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handoutMasterIdLst>
    <p:handoutMasterId r:id="rId21"/>
  </p:handoutMasterIdLst>
  <p:sldIdLst>
    <p:sldId id="581" r:id="rId5"/>
    <p:sldId id="282" r:id="rId6"/>
    <p:sldId id="611" r:id="rId7"/>
    <p:sldId id="613" r:id="rId8"/>
    <p:sldId id="614" r:id="rId9"/>
    <p:sldId id="615" r:id="rId10"/>
    <p:sldId id="616" r:id="rId11"/>
    <p:sldId id="623" r:id="rId12"/>
    <p:sldId id="624" r:id="rId13"/>
    <p:sldId id="625" r:id="rId14"/>
    <p:sldId id="626" r:id="rId15"/>
    <p:sldId id="621" r:id="rId16"/>
    <p:sldId id="622" r:id="rId17"/>
    <p:sldId id="612" r:id="rId18"/>
    <p:sldId id="608" r:id="rId19"/>
  </p:sldIdLst>
  <p:sldSz cx="12192000" cy="6858000"/>
  <p:notesSz cx="7099300" cy="9385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B533"/>
    <a:srgbClr val="003A4F"/>
    <a:srgbClr val="BDCD8F"/>
    <a:srgbClr val="B4C181"/>
    <a:srgbClr val="30C3E5"/>
    <a:srgbClr val="E7E7E7"/>
    <a:srgbClr val="4C8398"/>
    <a:srgbClr val="144A60"/>
    <a:srgbClr val="106E8D"/>
    <a:srgbClr val="CC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19BC49E-16E8-4533-9866-1AAACADAD3FB}" v="16" dt="2026-09-15T00:35:20.9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589" autoAdjust="0"/>
    <p:restoredTop sz="60775" autoAdjust="0"/>
  </p:normalViewPr>
  <p:slideViewPr>
    <p:cSldViewPr snapToGrid="0">
      <p:cViewPr varScale="1">
        <p:scale>
          <a:sx n="67" d="100"/>
          <a:sy n="67" d="100"/>
        </p:scale>
        <p:origin x="2640" y="66"/>
      </p:cViewPr>
      <p:guideLst/>
    </p:cSldViewPr>
  </p:slideViewPr>
  <p:notesTextViewPr>
    <p:cViewPr>
      <p:scale>
        <a:sx n="1" d="1"/>
        <a:sy n="1" d="1"/>
      </p:scale>
      <p:origin x="0" y="0"/>
    </p:cViewPr>
  </p:notesTextViewPr>
  <p:notesViewPr>
    <p:cSldViewPr snapToGrid="0">
      <p:cViewPr varScale="1">
        <p:scale>
          <a:sx n="67" d="100"/>
          <a:sy n="67" d="100"/>
        </p:scale>
        <p:origin x="2829" y="3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s, Melissa" userId="dd30f7cd-90bb-4926-a71a-ba4e9e10c57c" providerId="ADAL" clId="{8F01CA94-91EF-49C4-AC3E-247959C22C2D}"/>
    <pc:docChg chg="undo custSel delSld modSld modNotesMaster modHandout">
      <pc:chgData name="Davis, Melissa" userId="dd30f7cd-90bb-4926-a71a-ba4e9e10c57c" providerId="ADAL" clId="{8F01CA94-91EF-49C4-AC3E-247959C22C2D}" dt="2026-09-15T17:50:58.834" v="1589" actId="20577"/>
      <pc:docMkLst>
        <pc:docMk/>
      </pc:docMkLst>
      <pc:sldChg chg="modNotesTx">
        <pc:chgData name="Davis, Melissa" userId="dd30f7cd-90bb-4926-a71a-ba4e9e10c57c" providerId="ADAL" clId="{8F01CA94-91EF-49C4-AC3E-247959C22C2D}" dt="2026-09-15T17:50:19.297" v="1579" actId="5793"/>
        <pc:sldMkLst>
          <pc:docMk/>
          <pc:sldMk cId="3640240841" sldId="581"/>
        </pc:sldMkLst>
      </pc:sldChg>
      <pc:sldChg chg="modNotesTx">
        <pc:chgData name="Davis, Melissa" userId="dd30f7cd-90bb-4926-a71a-ba4e9e10c57c" providerId="ADAL" clId="{8F01CA94-91EF-49C4-AC3E-247959C22C2D}" dt="2026-09-15T17:50:16.360" v="1578" actId="20577"/>
        <pc:sldMkLst>
          <pc:docMk/>
          <pc:sldMk cId="3284198836" sldId="611"/>
        </pc:sldMkLst>
      </pc:sldChg>
      <pc:sldChg chg="addSp delSp modSp mod modNotesTx">
        <pc:chgData name="Davis, Melissa" userId="dd30f7cd-90bb-4926-a71a-ba4e9e10c57c" providerId="ADAL" clId="{8F01CA94-91EF-49C4-AC3E-247959C22C2D}" dt="2026-09-15T17:50:24.664" v="1580" actId="20577"/>
        <pc:sldMkLst>
          <pc:docMk/>
          <pc:sldMk cId="257477143" sldId="613"/>
        </pc:sldMkLst>
        <pc:spChg chg="mod">
          <ac:chgData name="Davis, Melissa" userId="dd30f7cd-90bb-4926-a71a-ba4e9e10c57c" providerId="ADAL" clId="{8F01CA94-91EF-49C4-AC3E-247959C22C2D}" dt="2026-09-13T20:48:13.328" v="679" actId="207"/>
          <ac:spMkLst>
            <pc:docMk/>
            <pc:sldMk cId="257477143" sldId="613"/>
            <ac:spMk id="2" creationId="{1610A4AB-7D0C-01A7-DC7B-E42B7A42C276}"/>
          </ac:spMkLst>
        </pc:spChg>
        <pc:spChg chg="mod">
          <ac:chgData name="Davis, Melissa" userId="dd30f7cd-90bb-4926-a71a-ba4e9e10c57c" providerId="ADAL" clId="{8F01CA94-91EF-49C4-AC3E-247959C22C2D}" dt="2026-09-13T20:48:09.294" v="678" actId="207"/>
          <ac:spMkLst>
            <pc:docMk/>
            <pc:sldMk cId="257477143" sldId="613"/>
            <ac:spMk id="4" creationId="{5234BBFB-9EF0-C355-849A-7380BC80A7BD}"/>
          </ac:spMkLst>
        </pc:spChg>
        <pc:picChg chg="add mod ord">
          <ac:chgData name="Davis, Melissa" userId="dd30f7cd-90bb-4926-a71a-ba4e9e10c57c" providerId="ADAL" clId="{8F01CA94-91EF-49C4-AC3E-247959C22C2D}" dt="2026-09-13T20:48:37.214" v="681" actId="14100"/>
          <ac:picMkLst>
            <pc:docMk/>
            <pc:sldMk cId="257477143" sldId="613"/>
            <ac:picMk id="6" creationId="{47B269C1-3AFB-AB31-A25B-5529F963DC60}"/>
          </ac:picMkLst>
        </pc:picChg>
      </pc:sldChg>
      <pc:sldChg chg="modSp mod modNotesTx">
        <pc:chgData name="Davis, Melissa" userId="dd30f7cd-90bb-4926-a71a-ba4e9e10c57c" providerId="ADAL" clId="{8F01CA94-91EF-49C4-AC3E-247959C22C2D}" dt="2026-09-15T17:50:27.041" v="1581" actId="20577"/>
        <pc:sldMkLst>
          <pc:docMk/>
          <pc:sldMk cId="2346564063" sldId="614"/>
        </pc:sldMkLst>
        <pc:spChg chg="mod">
          <ac:chgData name="Davis, Melissa" userId="dd30f7cd-90bb-4926-a71a-ba4e9e10c57c" providerId="ADAL" clId="{8F01CA94-91EF-49C4-AC3E-247959C22C2D}" dt="2026-09-13T20:57:33.855" v="976" actId="20577"/>
          <ac:spMkLst>
            <pc:docMk/>
            <pc:sldMk cId="2346564063" sldId="614"/>
            <ac:spMk id="70" creationId="{A68411A6-A275-09C4-76A7-E91CA0F6F92B}"/>
          </ac:spMkLst>
        </pc:spChg>
      </pc:sldChg>
      <pc:sldChg chg="delSp modSp mod modNotesTx">
        <pc:chgData name="Davis, Melissa" userId="dd30f7cd-90bb-4926-a71a-ba4e9e10c57c" providerId="ADAL" clId="{8F01CA94-91EF-49C4-AC3E-247959C22C2D}" dt="2026-09-15T17:50:29.481" v="1582" actId="20577"/>
        <pc:sldMkLst>
          <pc:docMk/>
          <pc:sldMk cId="3499723462" sldId="615"/>
        </pc:sldMkLst>
        <pc:spChg chg="del mod">
          <ac:chgData name="Davis, Melissa" userId="dd30f7cd-90bb-4926-a71a-ba4e9e10c57c" providerId="ADAL" clId="{8F01CA94-91EF-49C4-AC3E-247959C22C2D}" dt="2026-09-14T01:58:15.002" v="1529" actId="478"/>
          <ac:spMkLst>
            <pc:docMk/>
            <pc:sldMk cId="3499723462" sldId="615"/>
            <ac:spMk id="30" creationId="{0B53B32F-0C8F-626E-93C4-083ABA357DA0}"/>
          </ac:spMkLst>
        </pc:spChg>
      </pc:sldChg>
      <pc:sldChg chg="delSp mod modNotesTx">
        <pc:chgData name="Davis, Melissa" userId="dd30f7cd-90bb-4926-a71a-ba4e9e10c57c" providerId="ADAL" clId="{8F01CA94-91EF-49C4-AC3E-247959C22C2D}" dt="2026-09-15T17:50:31.897" v="1583" actId="20577"/>
        <pc:sldMkLst>
          <pc:docMk/>
          <pc:sldMk cId="249680982" sldId="616"/>
        </pc:sldMkLst>
        <pc:spChg chg="del">
          <ac:chgData name="Davis, Melissa" userId="dd30f7cd-90bb-4926-a71a-ba4e9e10c57c" providerId="ADAL" clId="{8F01CA94-91EF-49C4-AC3E-247959C22C2D}" dt="2026-09-14T01:58:19.805" v="1530" actId="478"/>
          <ac:spMkLst>
            <pc:docMk/>
            <pc:sldMk cId="249680982" sldId="616"/>
            <ac:spMk id="30" creationId="{E000AAEC-91B0-24EA-21BB-D0B95E18AFF0}"/>
          </ac:spMkLst>
        </pc:spChg>
      </pc:sldChg>
      <pc:sldChg chg="modNotesTx">
        <pc:chgData name="Davis, Melissa" userId="dd30f7cd-90bb-4926-a71a-ba4e9e10c57c" providerId="ADAL" clId="{8F01CA94-91EF-49C4-AC3E-247959C22C2D}" dt="2026-09-15T17:50:55.355" v="1588" actId="20577"/>
        <pc:sldMkLst>
          <pc:docMk/>
          <pc:sldMk cId="2333316576" sldId="621"/>
        </pc:sldMkLst>
      </pc:sldChg>
      <pc:sldChg chg="modNotesTx">
        <pc:chgData name="Davis, Melissa" userId="dd30f7cd-90bb-4926-a71a-ba4e9e10c57c" providerId="ADAL" clId="{8F01CA94-91EF-49C4-AC3E-247959C22C2D}" dt="2026-09-15T17:50:58.834" v="1589" actId="20577"/>
        <pc:sldMkLst>
          <pc:docMk/>
          <pc:sldMk cId="3968334470" sldId="622"/>
        </pc:sldMkLst>
      </pc:sldChg>
      <pc:sldChg chg="delSp mod modNotesTx">
        <pc:chgData name="Davis, Melissa" userId="dd30f7cd-90bb-4926-a71a-ba4e9e10c57c" providerId="ADAL" clId="{8F01CA94-91EF-49C4-AC3E-247959C22C2D}" dt="2026-09-15T17:50:36.853" v="1584" actId="20577"/>
        <pc:sldMkLst>
          <pc:docMk/>
          <pc:sldMk cId="2939855328" sldId="623"/>
        </pc:sldMkLst>
        <pc:spChg chg="del">
          <ac:chgData name="Davis, Melissa" userId="dd30f7cd-90bb-4926-a71a-ba4e9e10c57c" providerId="ADAL" clId="{8F01CA94-91EF-49C4-AC3E-247959C22C2D}" dt="2026-09-14T01:58:24.882" v="1531" actId="478"/>
          <ac:spMkLst>
            <pc:docMk/>
            <pc:sldMk cId="2939855328" sldId="623"/>
            <ac:spMk id="30" creationId="{74A70844-EE10-B68A-C39C-5939ABD13052}"/>
          </ac:spMkLst>
        </pc:spChg>
      </pc:sldChg>
      <pc:sldChg chg="delSp mod modNotesTx">
        <pc:chgData name="Davis, Melissa" userId="dd30f7cd-90bb-4926-a71a-ba4e9e10c57c" providerId="ADAL" clId="{8F01CA94-91EF-49C4-AC3E-247959C22C2D}" dt="2026-09-15T17:50:39.534" v="1585" actId="20577"/>
        <pc:sldMkLst>
          <pc:docMk/>
          <pc:sldMk cId="423541215" sldId="624"/>
        </pc:sldMkLst>
        <pc:spChg chg="del">
          <ac:chgData name="Davis, Melissa" userId="dd30f7cd-90bb-4926-a71a-ba4e9e10c57c" providerId="ADAL" clId="{8F01CA94-91EF-49C4-AC3E-247959C22C2D}" dt="2026-09-14T01:58:28.051" v="1532" actId="478"/>
          <ac:spMkLst>
            <pc:docMk/>
            <pc:sldMk cId="423541215" sldId="624"/>
            <ac:spMk id="30" creationId="{AA135FB7-A53D-0BF6-CE5E-59744D6AA680}"/>
          </ac:spMkLst>
        </pc:spChg>
      </pc:sldChg>
      <pc:sldChg chg="delSp mod modNotesTx">
        <pc:chgData name="Davis, Melissa" userId="dd30f7cd-90bb-4926-a71a-ba4e9e10c57c" providerId="ADAL" clId="{8F01CA94-91EF-49C4-AC3E-247959C22C2D}" dt="2026-09-15T17:50:42.959" v="1586" actId="20577"/>
        <pc:sldMkLst>
          <pc:docMk/>
          <pc:sldMk cId="328490304" sldId="625"/>
        </pc:sldMkLst>
        <pc:spChg chg="del">
          <ac:chgData name="Davis, Melissa" userId="dd30f7cd-90bb-4926-a71a-ba4e9e10c57c" providerId="ADAL" clId="{8F01CA94-91EF-49C4-AC3E-247959C22C2D}" dt="2026-09-14T01:58:31.326" v="1533" actId="478"/>
          <ac:spMkLst>
            <pc:docMk/>
            <pc:sldMk cId="328490304" sldId="625"/>
            <ac:spMk id="30" creationId="{F6B93539-9E63-BBC5-6462-0CE3E8AF2FE9}"/>
          </ac:spMkLst>
        </pc:spChg>
      </pc:sldChg>
      <pc:sldChg chg="delSp mod modNotesTx">
        <pc:chgData name="Davis, Melissa" userId="dd30f7cd-90bb-4926-a71a-ba4e9e10c57c" providerId="ADAL" clId="{8F01CA94-91EF-49C4-AC3E-247959C22C2D}" dt="2026-09-15T17:50:50.621" v="1587" actId="20577"/>
        <pc:sldMkLst>
          <pc:docMk/>
          <pc:sldMk cId="2522275697" sldId="626"/>
        </pc:sldMkLst>
        <pc:spChg chg="del">
          <ac:chgData name="Davis, Melissa" userId="dd30f7cd-90bb-4926-a71a-ba4e9e10c57c" providerId="ADAL" clId="{8F01CA94-91EF-49C4-AC3E-247959C22C2D}" dt="2026-09-14T01:58:35.082" v="1534" actId="478"/>
          <ac:spMkLst>
            <pc:docMk/>
            <pc:sldMk cId="2522275697" sldId="626"/>
            <ac:spMk id="30" creationId="{740F0A06-202F-5377-2B7D-5CCC354BDD03}"/>
          </ac:spMkLst>
        </pc:spChg>
      </pc:sldChg>
      <pc:sldChg chg="del">
        <pc:chgData name="Davis, Melissa" userId="dd30f7cd-90bb-4926-a71a-ba4e9e10c57c" providerId="ADAL" clId="{8F01CA94-91EF-49C4-AC3E-247959C22C2D}" dt="2026-09-14T01:49:37.771" v="1132" actId="2696"/>
        <pc:sldMkLst>
          <pc:docMk/>
          <pc:sldMk cId="4218261275" sldId="62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03100CC-94B0-7311-65F9-70207983A60A}"/>
              </a:ext>
            </a:extLst>
          </p:cNvPr>
          <p:cNvSpPr>
            <a:spLocks noGrp="1"/>
          </p:cNvSpPr>
          <p:nvPr>
            <p:ph type="hdr" sz="quarter"/>
          </p:nvPr>
        </p:nvSpPr>
        <p:spPr>
          <a:xfrm>
            <a:off x="1" y="4"/>
            <a:ext cx="3076363" cy="470895"/>
          </a:xfrm>
          <a:prstGeom prst="rect">
            <a:avLst/>
          </a:prstGeom>
        </p:spPr>
        <p:txBody>
          <a:bodyPr vert="horz" lIns="94192" tIns="47096" rIns="94192" bIns="47096" rtlCol="0"/>
          <a:lstStyle>
            <a:lvl1pPr algn="l">
              <a:defRPr sz="1200"/>
            </a:lvl1pPr>
          </a:lstStyle>
          <a:p>
            <a:endParaRPr lang="en-US" dirty="0"/>
          </a:p>
        </p:txBody>
      </p:sp>
      <p:sp>
        <p:nvSpPr>
          <p:cNvPr id="3" name="Date Placeholder 2">
            <a:extLst>
              <a:ext uri="{FF2B5EF4-FFF2-40B4-BE49-F238E27FC236}">
                <a16:creationId xmlns:a16="http://schemas.microsoft.com/office/drawing/2014/main" id="{182F160A-A30D-B32E-0B7A-9C3F31846139}"/>
              </a:ext>
            </a:extLst>
          </p:cNvPr>
          <p:cNvSpPr>
            <a:spLocks noGrp="1"/>
          </p:cNvSpPr>
          <p:nvPr>
            <p:ph type="dt" sz="quarter" idx="1"/>
          </p:nvPr>
        </p:nvSpPr>
        <p:spPr>
          <a:xfrm>
            <a:off x="4021295" y="4"/>
            <a:ext cx="3076363" cy="470895"/>
          </a:xfrm>
          <a:prstGeom prst="rect">
            <a:avLst/>
          </a:prstGeom>
        </p:spPr>
        <p:txBody>
          <a:bodyPr vert="horz" lIns="94192" tIns="47096" rIns="94192" bIns="47096" rtlCol="0"/>
          <a:lstStyle>
            <a:lvl1pPr algn="r">
              <a:defRPr sz="1200"/>
            </a:lvl1pPr>
          </a:lstStyle>
          <a:p>
            <a:fld id="{96D8638D-1D4B-4901-AE6E-9B495F294770}" type="datetimeFigureOut">
              <a:rPr lang="en-US" smtClean="0"/>
              <a:t>9/15/2026</a:t>
            </a:fld>
            <a:endParaRPr lang="en-US" dirty="0"/>
          </a:p>
        </p:txBody>
      </p:sp>
      <p:sp>
        <p:nvSpPr>
          <p:cNvPr id="4" name="Footer Placeholder 3">
            <a:extLst>
              <a:ext uri="{FF2B5EF4-FFF2-40B4-BE49-F238E27FC236}">
                <a16:creationId xmlns:a16="http://schemas.microsoft.com/office/drawing/2014/main" id="{B4C71DCE-6F96-03EC-32D9-B58702C31D32}"/>
              </a:ext>
            </a:extLst>
          </p:cNvPr>
          <p:cNvSpPr>
            <a:spLocks noGrp="1"/>
          </p:cNvSpPr>
          <p:nvPr>
            <p:ph type="ftr" sz="quarter" idx="2"/>
          </p:nvPr>
        </p:nvSpPr>
        <p:spPr>
          <a:xfrm>
            <a:off x="1" y="8914408"/>
            <a:ext cx="3076363" cy="470894"/>
          </a:xfrm>
          <a:prstGeom prst="rect">
            <a:avLst/>
          </a:prstGeom>
        </p:spPr>
        <p:txBody>
          <a:bodyPr vert="horz" lIns="94192" tIns="47096" rIns="94192" bIns="47096"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C6D544EB-7516-C0AA-DB03-6177D87394EA}"/>
              </a:ext>
            </a:extLst>
          </p:cNvPr>
          <p:cNvSpPr>
            <a:spLocks noGrp="1"/>
          </p:cNvSpPr>
          <p:nvPr>
            <p:ph type="sldNum" sz="quarter" idx="3"/>
          </p:nvPr>
        </p:nvSpPr>
        <p:spPr>
          <a:xfrm>
            <a:off x="4021295" y="8914408"/>
            <a:ext cx="3076363" cy="470894"/>
          </a:xfrm>
          <a:prstGeom prst="rect">
            <a:avLst/>
          </a:prstGeom>
        </p:spPr>
        <p:txBody>
          <a:bodyPr vert="horz" lIns="94192" tIns="47096" rIns="94192" bIns="47096" rtlCol="0" anchor="b"/>
          <a:lstStyle>
            <a:lvl1pPr algn="r">
              <a:defRPr sz="1200"/>
            </a:lvl1pPr>
          </a:lstStyle>
          <a:p>
            <a:fld id="{3065610E-D3BE-4F3D-A2E8-0882C9F0ADC8}" type="slidenum">
              <a:rPr lang="en-US" smtClean="0"/>
              <a:t>‹#›</a:t>
            </a:fld>
            <a:endParaRPr lang="en-US" dirty="0"/>
          </a:p>
        </p:txBody>
      </p:sp>
    </p:spTree>
    <p:extLst>
      <p:ext uri="{BB962C8B-B14F-4D97-AF65-F5344CB8AC3E}">
        <p14:creationId xmlns:p14="http://schemas.microsoft.com/office/powerpoint/2010/main" val="31581260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4"/>
            <a:ext cx="3076363" cy="470895"/>
          </a:xfrm>
          <a:prstGeom prst="rect">
            <a:avLst/>
          </a:prstGeom>
        </p:spPr>
        <p:txBody>
          <a:bodyPr vert="horz" lIns="94192" tIns="47096" rIns="94192" bIns="47096" rtlCol="0"/>
          <a:lstStyle>
            <a:lvl1pPr algn="l">
              <a:defRPr sz="1200"/>
            </a:lvl1pPr>
          </a:lstStyle>
          <a:p>
            <a:endParaRPr lang="en-US" dirty="0"/>
          </a:p>
        </p:txBody>
      </p:sp>
      <p:sp>
        <p:nvSpPr>
          <p:cNvPr id="3" name="Date Placeholder 2"/>
          <p:cNvSpPr>
            <a:spLocks noGrp="1"/>
          </p:cNvSpPr>
          <p:nvPr>
            <p:ph type="dt" idx="1"/>
          </p:nvPr>
        </p:nvSpPr>
        <p:spPr>
          <a:xfrm>
            <a:off x="4021295" y="4"/>
            <a:ext cx="3076363" cy="470895"/>
          </a:xfrm>
          <a:prstGeom prst="rect">
            <a:avLst/>
          </a:prstGeom>
        </p:spPr>
        <p:txBody>
          <a:bodyPr vert="horz" lIns="94192" tIns="47096" rIns="94192" bIns="47096" rtlCol="0"/>
          <a:lstStyle>
            <a:lvl1pPr algn="r">
              <a:defRPr sz="1200"/>
            </a:lvl1pPr>
          </a:lstStyle>
          <a:p>
            <a:fld id="{1231A4BE-A287-45DE-892A-B31A5B560ACD}" type="datetimeFigureOut">
              <a:rPr lang="en-US" smtClean="0"/>
              <a:t>9/15/2026</a:t>
            </a:fld>
            <a:endParaRPr lang="en-US" dirty="0"/>
          </a:p>
        </p:txBody>
      </p:sp>
      <p:sp>
        <p:nvSpPr>
          <p:cNvPr id="4" name="Slide Image Placeholder 3"/>
          <p:cNvSpPr>
            <a:spLocks noGrp="1" noRot="1" noChangeAspect="1"/>
          </p:cNvSpPr>
          <p:nvPr>
            <p:ph type="sldImg" idx="2"/>
          </p:nvPr>
        </p:nvSpPr>
        <p:spPr>
          <a:xfrm>
            <a:off x="735013" y="1173163"/>
            <a:ext cx="5629275" cy="3167062"/>
          </a:xfrm>
          <a:prstGeom prst="rect">
            <a:avLst/>
          </a:prstGeom>
          <a:noFill/>
          <a:ln w="12700">
            <a:solidFill>
              <a:prstClr val="black"/>
            </a:solidFill>
          </a:ln>
        </p:spPr>
        <p:txBody>
          <a:bodyPr vert="horz" lIns="94192" tIns="47096" rIns="94192" bIns="47096" rtlCol="0" anchor="ctr"/>
          <a:lstStyle/>
          <a:p>
            <a:endParaRPr lang="en-US" dirty="0"/>
          </a:p>
        </p:txBody>
      </p:sp>
      <p:sp>
        <p:nvSpPr>
          <p:cNvPr id="5" name="Notes Placeholder 4"/>
          <p:cNvSpPr>
            <a:spLocks noGrp="1"/>
          </p:cNvSpPr>
          <p:nvPr>
            <p:ph type="body" sz="quarter" idx="3"/>
          </p:nvPr>
        </p:nvSpPr>
        <p:spPr>
          <a:xfrm>
            <a:off x="709930" y="4516675"/>
            <a:ext cx="5679440" cy="3695463"/>
          </a:xfrm>
          <a:prstGeom prst="rect">
            <a:avLst/>
          </a:prstGeom>
        </p:spPr>
        <p:txBody>
          <a:bodyPr vert="horz" lIns="94192" tIns="47096" rIns="94192" bIns="4709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914408"/>
            <a:ext cx="3076363" cy="470894"/>
          </a:xfrm>
          <a:prstGeom prst="rect">
            <a:avLst/>
          </a:prstGeom>
        </p:spPr>
        <p:txBody>
          <a:bodyPr vert="horz" lIns="94192" tIns="47096" rIns="94192" bIns="47096"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1295" y="8914408"/>
            <a:ext cx="3076363" cy="470894"/>
          </a:xfrm>
          <a:prstGeom prst="rect">
            <a:avLst/>
          </a:prstGeom>
        </p:spPr>
        <p:txBody>
          <a:bodyPr vert="horz" lIns="94192" tIns="47096" rIns="94192" bIns="47096" rtlCol="0" anchor="b"/>
          <a:lstStyle>
            <a:lvl1pPr algn="r">
              <a:defRPr sz="1200"/>
            </a:lvl1pPr>
          </a:lstStyle>
          <a:p>
            <a:fld id="{2BA0626F-77E8-45C0-92ED-6BEB290130D1}" type="slidenum">
              <a:rPr lang="en-US" smtClean="0"/>
              <a:t>‹#›</a:t>
            </a:fld>
            <a:endParaRPr lang="en-US" dirty="0"/>
          </a:p>
        </p:txBody>
      </p:sp>
    </p:spTree>
    <p:extLst>
      <p:ext uri="{BB962C8B-B14F-4D97-AF65-F5344CB8AC3E}">
        <p14:creationId xmlns:p14="http://schemas.microsoft.com/office/powerpoint/2010/main" val="2530510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2BA0626F-77E8-45C0-92ED-6BEB290130D1}" type="slidenum">
              <a:rPr lang="en-US" smtClean="0"/>
              <a:t>1</a:t>
            </a:fld>
            <a:endParaRPr lang="en-US" dirty="0"/>
          </a:p>
        </p:txBody>
      </p:sp>
    </p:spTree>
    <p:extLst>
      <p:ext uri="{BB962C8B-B14F-4D97-AF65-F5344CB8AC3E}">
        <p14:creationId xmlns:p14="http://schemas.microsoft.com/office/powerpoint/2010/main" val="13497975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A0626F-77E8-45C0-92ED-6BEB290130D1}" type="slidenum">
              <a:rPr lang="en-US" smtClean="0"/>
              <a:t>2</a:t>
            </a:fld>
            <a:endParaRPr lang="en-US" dirty="0"/>
          </a:p>
        </p:txBody>
      </p:sp>
    </p:spTree>
    <p:extLst>
      <p:ext uri="{BB962C8B-B14F-4D97-AF65-F5344CB8AC3E}">
        <p14:creationId xmlns:p14="http://schemas.microsoft.com/office/powerpoint/2010/main" val="278543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1923">
              <a:defRPr/>
            </a:pPr>
            <a:r>
              <a:rPr lang="en-US" dirty="0"/>
              <a:t>
</a:t>
            </a:r>
          </a:p>
        </p:txBody>
      </p:sp>
      <p:sp>
        <p:nvSpPr>
          <p:cNvPr id="4" name="Slide Number Placeholder 3"/>
          <p:cNvSpPr>
            <a:spLocks noGrp="1"/>
          </p:cNvSpPr>
          <p:nvPr>
            <p:ph type="sldNum" sz="quarter" idx="5"/>
          </p:nvPr>
        </p:nvSpPr>
        <p:spPr/>
        <p:txBody>
          <a:bodyPr/>
          <a:lstStyle/>
          <a:p>
            <a:fld id="{2BA0626F-77E8-45C0-92ED-6BEB290130D1}" type="slidenum">
              <a:rPr lang="en-US" smtClean="0"/>
              <a:t>3</a:t>
            </a:fld>
            <a:endParaRPr lang="en-US" dirty="0"/>
          </a:p>
        </p:txBody>
      </p:sp>
    </p:spTree>
    <p:extLst>
      <p:ext uri="{BB962C8B-B14F-4D97-AF65-F5344CB8AC3E}">
        <p14:creationId xmlns:p14="http://schemas.microsoft.com/office/powerpoint/2010/main" val="37567435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1923">
              <a:defRPr/>
            </a:pPr>
            <a:endParaRPr lang="en-US" dirty="0"/>
          </a:p>
        </p:txBody>
      </p:sp>
      <p:sp>
        <p:nvSpPr>
          <p:cNvPr id="4" name="Slide Number Placeholder 3"/>
          <p:cNvSpPr>
            <a:spLocks noGrp="1"/>
          </p:cNvSpPr>
          <p:nvPr>
            <p:ph type="sldNum" sz="quarter" idx="5"/>
          </p:nvPr>
        </p:nvSpPr>
        <p:spPr/>
        <p:txBody>
          <a:bodyPr/>
          <a:lstStyle/>
          <a:p>
            <a:fld id="{2BA0626F-77E8-45C0-92ED-6BEB290130D1}" type="slidenum">
              <a:rPr lang="en-US" smtClean="0"/>
              <a:t>4</a:t>
            </a:fld>
            <a:endParaRPr lang="en-US" dirty="0"/>
          </a:p>
        </p:txBody>
      </p:sp>
    </p:spTree>
    <p:extLst>
      <p:ext uri="{BB962C8B-B14F-4D97-AF65-F5344CB8AC3E}">
        <p14:creationId xmlns:p14="http://schemas.microsoft.com/office/powerpoint/2010/main" val="3111933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1923">
              <a:defRPr/>
            </a:pPr>
            <a:endParaRPr lang="en-US" dirty="0"/>
          </a:p>
        </p:txBody>
      </p:sp>
      <p:sp>
        <p:nvSpPr>
          <p:cNvPr id="4" name="Slide Number Placeholder 3"/>
          <p:cNvSpPr>
            <a:spLocks noGrp="1"/>
          </p:cNvSpPr>
          <p:nvPr>
            <p:ph type="sldNum" sz="quarter" idx="5"/>
          </p:nvPr>
        </p:nvSpPr>
        <p:spPr/>
        <p:txBody>
          <a:bodyPr/>
          <a:lstStyle/>
          <a:p>
            <a:fld id="{2BA0626F-77E8-45C0-92ED-6BEB290130D1}" type="slidenum">
              <a:rPr lang="en-US" smtClean="0"/>
              <a:t>5</a:t>
            </a:fld>
            <a:endParaRPr lang="en-US" dirty="0"/>
          </a:p>
        </p:txBody>
      </p:sp>
    </p:spTree>
    <p:extLst>
      <p:ext uri="{BB962C8B-B14F-4D97-AF65-F5344CB8AC3E}">
        <p14:creationId xmlns:p14="http://schemas.microsoft.com/office/powerpoint/2010/main" val="6110872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1923">
              <a:defRPr/>
            </a:pPr>
            <a:r>
              <a:rPr lang="en-US" dirty="0"/>
              <a:t>
</a:t>
            </a:r>
          </a:p>
        </p:txBody>
      </p:sp>
      <p:sp>
        <p:nvSpPr>
          <p:cNvPr id="4" name="Slide Number Placeholder 3"/>
          <p:cNvSpPr>
            <a:spLocks noGrp="1"/>
          </p:cNvSpPr>
          <p:nvPr>
            <p:ph type="sldNum" sz="quarter" idx="5"/>
          </p:nvPr>
        </p:nvSpPr>
        <p:spPr/>
        <p:txBody>
          <a:bodyPr/>
          <a:lstStyle/>
          <a:p>
            <a:fld id="{2BA0626F-77E8-45C0-92ED-6BEB290130D1}" type="slidenum">
              <a:rPr lang="en-US" smtClean="0"/>
              <a:t>6</a:t>
            </a:fld>
            <a:endParaRPr lang="en-US" dirty="0"/>
          </a:p>
        </p:txBody>
      </p:sp>
    </p:spTree>
    <p:extLst>
      <p:ext uri="{BB962C8B-B14F-4D97-AF65-F5344CB8AC3E}">
        <p14:creationId xmlns:p14="http://schemas.microsoft.com/office/powerpoint/2010/main" val="5809224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1923">
              <a:defRPr/>
            </a:pPr>
            <a:endParaRPr lang="en-US" dirty="0"/>
          </a:p>
        </p:txBody>
      </p:sp>
      <p:sp>
        <p:nvSpPr>
          <p:cNvPr id="4" name="Slide Number Placeholder 3"/>
          <p:cNvSpPr>
            <a:spLocks noGrp="1"/>
          </p:cNvSpPr>
          <p:nvPr>
            <p:ph type="sldNum" sz="quarter" idx="5"/>
          </p:nvPr>
        </p:nvSpPr>
        <p:spPr/>
        <p:txBody>
          <a:bodyPr/>
          <a:lstStyle/>
          <a:p>
            <a:fld id="{2BA0626F-77E8-45C0-92ED-6BEB290130D1}" type="slidenum">
              <a:rPr lang="en-US" smtClean="0"/>
              <a:t>7</a:t>
            </a:fld>
            <a:endParaRPr lang="en-US" dirty="0"/>
          </a:p>
        </p:txBody>
      </p:sp>
    </p:spTree>
    <p:extLst>
      <p:ext uri="{BB962C8B-B14F-4D97-AF65-F5344CB8AC3E}">
        <p14:creationId xmlns:p14="http://schemas.microsoft.com/office/powerpoint/2010/main" val="4000685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3781F-0A75-0587-EBC2-C82BF0912C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2B5384-DA70-518A-3B22-488CFCA5BB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0F0DAE-42C5-83DA-3DF4-9727344E7CF7}"/>
              </a:ext>
            </a:extLst>
          </p:cNvPr>
          <p:cNvSpPr>
            <a:spLocks noGrp="1"/>
          </p:cNvSpPr>
          <p:nvPr>
            <p:ph type="body" idx="1"/>
          </p:nvPr>
        </p:nvSpPr>
        <p:spPr/>
        <p:txBody>
          <a:bodyPr/>
          <a:lstStyle/>
          <a:p>
            <a:pPr defTabSz="941923">
              <a:defRPr/>
            </a:pPr>
            <a:endParaRPr lang="en-US" dirty="0"/>
          </a:p>
        </p:txBody>
      </p:sp>
      <p:sp>
        <p:nvSpPr>
          <p:cNvPr id="4" name="Slide Number Placeholder 3">
            <a:extLst>
              <a:ext uri="{FF2B5EF4-FFF2-40B4-BE49-F238E27FC236}">
                <a16:creationId xmlns:a16="http://schemas.microsoft.com/office/drawing/2014/main" id="{6187C2DF-F073-B146-8BA4-36B10C4DF1BD}"/>
              </a:ext>
            </a:extLst>
          </p:cNvPr>
          <p:cNvSpPr>
            <a:spLocks noGrp="1"/>
          </p:cNvSpPr>
          <p:nvPr>
            <p:ph type="sldNum" sz="quarter" idx="5"/>
          </p:nvPr>
        </p:nvSpPr>
        <p:spPr/>
        <p:txBody>
          <a:bodyPr/>
          <a:lstStyle/>
          <a:p>
            <a:fld id="{2BA0626F-77E8-45C0-92ED-6BEB290130D1}" type="slidenum">
              <a:rPr lang="en-US" smtClean="0"/>
              <a:t>8</a:t>
            </a:fld>
            <a:endParaRPr lang="en-US" dirty="0"/>
          </a:p>
        </p:txBody>
      </p:sp>
    </p:spTree>
    <p:extLst>
      <p:ext uri="{BB962C8B-B14F-4D97-AF65-F5344CB8AC3E}">
        <p14:creationId xmlns:p14="http://schemas.microsoft.com/office/powerpoint/2010/main" val="26883002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355AB-E0DA-6A11-882E-19D624C8EB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61D6CB-9397-8347-25D7-00B0698948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41E680-40F8-7211-F1FA-F1257C1ED5F0}"/>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D9B8CD4A-55DB-3419-232B-2985D7C2A481}"/>
              </a:ext>
            </a:extLst>
          </p:cNvPr>
          <p:cNvSpPr>
            <a:spLocks noGrp="1"/>
          </p:cNvSpPr>
          <p:nvPr>
            <p:ph type="sldNum" sz="quarter" idx="5"/>
          </p:nvPr>
        </p:nvSpPr>
        <p:spPr/>
        <p:txBody>
          <a:bodyPr/>
          <a:lstStyle/>
          <a:p>
            <a:fld id="{2BA0626F-77E8-45C0-92ED-6BEB290130D1}" type="slidenum">
              <a:rPr lang="en-US" smtClean="0"/>
              <a:t>9</a:t>
            </a:fld>
            <a:endParaRPr lang="en-US" dirty="0"/>
          </a:p>
        </p:txBody>
      </p:sp>
    </p:spTree>
    <p:extLst>
      <p:ext uri="{BB962C8B-B14F-4D97-AF65-F5344CB8AC3E}">
        <p14:creationId xmlns:p14="http://schemas.microsoft.com/office/powerpoint/2010/main" val="1381073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BF3A7-E11C-987B-F8F3-DE872BE0D4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3F4814-1ECD-3C95-B7C9-C69B0205B4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259B79-3298-4181-D433-DA0D766980AF}"/>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B4B9ACAE-0F0C-9751-95E9-1DDB63617B0E}"/>
              </a:ext>
            </a:extLst>
          </p:cNvPr>
          <p:cNvSpPr>
            <a:spLocks noGrp="1"/>
          </p:cNvSpPr>
          <p:nvPr>
            <p:ph type="sldNum" sz="quarter" idx="5"/>
          </p:nvPr>
        </p:nvSpPr>
        <p:spPr/>
        <p:txBody>
          <a:bodyPr/>
          <a:lstStyle/>
          <a:p>
            <a:fld id="{2BA0626F-77E8-45C0-92ED-6BEB290130D1}" type="slidenum">
              <a:rPr lang="en-US" smtClean="0"/>
              <a:t>10</a:t>
            </a:fld>
            <a:endParaRPr lang="en-US" dirty="0"/>
          </a:p>
        </p:txBody>
      </p:sp>
    </p:spTree>
    <p:extLst>
      <p:ext uri="{BB962C8B-B14F-4D97-AF65-F5344CB8AC3E}">
        <p14:creationId xmlns:p14="http://schemas.microsoft.com/office/powerpoint/2010/main" val="6434549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91623-A708-0CB5-2332-F4988314F7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7FD4C6-1DAB-53BD-7FE0-262B4BCD4E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FC51E4-1B08-2120-8091-B51E8CA10E94}"/>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D58D9A52-F931-D93A-EC0F-2F5A725FB6D6}"/>
              </a:ext>
            </a:extLst>
          </p:cNvPr>
          <p:cNvSpPr>
            <a:spLocks noGrp="1"/>
          </p:cNvSpPr>
          <p:nvPr>
            <p:ph type="sldNum" sz="quarter" idx="5"/>
          </p:nvPr>
        </p:nvSpPr>
        <p:spPr/>
        <p:txBody>
          <a:bodyPr/>
          <a:lstStyle/>
          <a:p>
            <a:fld id="{2BA0626F-77E8-45C0-92ED-6BEB290130D1}" type="slidenum">
              <a:rPr lang="en-US" smtClean="0"/>
              <a:t>11</a:t>
            </a:fld>
            <a:endParaRPr lang="en-US" dirty="0"/>
          </a:p>
        </p:txBody>
      </p:sp>
    </p:spTree>
    <p:extLst>
      <p:ext uri="{BB962C8B-B14F-4D97-AF65-F5344CB8AC3E}">
        <p14:creationId xmlns:p14="http://schemas.microsoft.com/office/powerpoint/2010/main" val="15435503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1923">
              <a:defRPr/>
            </a:pPr>
            <a:r>
              <a:rPr lang="en-US" dirty="0"/>
              <a:t>
</a:t>
            </a:r>
          </a:p>
        </p:txBody>
      </p:sp>
      <p:sp>
        <p:nvSpPr>
          <p:cNvPr id="4" name="Slide Number Placeholder 3"/>
          <p:cNvSpPr>
            <a:spLocks noGrp="1"/>
          </p:cNvSpPr>
          <p:nvPr>
            <p:ph type="sldNum" sz="quarter" idx="5"/>
          </p:nvPr>
        </p:nvSpPr>
        <p:spPr/>
        <p:txBody>
          <a:bodyPr/>
          <a:lstStyle/>
          <a:p>
            <a:fld id="{2BA0626F-77E8-45C0-92ED-6BEB290130D1}" type="slidenum">
              <a:rPr lang="en-US" smtClean="0"/>
              <a:t>12</a:t>
            </a:fld>
            <a:endParaRPr lang="en-US" dirty="0"/>
          </a:p>
        </p:txBody>
      </p:sp>
    </p:spTree>
    <p:extLst>
      <p:ext uri="{BB962C8B-B14F-4D97-AF65-F5344CB8AC3E}">
        <p14:creationId xmlns:p14="http://schemas.microsoft.com/office/powerpoint/2010/main" val="38505600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1923">
              <a:defRPr/>
            </a:pPr>
            <a:r>
              <a:rPr lang="en-US" dirty="0"/>
              <a:t>
</a:t>
            </a:r>
          </a:p>
        </p:txBody>
      </p:sp>
      <p:sp>
        <p:nvSpPr>
          <p:cNvPr id="4" name="Slide Number Placeholder 3"/>
          <p:cNvSpPr>
            <a:spLocks noGrp="1"/>
          </p:cNvSpPr>
          <p:nvPr>
            <p:ph type="sldNum" sz="quarter" idx="5"/>
          </p:nvPr>
        </p:nvSpPr>
        <p:spPr/>
        <p:txBody>
          <a:bodyPr/>
          <a:lstStyle/>
          <a:p>
            <a:fld id="{2BA0626F-77E8-45C0-92ED-6BEB290130D1}" type="slidenum">
              <a:rPr lang="en-US" smtClean="0"/>
              <a:t>13</a:t>
            </a:fld>
            <a:endParaRPr lang="en-US" dirty="0"/>
          </a:p>
        </p:txBody>
      </p:sp>
    </p:spTree>
    <p:extLst>
      <p:ext uri="{BB962C8B-B14F-4D97-AF65-F5344CB8AC3E}">
        <p14:creationId xmlns:p14="http://schemas.microsoft.com/office/powerpoint/2010/main" val="18418465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BA0626F-77E8-45C0-92ED-6BEB290130D1}" type="slidenum">
              <a:rPr lang="en-US" smtClean="0"/>
              <a:t>14</a:t>
            </a:fld>
            <a:endParaRPr lang="en-US" dirty="0"/>
          </a:p>
        </p:txBody>
      </p:sp>
    </p:spTree>
    <p:extLst>
      <p:ext uri="{BB962C8B-B14F-4D97-AF65-F5344CB8AC3E}">
        <p14:creationId xmlns:p14="http://schemas.microsoft.com/office/powerpoint/2010/main" val="38951173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A0626F-77E8-45C0-92ED-6BEB290130D1}" type="slidenum">
              <a:rPr lang="en-US" smtClean="0"/>
              <a:t>15</a:t>
            </a:fld>
            <a:endParaRPr lang="en-US" dirty="0"/>
          </a:p>
        </p:txBody>
      </p:sp>
    </p:spTree>
    <p:extLst>
      <p:ext uri="{BB962C8B-B14F-4D97-AF65-F5344CB8AC3E}">
        <p14:creationId xmlns:p14="http://schemas.microsoft.com/office/powerpoint/2010/main" val="1530235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4838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8E6031F-EFDD-84DA-746B-E0D0657B4943}"/>
              </a:ext>
            </a:extLst>
          </p:cNvPr>
          <p:cNvSpPr txBox="1"/>
          <p:nvPr userDrawn="1"/>
        </p:nvSpPr>
        <p:spPr>
          <a:xfrm>
            <a:off x="117763" y="2905780"/>
            <a:ext cx="11956473" cy="523220"/>
          </a:xfrm>
          <a:prstGeom prst="rect">
            <a:avLst/>
          </a:prstGeom>
          <a:noFill/>
        </p:spPr>
        <p:txBody>
          <a:bodyPr wrap="square" rtlCol="0">
            <a:spAutoFit/>
          </a:bodyPr>
          <a:lstStyle/>
          <a:p>
            <a:pPr algn="ctr"/>
            <a:r>
              <a:rPr lang="en-US" sz="2800" b="1" dirty="0">
                <a:solidFill>
                  <a:srgbClr val="FF0000"/>
                </a:solidFill>
                <a:latin typeface="Garamond" panose="02020404030301010803" pitchFamily="18" charset="0"/>
              </a:rPr>
              <a:t>Do not edit this template in Teams, please download a copy first.</a:t>
            </a:r>
          </a:p>
        </p:txBody>
      </p:sp>
    </p:spTree>
    <p:extLst>
      <p:ext uri="{BB962C8B-B14F-4D97-AF65-F5344CB8AC3E}">
        <p14:creationId xmlns:p14="http://schemas.microsoft.com/office/powerpoint/2010/main" val="3522637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0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08343EE-708D-CD92-6AD9-DAABDA593684}"/>
              </a:ext>
            </a:extLst>
          </p:cNvPr>
          <p:cNvSpPr>
            <a:spLocks noGrp="1"/>
          </p:cNvSpPr>
          <p:nvPr>
            <p:ph type="pic" sz="quarter" idx="28" hasCustomPrompt="1"/>
          </p:nvPr>
        </p:nvSpPr>
        <p:spPr>
          <a:xfrm>
            <a:off x="4325257" y="2701875"/>
            <a:ext cx="3831772" cy="3606565"/>
          </a:xfrm>
          <a:custGeom>
            <a:avLst/>
            <a:gdLst>
              <a:gd name="connsiteX0" fmla="*/ 0 w 3831772"/>
              <a:gd name="connsiteY0" fmla="*/ 0 h 3606565"/>
              <a:gd name="connsiteX1" fmla="*/ 3831772 w 3831772"/>
              <a:gd name="connsiteY1" fmla="*/ 0 h 3606565"/>
              <a:gd name="connsiteX2" fmla="*/ 3831772 w 3831772"/>
              <a:gd name="connsiteY2" fmla="*/ 3606565 h 3606565"/>
              <a:gd name="connsiteX3" fmla="*/ 0 w 3831772"/>
              <a:gd name="connsiteY3" fmla="*/ 3606565 h 3606565"/>
            </a:gdLst>
            <a:ahLst/>
            <a:cxnLst>
              <a:cxn ang="0">
                <a:pos x="connsiteX0" y="connsiteY0"/>
              </a:cxn>
              <a:cxn ang="0">
                <a:pos x="connsiteX1" y="connsiteY1"/>
              </a:cxn>
              <a:cxn ang="0">
                <a:pos x="connsiteX2" y="connsiteY2"/>
              </a:cxn>
              <a:cxn ang="0">
                <a:pos x="connsiteX3" y="connsiteY3"/>
              </a:cxn>
            </a:cxnLst>
            <a:rect l="l" t="t" r="r" b="b"/>
            <a:pathLst>
              <a:path w="3831772" h="3606565">
                <a:moveTo>
                  <a:pt x="0" y="0"/>
                </a:moveTo>
                <a:lnTo>
                  <a:pt x="3831772" y="0"/>
                </a:lnTo>
                <a:lnTo>
                  <a:pt x="3831772" y="3606565"/>
                </a:lnTo>
                <a:lnTo>
                  <a:pt x="0" y="3606565"/>
                </a:lnTo>
                <a:close/>
              </a:path>
            </a:pathLst>
          </a:custGeom>
        </p:spPr>
        <p:txBody>
          <a:bodyPr wrap="square">
            <a:noAutofit/>
          </a:bodyPr>
          <a:lstStyle>
            <a:lvl1pPr marL="0" indent="0" algn="ctr">
              <a:buFontTx/>
              <a:buNone/>
              <a:defRPr sz="1200">
                <a:latin typeface="Poppins" panose="00000500000000000000" pitchFamily="50" charset="0"/>
                <a:cs typeface="Poppins" panose="00000500000000000000" pitchFamily="50" charset="0"/>
              </a:defRPr>
            </a:lvl1pPr>
          </a:lstStyle>
          <a:p>
            <a:r>
              <a:rPr lang="en-US" dirty="0"/>
              <a:t>Picture</a:t>
            </a:r>
          </a:p>
        </p:txBody>
      </p:sp>
      <p:pic>
        <p:nvPicPr>
          <p:cNvPr id="2" name="Picture 1" descr="A close-up of a logo&#10;&#10;Description automatically generated">
            <a:extLst>
              <a:ext uri="{FF2B5EF4-FFF2-40B4-BE49-F238E27FC236}">
                <a16:creationId xmlns:a16="http://schemas.microsoft.com/office/drawing/2014/main" id="{25A9EC78-8D11-4D76-CF2E-B7FB5B0701C3}"/>
              </a:ext>
            </a:extLst>
          </p:cNvPr>
          <p:cNvPicPr>
            <a:picLocks noChangeAspect="1"/>
          </p:cNvPicPr>
          <p:nvPr userDrawn="1"/>
        </p:nvPicPr>
        <p:blipFill>
          <a:blip r:embed="rId2">
            <a:extLst>
              <a:ext uri="{28A0092B-C50C-407E-A947-70E740481C1C}">
                <a14:useLocalDpi xmlns:a14="http://schemas.microsoft.com/office/drawing/2010/main" val="0"/>
              </a:ext>
            </a:extLst>
          </a:blip>
          <a:srcRect l="3" r="78398"/>
          <a:stretch/>
        </p:blipFill>
        <p:spPr>
          <a:xfrm>
            <a:off x="221095" y="6282276"/>
            <a:ext cx="584123" cy="396627"/>
          </a:xfrm>
          <a:prstGeom prst="rect">
            <a:avLst/>
          </a:prstGeom>
        </p:spPr>
      </p:pic>
    </p:spTree>
    <p:extLst>
      <p:ext uri="{BB962C8B-B14F-4D97-AF65-F5344CB8AC3E}">
        <p14:creationId xmlns:p14="http://schemas.microsoft.com/office/powerpoint/2010/main" val="2299186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9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20477A7-7500-3CC3-F0B6-0D97AF69627A}"/>
              </a:ext>
            </a:extLst>
          </p:cNvPr>
          <p:cNvSpPr>
            <a:spLocks noGrp="1"/>
          </p:cNvSpPr>
          <p:nvPr>
            <p:ph type="pic" sz="quarter" idx="28" hasCustomPrompt="1"/>
          </p:nvPr>
        </p:nvSpPr>
        <p:spPr>
          <a:xfrm>
            <a:off x="5642431" y="2384374"/>
            <a:ext cx="5965371" cy="3889426"/>
          </a:xfrm>
          <a:custGeom>
            <a:avLst/>
            <a:gdLst>
              <a:gd name="connsiteX0" fmla="*/ 0 w 5965371"/>
              <a:gd name="connsiteY0" fmla="*/ 0 h 3889426"/>
              <a:gd name="connsiteX1" fmla="*/ 5965371 w 5965371"/>
              <a:gd name="connsiteY1" fmla="*/ 0 h 3889426"/>
              <a:gd name="connsiteX2" fmla="*/ 5965371 w 5965371"/>
              <a:gd name="connsiteY2" fmla="*/ 3889426 h 3889426"/>
              <a:gd name="connsiteX3" fmla="*/ 0 w 5965371"/>
              <a:gd name="connsiteY3" fmla="*/ 3889426 h 3889426"/>
            </a:gdLst>
            <a:ahLst/>
            <a:cxnLst>
              <a:cxn ang="0">
                <a:pos x="connsiteX0" y="connsiteY0"/>
              </a:cxn>
              <a:cxn ang="0">
                <a:pos x="connsiteX1" y="connsiteY1"/>
              </a:cxn>
              <a:cxn ang="0">
                <a:pos x="connsiteX2" y="connsiteY2"/>
              </a:cxn>
              <a:cxn ang="0">
                <a:pos x="connsiteX3" y="connsiteY3"/>
              </a:cxn>
            </a:cxnLst>
            <a:rect l="l" t="t" r="r" b="b"/>
            <a:pathLst>
              <a:path w="5965371" h="3889426">
                <a:moveTo>
                  <a:pt x="0" y="0"/>
                </a:moveTo>
                <a:lnTo>
                  <a:pt x="5965371" y="0"/>
                </a:lnTo>
                <a:lnTo>
                  <a:pt x="5965371" y="3889426"/>
                </a:lnTo>
                <a:lnTo>
                  <a:pt x="0" y="3889426"/>
                </a:lnTo>
                <a:close/>
              </a:path>
            </a:pathLst>
          </a:custGeom>
        </p:spPr>
        <p:txBody>
          <a:bodyPr wrap="square">
            <a:noAutofit/>
          </a:bodyPr>
          <a:lstStyle>
            <a:lvl1pPr marL="0" indent="0" algn="ctr">
              <a:buFontTx/>
              <a:buNone/>
              <a:defRPr sz="1200">
                <a:latin typeface="Poppins" panose="00000500000000000000" pitchFamily="50" charset="0"/>
                <a:cs typeface="Poppins" panose="00000500000000000000" pitchFamily="50" charset="0"/>
              </a:defRPr>
            </a:lvl1pPr>
          </a:lstStyle>
          <a:p>
            <a:r>
              <a:rPr lang="en-US" dirty="0"/>
              <a:t>Picture</a:t>
            </a:r>
          </a:p>
        </p:txBody>
      </p:sp>
      <p:pic>
        <p:nvPicPr>
          <p:cNvPr id="3" name="Picture 2" descr="A close-up of a logo&#10;&#10;Description automatically generated">
            <a:extLst>
              <a:ext uri="{FF2B5EF4-FFF2-40B4-BE49-F238E27FC236}">
                <a16:creationId xmlns:a16="http://schemas.microsoft.com/office/drawing/2014/main" id="{B2BA7143-EC80-6082-21E5-750EA1084EC8}"/>
              </a:ext>
            </a:extLst>
          </p:cNvPr>
          <p:cNvPicPr>
            <a:picLocks noChangeAspect="1"/>
          </p:cNvPicPr>
          <p:nvPr userDrawn="1"/>
        </p:nvPicPr>
        <p:blipFill>
          <a:blip r:embed="rId2">
            <a:extLst>
              <a:ext uri="{28A0092B-C50C-407E-A947-70E740481C1C}">
                <a14:useLocalDpi xmlns:a14="http://schemas.microsoft.com/office/drawing/2010/main" val="0"/>
              </a:ext>
            </a:extLst>
          </a:blip>
          <a:srcRect l="3" r="78398"/>
          <a:stretch/>
        </p:blipFill>
        <p:spPr>
          <a:xfrm>
            <a:off x="221095" y="6282276"/>
            <a:ext cx="584123" cy="396627"/>
          </a:xfrm>
          <a:prstGeom prst="rect">
            <a:avLst/>
          </a:prstGeom>
        </p:spPr>
      </p:pic>
    </p:spTree>
    <p:extLst>
      <p:ext uri="{BB962C8B-B14F-4D97-AF65-F5344CB8AC3E}">
        <p14:creationId xmlns:p14="http://schemas.microsoft.com/office/powerpoint/2010/main" val="1307940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8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C8919F1-6A3F-AFBA-10F1-8B3EBF1E69B5}"/>
              </a:ext>
            </a:extLst>
          </p:cNvPr>
          <p:cNvSpPr>
            <a:spLocks noGrp="1"/>
          </p:cNvSpPr>
          <p:nvPr>
            <p:ph type="pic" sz="quarter" idx="28" hasCustomPrompt="1"/>
          </p:nvPr>
        </p:nvSpPr>
        <p:spPr>
          <a:xfrm>
            <a:off x="6075778" y="2783007"/>
            <a:ext cx="4792032" cy="3200856"/>
          </a:xfrm>
          <a:custGeom>
            <a:avLst/>
            <a:gdLst>
              <a:gd name="connsiteX0" fmla="*/ 166925 w 4792032"/>
              <a:gd name="connsiteY0" fmla="*/ 0 h 3200856"/>
              <a:gd name="connsiteX1" fmla="*/ 4625107 w 4792032"/>
              <a:gd name="connsiteY1" fmla="*/ 0 h 3200856"/>
              <a:gd name="connsiteX2" fmla="*/ 4792032 w 4792032"/>
              <a:gd name="connsiteY2" fmla="*/ 166925 h 3200856"/>
              <a:gd name="connsiteX3" fmla="*/ 4792032 w 4792032"/>
              <a:gd name="connsiteY3" fmla="*/ 3200856 h 3200856"/>
              <a:gd name="connsiteX4" fmla="*/ 0 w 4792032"/>
              <a:gd name="connsiteY4" fmla="*/ 3200856 h 3200856"/>
              <a:gd name="connsiteX5" fmla="*/ 0 w 4792032"/>
              <a:gd name="connsiteY5" fmla="*/ 166925 h 3200856"/>
              <a:gd name="connsiteX6" fmla="*/ 166925 w 4792032"/>
              <a:gd name="connsiteY6" fmla="*/ 0 h 3200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2032" h="3200856">
                <a:moveTo>
                  <a:pt x="166925" y="0"/>
                </a:moveTo>
                <a:lnTo>
                  <a:pt x="4625107" y="0"/>
                </a:lnTo>
                <a:cubicBezTo>
                  <a:pt x="4717297" y="0"/>
                  <a:pt x="4792032" y="74735"/>
                  <a:pt x="4792032" y="166925"/>
                </a:cubicBezTo>
                <a:lnTo>
                  <a:pt x="4792032" y="3200856"/>
                </a:lnTo>
                <a:lnTo>
                  <a:pt x="0" y="3200856"/>
                </a:lnTo>
                <a:lnTo>
                  <a:pt x="0" y="166925"/>
                </a:lnTo>
                <a:cubicBezTo>
                  <a:pt x="0" y="74735"/>
                  <a:pt x="74735" y="0"/>
                  <a:pt x="166925" y="0"/>
                </a:cubicBezTo>
                <a:close/>
              </a:path>
            </a:pathLst>
          </a:custGeom>
        </p:spPr>
        <p:txBody>
          <a:bodyPr wrap="square">
            <a:noAutofit/>
          </a:bodyPr>
          <a:lstStyle>
            <a:lvl1pPr marL="0" indent="0" algn="ctr">
              <a:buFontTx/>
              <a:buNone/>
              <a:defRPr sz="1200">
                <a:latin typeface="Poppins" panose="00000500000000000000" pitchFamily="50" charset="0"/>
                <a:cs typeface="Poppins" panose="00000500000000000000" pitchFamily="50" charset="0"/>
              </a:defRPr>
            </a:lvl1pPr>
          </a:lstStyle>
          <a:p>
            <a:r>
              <a:rPr lang="en-US" dirty="0"/>
              <a:t>Picture</a:t>
            </a:r>
          </a:p>
        </p:txBody>
      </p:sp>
      <p:pic>
        <p:nvPicPr>
          <p:cNvPr id="3" name="Picture 2" descr="A close-up of a logo&#10;&#10;Description automatically generated">
            <a:extLst>
              <a:ext uri="{FF2B5EF4-FFF2-40B4-BE49-F238E27FC236}">
                <a16:creationId xmlns:a16="http://schemas.microsoft.com/office/drawing/2014/main" id="{FD6605B6-50CC-CBCD-5076-2FB521372EB0}"/>
              </a:ext>
            </a:extLst>
          </p:cNvPr>
          <p:cNvPicPr>
            <a:picLocks noChangeAspect="1"/>
          </p:cNvPicPr>
          <p:nvPr userDrawn="1"/>
        </p:nvPicPr>
        <p:blipFill>
          <a:blip r:embed="rId2">
            <a:extLst>
              <a:ext uri="{28A0092B-C50C-407E-A947-70E740481C1C}">
                <a14:useLocalDpi xmlns:a14="http://schemas.microsoft.com/office/drawing/2010/main" val="0"/>
              </a:ext>
            </a:extLst>
          </a:blip>
          <a:srcRect l="3" r="78398"/>
          <a:stretch/>
        </p:blipFill>
        <p:spPr>
          <a:xfrm>
            <a:off x="221095" y="6282276"/>
            <a:ext cx="584123" cy="396627"/>
          </a:xfrm>
          <a:prstGeom prst="rect">
            <a:avLst/>
          </a:prstGeom>
        </p:spPr>
      </p:pic>
    </p:spTree>
    <p:extLst>
      <p:ext uri="{BB962C8B-B14F-4D97-AF65-F5344CB8AC3E}">
        <p14:creationId xmlns:p14="http://schemas.microsoft.com/office/powerpoint/2010/main" val="1797703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7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938ECFC-D08A-BAC5-4C92-7C7D8BA6691A}"/>
              </a:ext>
            </a:extLst>
          </p:cNvPr>
          <p:cNvSpPr>
            <a:spLocks noGrp="1"/>
          </p:cNvSpPr>
          <p:nvPr>
            <p:ph type="pic" sz="quarter" idx="28" hasCustomPrompt="1"/>
          </p:nvPr>
        </p:nvSpPr>
        <p:spPr>
          <a:xfrm>
            <a:off x="7371191" y="1355531"/>
            <a:ext cx="2276983" cy="4889695"/>
          </a:xfrm>
          <a:custGeom>
            <a:avLst/>
            <a:gdLst>
              <a:gd name="connsiteX0" fmla="*/ 327111 w 2276983"/>
              <a:gd name="connsiteY0" fmla="*/ 0 h 4889695"/>
              <a:gd name="connsiteX1" fmla="*/ 1949872 w 2276983"/>
              <a:gd name="connsiteY1" fmla="*/ 0 h 4889695"/>
              <a:gd name="connsiteX2" fmla="*/ 2276983 w 2276983"/>
              <a:gd name="connsiteY2" fmla="*/ 327111 h 4889695"/>
              <a:gd name="connsiteX3" fmla="*/ 2276983 w 2276983"/>
              <a:gd name="connsiteY3" fmla="*/ 4562584 h 4889695"/>
              <a:gd name="connsiteX4" fmla="*/ 1949872 w 2276983"/>
              <a:gd name="connsiteY4" fmla="*/ 4889695 h 4889695"/>
              <a:gd name="connsiteX5" fmla="*/ 327111 w 2276983"/>
              <a:gd name="connsiteY5" fmla="*/ 4889695 h 4889695"/>
              <a:gd name="connsiteX6" fmla="*/ 0 w 2276983"/>
              <a:gd name="connsiteY6" fmla="*/ 4562584 h 4889695"/>
              <a:gd name="connsiteX7" fmla="*/ 0 w 2276983"/>
              <a:gd name="connsiteY7" fmla="*/ 327111 h 4889695"/>
              <a:gd name="connsiteX8" fmla="*/ 327111 w 2276983"/>
              <a:gd name="connsiteY8" fmla="*/ 0 h 488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76983" h="4889695">
                <a:moveTo>
                  <a:pt x="327111" y="0"/>
                </a:moveTo>
                <a:lnTo>
                  <a:pt x="1949872" y="0"/>
                </a:lnTo>
                <a:cubicBezTo>
                  <a:pt x="2130530" y="0"/>
                  <a:pt x="2276983" y="146453"/>
                  <a:pt x="2276983" y="327111"/>
                </a:cubicBezTo>
                <a:lnTo>
                  <a:pt x="2276983" y="4562584"/>
                </a:lnTo>
                <a:cubicBezTo>
                  <a:pt x="2276983" y="4743242"/>
                  <a:pt x="2130530" y="4889695"/>
                  <a:pt x="1949872" y="4889695"/>
                </a:cubicBezTo>
                <a:lnTo>
                  <a:pt x="327111" y="4889695"/>
                </a:lnTo>
                <a:cubicBezTo>
                  <a:pt x="146453" y="4889695"/>
                  <a:pt x="0" y="4743242"/>
                  <a:pt x="0" y="4562584"/>
                </a:cubicBezTo>
                <a:lnTo>
                  <a:pt x="0" y="327111"/>
                </a:lnTo>
                <a:cubicBezTo>
                  <a:pt x="0" y="146453"/>
                  <a:pt x="146453" y="0"/>
                  <a:pt x="327111" y="0"/>
                </a:cubicBezTo>
                <a:close/>
              </a:path>
            </a:pathLst>
          </a:custGeom>
        </p:spPr>
        <p:txBody>
          <a:bodyPr wrap="square">
            <a:noAutofit/>
          </a:bodyPr>
          <a:lstStyle>
            <a:lvl1pPr marL="0" indent="0" algn="ctr">
              <a:buFontTx/>
              <a:buNone/>
              <a:defRPr sz="1200">
                <a:latin typeface="Poppins" panose="00000500000000000000" pitchFamily="50" charset="0"/>
                <a:cs typeface="Poppins" panose="00000500000000000000" pitchFamily="50" charset="0"/>
              </a:defRPr>
            </a:lvl1pPr>
          </a:lstStyle>
          <a:p>
            <a:r>
              <a:rPr lang="en-US" dirty="0"/>
              <a:t>Picture</a:t>
            </a:r>
          </a:p>
        </p:txBody>
      </p:sp>
      <p:pic>
        <p:nvPicPr>
          <p:cNvPr id="3" name="Picture 2" descr="A close-up of a logo&#10;&#10;Description automatically generated">
            <a:extLst>
              <a:ext uri="{FF2B5EF4-FFF2-40B4-BE49-F238E27FC236}">
                <a16:creationId xmlns:a16="http://schemas.microsoft.com/office/drawing/2014/main" id="{8C4987F7-C9DA-D33B-00E2-3DA78C763F19}"/>
              </a:ext>
            </a:extLst>
          </p:cNvPr>
          <p:cNvPicPr>
            <a:picLocks noChangeAspect="1"/>
          </p:cNvPicPr>
          <p:nvPr userDrawn="1"/>
        </p:nvPicPr>
        <p:blipFill>
          <a:blip r:embed="rId2">
            <a:extLst>
              <a:ext uri="{28A0092B-C50C-407E-A947-70E740481C1C}">
                <a14:useLocalDpi xmlns:a14="http://schemas.microsoft.com/office/drawing/2010/main" val="0"/>
              </a:ext>
            </a:extLst>
          </a:blip>
          <a:srcRect l="3" r="78398"/>
          <a:stretch/>
        </p:blipFill>
        <p:spPr>
          <a:xfrm>
            <a:off x="221095" y="6282276"/>
            <a:ext cx="584123" cy="396627"/>
          </a:xfrm>
          <a:prstGeom prst="rect">
            <a:avLst/>
          </a:prstGeom>
        </p:spPr>
      </p:pic>
    </p:spTree>
    <p:extLst>
      <p:ext uri="{BB962C8B-B14F-4D97-AF65-F5344CB8AC3E}">
        <p14:creationId xmlns:p14="http://schemas.microsoft.com/office/powerpoint/2010/main" val="681602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6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D0E8307-DBD8-E163-8B4C-1533E85C1189}"/>
              </a:ext>
            </a:extLst>
          </p:cNvPr>
          <p:cNvSpPr>
            <a:spLocks noGrp="1"/>
          </p:cNvSpPr>
          <p:nvPr>
            <p:ph type="pic" sz="quarter" idx="28" hasCustomPrompt="1"/>
          </p:nvPr>
        </p:nvSpPr>
        <p:spPr>
          <a:xfrm>
            <a:off x="581319" y="2554515"/>
            <a:ext cx="2318918" cy="3719286"/>
          </a:xfrm>
          <a:custGeom>
            <a:avLst/>
            <a:gdLst>
              <a:gd name="connsiteX0" fmla="*/ 0 w 2318918"/>
              <a:gd name="connsiteY0" fmla="*/ 0 h 3719286"/>
              <a:gd name="connsiteX1" fmla="*/ 2318918 w 2318918"/>
              <a:gd name="connsiteY1" fmla="*/ 0 h 3719286"/>
              <a:gd name="connsiteX2" fmla="*/ 2318918 w 2318918"/>
              <a:gd name="connsiteY2" fmla="*/ 3719286 h 3719286"/>
              <a:gd name="connsiteX3" fmla="*/ 0 w 2318918"/>
              <a:gd name="connsiteY3" fmla="*/ 3719286 h 3719286"/>
            </a:gdLst>
            <a:ahLst/>
            <a:cxnLst>
              <a:cxn ang="0">
                <a:pos x="connsiteX0" y="connsiteY0"/>
              </a:cxn>
              <a:cxn ang="0">
                <a:pos x="connsiteX1" y="connsiteY1"/>
              </a:cxn>
              <a:cxn ang="0">
                <a:pos x="connsiteX2" y="connsiteY2"/>
              </a:cxn>
              <a:cxn ang="0">
                <a:pos x="connsiteX3" y="connsiteY3"/>
              </a:cxn>
            </a:cxnLst>
            <a:rect l="l" t="t" r="r" b="b"/>
            <a:pathLst>
              <a:path w="2318918" h="3719286">
                <a:moveTo>
                  <a:pt x="0" y="0"/>
                </a:moveTo>
                <a:lnTo>
                  <a:pt x="2318918" y="0"/>
                </a:lnTo>
                <a:lnTo>
                  <a:pt x="2318918" y="3719286"/>
                </a:lnTo>
                <a:lnTo>
                  <a:pt x="0" y="3719286"/>
                </a:lnTo>
                <a:close/>
              </a:path>
            </a:pathLst>
          </a:custGeom>
        </p:spPr>
        <p:txBody>
          <a:bodyPr wrap="square">
            <a:noAutofit/>
          </a:bodyPr>
          <a:lstStyle>
            <a:lvl1pPr marL="0" indent="0" algn="ctr">
              <a:buFontTx/>
              <a:buNone/>
              <a:defRPr sz="1200">
                <a:latin typeface="Poppins" panose="00000500000000000000" pitchFamily="50" charset="0"/>
                <a:cs typeface="Poppins" panose="00000500000000000000" pitchFamily="50" charset="0"/>
              </a:defRPr>
            </a:lvl1pPr>
          </a:lstStyle>
          <a:p>
            <a:r>
              <a:rPr lang="en-US" dirty="0"/>
              <a:t>Picture</a:t>
            </a:r>
          </a:p>
        </p:txBody>
      </p:sp>
      <p:pic>
        <p:nvPicPr>
          <p:cNvPr id="3" name="Picture 2" descr="A close-up of a logo&#10;&#10;Description automatically generated">
            <a:extLst>
              <a:ext uri="{FF2B5EF4-FFF2-40B4-BE49-F238E27FC236}">
                <a16:creationId xmlns:a16="http://schemas.microsoft.com/office/drawing/2014/main" id="{80BEAEEC-2AE5-3E7D-95B0-653DD315667D}"/>
              </a:ext>
            </a:extLst>
          </p:cNvPr>
          <p:cNvPicPr>
            <a:picLocks noChangeAspect="1"/>
          </p:cNvPicPr>
          <p:nvPr userDrawn="1"/>
        </p:nvPicPr>
        <p:blipFill>
          <a:blip r:embed="rId2">
            <a:extLst>
              <a:ext uri="{28A0092B-C50C-407E-A947-70E740481C1C}">
                <a14:useLocalDpi xmlns:a14="http://schemas.microsoft.com/office/drawing/2010/main" val="0"/>
              </a:ext>
            </a:extLst>
          </a:blip>
          <a:srcRect l="3" r="78398"/>
          <a:stretch/>
        </p:blipFill>
        <p:spPr>
          <a:xfrm>
            <a:off x="221095" y="6282276"/>
            <a:ext cx="584123" cy="396627"/>
          </a:xfrm>
          <a:prstGeom prst="rect">
            <a:avLst/>
          </a:prstGeom>
        </p:spPr>
      </p:pic>
    </p:spTree>
    <p:extLst>
      <p:ext uri="{BB962C8B-B14F-4D97-AF65-F5344CB8AC3E}">
        <p14:creationId xmlns:p14="http://schemas.microsoft.com/office/powerpoint/2010/main" val="3947866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5_Title Slid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291DDCCB-6BA2-6E70-5146-B413B2DA7AB1}"/>
              </a:ext>
            </a:extLst>
          </p:cNvPr>
          <p:cNvSpPr>
            <a:spLocks noGrp="1"/>
          </p:cNvSpPr>
          <p:nvPr>
            <p:ph type="pic" sz="quarter" idx="28" hasCustomPrompt="1"/>
          </p:nvPr>
        </p:nvSpPr>
        <p:spPr>
          <a:xfrm>
            <a:off x="1389589" y="3064952"/>
            <a:ext cx="1611086" cy="1611086"/>
          </a:xfrm>
          <a:custGeom>
            <a:avLst/>
            <a:gdLst>
              <a:gd name="connsiteX0" fmla="*/ 805543 w 1611086"/>
              <a:gd name="connsiteY0" fmla="*/ 0 h 1611086"/>
              <a:gd name="connsiteX1" fmla="*/ 1611086 w 1611086"/>
              <a:gd name="connsiteY1" fmla="*/ 805543 h 1611086"/>
              <a:gd name="connsiteX2" fmla="*/ 1611086 w 1611086"/>
              <a:gd name="connsiteY2" fmla="*/ 1611086 h 1611086"/>
              <a:gd name="connsiteX3" fmla="*/ 0 w 1611086"/>
              <a:gd name="connsiteY3" fmla="*/ 1611086 h 1611086"/>
              <a:gd name="connsiteX4" fmla="*/ 0 w 1611086"/>
              <a:gd name="connsiteY4" fmla="*/ 805543 h 1611086"/>
              <a:gd name="connsiteX5" fmla="*/ 805543 w 1611086"/>
              <a:gd name="connsiteY5" fmla="*/ 0 h 161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11086" h="1611086">
                <a:moveTo>
                  <a:pt x="805543" y="0"/>
                </a:moveTo>
                <a:cubicBezTo>
                  <a:pt x="1250432" y="0"/>
                  <a:pt x="1611086" y="360654"/>
                  <a:pt x="1611086" y="805543"/>
                </a:cubicBezTo>
                <a:lnTo>
                  <a:pt x="1611086" y="1611086"/>
                </a:lnTo>
                <a:lnTo>
                  <a:pt x="0" y="1611086"/>
                </a:lnTo>
                <a:lnTo>
                  <a:pt x="0" y="805543"/>
                </a:lnTo>
                <a:cubicBezTo>
                  <a:pt x="0" y="360654"/>
                  <a:pt x="360654" y="0"/>
                  <a:pt x="805543" y="0"/>
                </a:cubicBezTo>
                <a:close/>
              </a:path>
            </a:pathLst>
          </a:custGeom>
        </p:spPr>
        <p:txBody>
          <a:bodyPr wrap="square">
            <a:noAutofit/>
          </a:bodyPr>
          <a:lstStyle>
            <a:lvl1pPr marL="0" indent="0" algn="ctr">
              <a:buFontTx/>
              <a:buNone/>
              <a:defRPr sz="1200">
                <a:latin typeface="Poppins" panose="00000500000000000000" pitchFamily="50" charset="0"/>
                <a:cs typeface="Poppins" panose="00000500000000000000" pitchFamily="50" charset="0"/>
              </a:defRPr>
            </a:lvl1pPr>
          </a:lstStyle>
          <a:p>
            <a:r>
              <a:rPr lang="en-US" dirty="0"/>
              <a:t>Picture</a:t>
            </a:r>
          </a:p>
        </p:txBody>
      </p:sp>
      <p:sp>
        <p:nvSpPr>
          <p:cNvPr id="19" name="Picture Placeholder 18">
            <a:extLst>
              <a:ext uri="{FF2B5EF4-FFF2-40B4-BE49-F238E27FC236}">
                <a16:creationId xmlns:a16="http://schemas.microsoft.com/office/drawing/2014/main" id="{DBC7AFDF-5351-937B-7886-0D234BDB4FE8}"/>
              </a:ext>
            </a:extLst>
          </p:cNvPr>
          <p:cNvSpPr>
            <a:spLocks noGrp="1"/>
          </p:cNvSpPr>
          <p:nvPr>
            <p:ph type="pic" sz="quarter" idx="29" hasCustomPrompt="1"/>
          </p:nvPr>
        </p:nvSpPr>
        <p:spPr>
          <a:xfrm>
            <a:off x="3993268" y="3064952"/>
            <a:ext cx="1611086" cy="1611086"/>
          </a:xfrm>
          <a:custGeom>
            <a:avLst/>
            <a:gdLst>
              <a:gd name="connsiteX0" fmla="*/ 805543 w 1611086"/>
              <a:gd name="connsiteY0" fmla="*/ 0 h 1611086"/>
              <a:gd name="connsiteX1" fmla="*/ 1611086 w 1611086"/>
              <a:gd name="connsiteY1" fmla="*/ 805543 h 1611086"/>
              <a:gd name="connsiteX2" fmla="*/ 1611086 w 1611086"/>
              <a:gd name="connsiteY2" fmla="*/ 1611086 h 1611086"/>
              <a:gd name="connsiteX3" fmla="*/ 0 w 1611086"/>
              <a:gd name="connsiteY3" fmla="*/ 1611086 h 1611086"/>
              <a:gd name="connsiteX4" fmla="*/ 0 w 1611086"/>
              <a:gd name="connsiteY4" fmla="*/ 805543 h 1611086"/>
              <a:gd name="connsiteX5" fmla="*/ 805543 w 1611086"/>
              <a:gd name="connsiteY5" fmla="*/ 0 h 161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11086" h="1611086">
                <a:moveTo>
                  <a:pt x="805543" y="0"/>
                </a:moveTo>
                <a:cubicBezTo>
                  <a:pt x="1250432" y="0"/>
                  <a:pt x="1611086" y="360654"/>
                  <a:pt x="1611086" y="805543"/>
                </a:cubicBezTo>
                <a:lnTo>
                  <a:pt x="1611086" y="1611086"/>
                </a:lnTo>
                <a:lnTo>
                  <a:pt x="0" y="1611086"/>
                </a:lnTo>
                <a:lnTo>
                  <a:pt x="0" y="805543"/>
                </a:lnTo>
                <a:cubicBezTo>
                  <a:pt x="0" y="360654"/>
                  <a:pt x="360654" y="0"/>
                  <a:pt x="805543" y="0"/>
                </a:cubicBezTo>
                <a:close/>
              </a:path>
            </a:pathLst>
          </a:custGeom>
        </p:spPr>
        <p:txBody>
          <a:bodyPr wrap="square">
            <a:noAutofit/>
          </a:bodyPr>
          <a:lstStyle>
            <a:lvl1pPr marL="0" indent="0" algn="ctr">
              <a:buFontTx/>
              <a:buNone/>
              <a:defRPr sz="1200">
                <a:latin typeface="Poppins" panose="00000500000000000000" pitchFamily="50" charset="0"/>
                <a:cs typeface="Poppins" panose="00000500000000000000" pitchFamily="50" charset="0"/>
              </a:defRPr>
            </a:lvl1pPr>
          </a:lstStyle>
          <a:p>
            <a:r>
              <a:rPr lang="en-US" dirty="0"/>
              <a:t>Picture</a:t>
            </a:r>
          </a:p>
        </p:txBody>
      </p:sp>
      <p:sp>
        <p:nvSpPr>
          <p:cNvPr id="20" name="Picture Placeholder 19">
            <a:extLst>
              <a:ext uri="{FF2B5EF4-FFF2-40B4-BE49-F238E27FC236}">
                <a16:creationId xmlns:a16="http://schemas.microsoft.com/office/drawing/2014/main" id="{CE708853-96AC-7C86-1996-81A89C34E225}"/>
              </a:ext>
            </a:extLst>
          </p:cNvPr>
          <p:cNvSpPr>
            <a:spLocks noGrp="1"/>
          </p:cNvSpPr>
          <p:nvPr>
            <p:ph type="pic" sz="quarter" idx="30" hasCustomPrompt="1"/>
          </p:nvPr>
        </p:nvSpPr>
        <p:spPr>
          <a:xfrm>
            <a:off x="6587645" y="3064952"/>
            <a:ext cx="1611086" cy="1611086"/>
          </a:xfrm>
          <a:custGeom>
            <a:avLst/>
            <a:gdLst>
              <a:gd name="connsiteX0" fmla="*/ 805543 w 1611086"/>
              <a:gd name="connsiteY0" fmla="*/ 0 h 1611086"/>
              <a:gd name="connsiteX1" fmla="*/ 1611086 w 1611086"/>
              <a:gd name="connsiteY1" fmla="*/ 805543 h 1611086"/>
              <a:gd name="connsiteX2" fmla="*/ 1611086 w 1611086"/>
              <a:gd name="connsiteY2" fmla="*/ 1611086 h 1611086"/>
              <a:gd name="connsiteX3" fmla="*/ 0 w 1611086"/>
              <a:gd name="connsiteY3" fmla="*/ 1611086 h 1611086"/>
              <a:gd name="connsiteX4" fmla="*/ 0 w 1611086"/>
              <a:gd name="connsiteY4" fmla="*/ 805543 h 1611086"/>
              <a:gd name="connsiteX5" fmla="*/ 805543 w 1611086"/>
              <a:gd name="connsiteY5" fmla="*/ 0 h 161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11086" h="1611086">
                <a:moveTo>
                  <a:pt x="805543" y="0"/>
                </a:moveTo>
                <a:cubicBezTo>
                  <a:pt x="1250432" y="0"/>
                  <a:pt x="1611086" y="360654"/>
                  <a:pt x="1611086" y="805543"/>
                </a:cubicBezTo>
                <a:lnTo>
                  <a:pt x="1611086" y="1611086"/>
                </a:lnTo>
                <a:lnTo>
                  <a:pt x="0" y="1611086"/>
                </a:lnTo>
                <a:lnTo>
                  <a:pt x="0" y="805543"/>
                </a:lnTo>
                <a:cubicBezTo>
                  <a:pt x="0" y="360654"/>
                  <a:pt x="360654" y="0"/>
                  <a:pt x="805543" y="0"/>
                </a:cubicBezTo>
                <a:close/>
              </a:path>
            </a:pathLst>
          </a:custGeom>
        </p:spPr>
        <p:txBody>
          <a:bodyPr wrap="square">
            <a:noAutofit/>
          </a:bodyPr>
          <a:lstStyle>
            <a:lvl1pPr marL="0" indent="0" algn="ctr">
              <a:buFontTx/>
              <a:buNone/>
              <a:defRPr sz="1200">
                <a:latin typeface="Poppins" panose="00000500000000000000" pitchFamily="50" charset="0"/>
                <a:cs typeface="Poppins" panose="00000500000000000000" pitchFamily="50" charset="0"/>
              </a:defRPr>
            </a:lvl1pPr>
          </a:lstStyle>
          <a:p>
            <a:r>
              <a:rPr lang="en-US" dirty="0"/>
              <a:t>Picture</a:t>
            </a:r>
          </a:p>
        </p:txBody>
      </p:sp>
      <p:sp>
        <p:nvSpPr>
          <p:cNvPr id="21" name="Picture Placeholder 20">
            <a:extLst>
              <a:ext uri="{FF2B5EF4-FFF2-40B4-BE49-F238E27FC236}">
                <a16:creationId xmlns:a16="http://schemas.microsoft.com/office/drawing/2014/main" id="{F3127C54-0ED4-F805-FDD7-A241DC7D6088}"/>
              </a:ext>
            </a:extLst>
          </p:cNvPr>
          <p:cNvSpPr>
            <a:spLocks noGrp="1"/>
          </p:cNvSpPr>
          <p:nvPr>
            <p:ph type="pic" sz="quarter" idx="31" hasCustomPrompt="1"/>
          </p:nvPr>
        </p:nvSpPr>
        <p:spPr>
          <a:xfrm>
            <a:off x="9182021" y="3064952"/>
            <a:ext cx="1611086" cy="1611086"/>
          </a:xfrm>
          <a:custGeom>
            <a:avLst/>
            <a:gdLst>
              <a:gd name="connsiteX0" fmla="*/ 805543 w 1611086"/>
              <a:gd name="connsiteY0" fmla="*/ 0 h 1611086"/>
              <a:gd name="connsiteX1" fmla="*/ 1611086 w 1611086"/>
              <a:gd name="connsiteY1" fmla="*/ 805543 h 1611086"/>
              <a:gd name="connsiteX2" fmla="*/ 1611086 w 1611086"/>
              <a:gd name="connsiteY2" fmla="*/ 1611086 h 1611086"/>
              <a:gd name="connsiteX3" fmla="*/ 0 w 1611086"/>
              <a:gd name="connsiteY3" fmla="*/ 1611086 h 1611086"/>
              <a:gd name="connsiteX4" fmla="*/ 0 w 1611086"/>
              <a:gd name="connsiteY4" fmla="*/ 805543 h 1611086"/>
              <a:gd name="connsiteX5" fmla="*/ 805543 w 1611086"/>
              <a:gd name="connsiteY5" fmla="*/ 0 h 161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11086" h="1611086">
                <a:moveTo>
                  <a:pt x="805543" y="0"/>
                </a:moveTo>
                <a:cubicBezTo>
                  <a:pt x="1250432" y="0"/>
                  <a:pt x="1611086" y="360654"/>
                  <a:pt x="1611086" y="805543"/>
                </a:cubicBezTo>
                <a:lnTo>
                  <a:pt x="1611086" y="1611086"/>
                </a:lnTo>
                <a:lnTo>
                  <a:pt x="0" y="1611086"/>
                </a:lnTo>
                <a:lnTo>
                  <a:pt x="0" y="805543"/>
                </a:lnTo>
                <a:cubicBezTo>
                  <a:pt x="0" y="360654"/>
                  <a:pt x="360654" y="0"/>
                  <a:pt x="805543" y="0"/>
                </a:cubicBezTo>
                <a:close/>
              </a:path>
            </a:pathLst>
          </a:custGeom>
        </p:spPr>
        <p:txBody>
          <a:bodyPr wrap="square">
            <a:noAutofit/>
          </a:bodyPr>
          <a:lstStyle>
            <a:lvl1pPr marL="0" indent="0" algn="ctr">
              <a:buFontTx/>
              <a:buNone/>
              <a:defRPr sz="1200">
                <a:latin typeface="Poppins" panose="00000500000000000000" pitchFamily="50" charset="0"/>
                <a:cs typeface="Poppins" panose="00000500000000000000" pitchFamily="50" charset="0"/>
              </a:defRPr>
            </a:lvl1pPr>
          </a:lstStyle>
          <a:p>
            <a:r>
              <a:rPr lang="en-US" dirty="0"/>
              <a:t>Picture</a:t>
            </a:r>
          </a:p>
        </p:txBody>
      </p:sp>
      <p:pic>
        <p:nvPicPr>
          <p:cNvPr id="3" name="Picture 2" descr="A close-up of a logo&#10;&#10;Description automatically generated">
            <a:extLst>
              <a:ext uri="{FF2B5EF4-FFF2-40B4-BE49-F238E27FC236}">
                <a16:creationId xmlns:a16="http://schemas.microsoft.com/office/drawing/2014/main" id="{D6D16458-FC1B-943C-CA25-DE731A516856}"/>
              </a:ext>
            </a:extLst>
          </p:cNvPr>
          <p:cNvPicPr>
            <a:picLocks noChangeAspect="1"/>
          </p:cNvPicPr>
          <p:nvPr userDrawn="1"/>
        </p:nvPicPr>
        <p:blipFill>
          <a:blip r:embed="rId2">
            <a:extLst>
              <a:ext uri="{28A0092B-C50C-407E-A947-70E740481C1C}">
                <a14:useLocalDpi xmlns:a14="http://schemas.microsoft.com/office/drawing/2010/main" val="0"/>
              </a:ext>
            </a:extLst>
          </a:blip>
          <a:srcRect l="3" r="78398"/>
          <a:stretch/>
        </p:blipFill>
        <p:spPr>
          <a:xfrm>
            <a:off x="221095" y="6282276"/>
            <a:ext cx="584123" cy="396627"/>
          </a:xfrm>
          <a:prstGeom prst="rect">
            <a:avLst/>
          </a:prstGeom>
        </p:spPr>
      </p:pic>
    </p:spTree>
    <p:extLst>
      <p:ext uri="{BB962C8B-B14F-4D97-AF65-F5344CB8AC3E}">
        <p14:creationId xmlns:p14="http://schemas.microsoft.com/office/powerpoint/2010/main" val="4051874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4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FFA942C-2281-4DD9-E419-D641C529D33A}"/>
              </a:ext>
            </a:extLst>
          </p:cNvPr>
          <p:cNvSpPr>
            <a:spLocks noGrp="1"/>
          </p:cNvSpPr>
          <p:nvPr>
            <p:ph type="pic" sz="quarter" idx="28" hasCustomPrompt="1"/>
          </p:nvPr>
        </p:nvSpPr>
        <p:spPr>
          <a:xfrm>
            <a:off x="4810196" y="2366306"/>
            <a:ext cx="2957862" cy="3907494"/>
          </a:xfrm>
          <a:custGeom>
            <a:avLst/>
            <a:gdLst>
              <a:gd name="connsiteX0" fmla="*/ 1478931 w 2957862"/>
              <a:gd name="connsiteY0" fmla="*/ 0 h 3907494"/>
              <a:gd name="connsiteX1" fmla="*/ 2957862 w 2957862"/>
              <a:gd name="connsiteY1" fmla="*/ 1478931 h 3907494"/>
              <a:gd name="connsiteX2" fmla="*/ 2957861 w 2957862"/>
              <a:gd name="connsiteY2" fmla="*/ 3907494 h 3907494"/>
              <a:gd name="connsiteX3" fmla="*/ 0 w 2957862"/>
              <a:gd name="connsiteY3" fmla="*/ 3907494 h 3907494"/>
              <a:gd name="connsiteX4" fmla="*/ 0 w 2957862"/>
              <a:gd name="connsiteY4" fmla="*/ 1478931 h 3907494"/>
              <a:gd name="connsiteX5" fmla="*/ 1478931 w 2957862"/>
              <a:gd name="connsiteY5" fmla="*/ 0 h 3907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57862" h="3907494">
                <a:moveTo>
                  <a:pt x="1478931" y="0"/>
                </a:moveTo>
                <a:cubicBezTo>
                  <a:pt x="2295722" y="0"/>
                  <a:pt x="2957862" y="662140"/>
                  <a:pt x="2957862" y="1478931"/>
                </a:cubicBezTo>
                <a:cubicBezTo>
                  <a:pt x="2957862" y="2288452"/>
                  <a:pt x="2957861" y="3097973"/>
                  <a:pt x="2957861" y="3907494"/>
                </a:cubicBezTo>
                <a:lnTo>
                  <a:pt x="0" y="3907494"/>
                </a:lnTo>
                <a:lnTo>
                  <a:pt x="0" y="1478931"/>
                </a:lnTo>
                <a:cubicBezTo>
                  <a:pt x="0" y="662140"/>
                  <a:pt x="662140" y="0"/>
                  <a:pt x="1478931" y="0"/>
                </a:cubicBezTo>
                <a:close/>
              </a:path>
            </a:pathLst>
          </a:custGeom>
        </p:spPr>
        <p:txBody>
          <a:bodyPr wrap="square">
            <a:noAutofit/>
          </a:bodyPr>
          <a:lstStyle>
            <a:lvl1pPr marL="0" indent="0" algn="ctr">
              <a:buFontTx/>
              <a:buNone/>
              <a:defRPr sz="1200">
                <a:latin typeface="Poppins" panose="00000500000000000000" pitchFamily="50" charset="0"/>
                <a:cs typeface="Poppins" panose="00000500000000000000" pitchFamily="50" charset="0"/>
              </a:defRPr>
            </a:lvl1pPr>
          </a:lstStyle>
          <a:p>
            <a:r>
              <a:rPr lang="en-US" dirty="0"/>
              <a:t>Picture</a:t>
            </a:r>
          </a:p>
        </p:txBody>
      </p:sp>
      <p:pic>
        <p:nvPicPr>
          <p:cNvPr id="3" name="Picture 2" descr="A close-up of a logo&#10;&#10;Description automatically generated">
            <a:extLst>
              <a:ext uri="{FF2B5EF4-FFF2-40B4-BE49-F238E27FC236}">
                <a16:creationId xmlns:a16="http://schemas.microsoft.com/office/drawing/2014/main" id="{4B2051A1-5874-1A17-F83F-00793639C07B}"/>
              </a:ext>
            </a:extLst>
          </p:cNvPr>
          <p:cNvPicPr>
            <a:picLocks noChangeAspect="1"/>
          </p:cNvPicPr>
          <p:nvPr userDrawn="1"/>
        </p:nvPicPr>
        <p:blipFill>
          <a:blip r:embed="rId2">
            <a:extLst>
              <a:ext uri="{28A0092B-C50C-407E-A947-70E740481C1C}">
                <a14:useLocalDpi xmlns:a14="http://schemas.microsoft.com/office/drawing/2010/main" val="0"/>
              </a:ext>
            </a:extLst>
          </a:blip>
          <a:srcRect l="3" r="78398"/>
          <a:stretch/>
        </p:blipFill>
        <p:spPr>
          <a:xfrm>
            <a:off x="221095" y="6282276"/>
            <a:ext cx="584123" cy="396627"/>
          </a:xfrm>
          <a:prstGeom prst="rect">
            <a:avLst/>
          </a:prstGeom>
        </p:spPr>
      </p:pic>
    </p:spTree>
    <p:extLst>
      <p:ext uri="{BB962C8B-B14F-4D97-AF65-F5344CB8AC3E}">
        <p14:creationId xmlns:p14="http://schemas.microsoft.com/office/powerpoint/2010/main" val="326704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3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BBD8F36-EEDC-C6C8-C2F3-A54D25758321}"/>
              </a:ext>
            </a:extLst>
          </p:cNvPr>
          <p:cNvSpPr>
            <a:spLocks noGrp="1"/>
          </p:cNvSpPr>
          <p:nvPr>
            <p:ph type="pic" sz="quarter" idx="28" hasCustomPrompt="1"/>
          </p:nvPr>
        </p:nvSpPr>
        <p:spPr>
          <a:xfrm>
            <a:off x="5220174" y="2384374"/>
            <a:ext cx="2833915" cy="3889426"/>
          </a:xfrm>
          <a:custGeom>
            <a:avLst/>
            <a:gdLst>
              <a:gd name="connsiteX0" fmla="*/ 0 w 2833915"/>
              <a:gd name="connsiteY0" fmla="*/ 0 h 3889426"/>
              <a:gd name="connsiteX1" fmla="*/ 2833915 w 2833915"/>
              <a:gd name="connsiteY1" fmla="*/ 0 h 3889426"/>
              <a:gd name="connsiteX2" fmla="*/ 2833915 w 2833915"/>
              <a:gd name="connsiteY2" fmla="*/ 3889426 h 3889426"/>
              <a:gd name="connsiteX3" fmla="*/ 0 w 2833915"/>
              <a:gd name="connsiteY3" fmla="*/ 3889426 h 3889426"/>
            </a:gdLst>
            <a:ahLst/>
            <a:cxnLst>
              <a:cxn ang="0">
                <a:pos x="connsiteX0" y="connsiteY0"/>
              </a:cxn>
              <a:cxn ang="0">
                <a:pos x="connsiteX1" y="connsiteY1"/>
              </a:cxn>
              <a:cxn ang="0">
                <a:pos x="connsiteX2" y="connsiteY2"/>
              </a:cxn>
              <a:cxn ang="0">
                <a:pos x="connsiteX3" y="connsiteY3"/>
              </a:cxn>
            </a:cxnLst>
            <a:rect l="l" t="t" r="r" b="b"/>
            <a:pathLst>
              <a:path w="2833915" h="3889426">
                <a:moveTo>
                  <a:pt x="0" y="0"/>
                </a:moveTo>
                <a:lnTo>
                  <a:pt x="2833915" y="0"/>
                </a:lnTo>
                <a:lnTo>
                  <a:pt x="2833915" y="3889426"/>
                </a:lnTo>
                <a:lnTo>
                  <a:pt x="0" y="3889426"/>
                </a:lnTo>
                <a:close/>
              </a:path>
            </a:pathLst>
          </a:custGeom>
        </p:spPr>
        <p:txBody>
          <a:bodyPr wrap="square">
            <a:noAutofit/>
          </a:bodyPr>
          <a:lstStyle>
            <a:lvl1pPr marL="0" indent="0" algn="ctr">
              <a:buFontTx/>
              <a:buNone/>
              <a:defRPr sz="1200">
                <a:latin typeface="Poppins" panose="00000500000000000000" pitchFamily="50" charset="0"/>
                <a:cs typeface="Poppins" panose="00000500000000000000" pitchFamily="50" charset="0"/>
              </a:defRPr>
            </a:lvl1pPr>
          </a:lstStyle>
          <a:p>
            <a:r>
              <a:rPr lang="en-US" dirty="0"/>
              <a:t>Picture</a:t>
            </a:r>
          </a:p>
        </p:txBody>
      </p:sp>
      <p:pic>
        <p:nvPicPr>
          <p:cNvPr id="3" name="Picture 2" descr="A close-up of a logo&#10;&#10;Description automatically generated">
            <a:extLst>
              <a:ext uri="{FF2B5EF4-FFF2-40B4-BE49-F238E27FC236}">
                <a16:creationId xmlns:a16="http://schemas.microsoft.com/office/drawing/2014/main" id="{21E20198-590C-AE16-A922-3E315B4F32B3}"/>
              </a:ext>
            </a:extLst>
          </p:cNvPr>
          <p:cNvPicPr>
            <a:picLocks noChangeAspect="1"/>
          </p:cNvPicPr>
          <p:nvPr userDrawn="1"/>
        </p:nvPicPr>
        <p:blipFill>
          <a:blip r:embed="rId2">
            <a:extLst>
              <a:ext uri="{28A0092B-C50C-407E-A947-70E740481C1C}">
                <a14:useLocalDpi xmlns:a14="http://schemas.microsoft.com/office/drawing/2010/main" val="0"/>
              </a:ext>
            </a:extLst>
          </a:blip>
          <a:srcRect l="3" r="78398"/>
          <a:stretch/>
        </p:blipFill>
        <p:spPr>
          <a:xfrm>
            <a:off x="221095" y="6282276"/>
            <a:ext cx="584123" cy="396627"/>
          </a:xfrm>
          <a:prstGeom prst="rect">
            <a:avLst/>
          </a:prstGeom>
        </p:spPr>
      </p:pic>
    </p:spTree>
    <p:extLst>
      <p:ext uri="{BB962C8B-B14F-4D97-AF65-F5344CB8AC3E}">
        <p14:creationId xmlns:p14="http://schemas.microsoft.com/office/powerpoint/2010/main" val="4126332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2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10848A98-A1A1-6361-73EF-D5EAB8E616F4}"/>
              </a:ext>
            </a:extLst>
          </p:cNvPr>
          <p:cNvSpPr>
            <a:spLocks noGrp="1"/>
          </p:cNvSpPr>
          <p:nvPr>
            <p:ph type="pic" sz="quarter" idx="28" hasCustomPrompt="1"/>
          </p:nvPr>
        </p:nvSpPr>
        <p:spPr>
          <a:xfrm>
            <a:off x="4741428" y="1511300"/>
            <a:ext cx="3355538" cy="4762500"/>
          </a:xfrm>
          <a:custGeom>
            <a:avLst/>
            <a:gdLst>
              <a:gd name="connsiteX0" fmla="*/ 0 w 3355538"/>
              <a:gd name="connsiteY0" fmla="*/ 0 h 4762500"/>
              <a:gd name="connsiteX1" fmla="*/ 3355538 w 3355538"/>
              <a:gd name="connsiteY1" fmla="*/ 0 h 4762500"/>
              <a:gd name="connsiteX2" fmla="*/ 3355538 w 3355538"/>
              <a:gd name="connsiteY2" fmla="*/ 4762500 h 4762500"/>
              <a:gd name="connsiteX3" fmla="*/ 0 w 3355538"/>
              <a:gd name="connsiteY3" fmla="*/ 4762500 h 4762500"/>
            </a:gdLst>
            <a:ahLst/>
            <a:cxnLst>
              <a:cxn ang="0">
                <a:pos x="connsiteX0" y="connsiteY0"/>
              </a:cxn>
              <a:cxn ang="0">
                <a:pos x="connsiteX1" y="connsiteY1"/>
              </a:cxn>
              <a:cxn ang="0">
                <a:pos x="connsiteX2" y="connsiteY2"/>
              </a:cxn>
              <a:cxn ang="0">
                <a:pos x="connsiteX3" y="connsiteY3"/>
              </a:cxn>
            </a:cxnLst>
            <a:rect l="l" t="t" r="r" b="b"/>
            <a:pathLst>
              <a:path w="3355538" h="4762500">
                <a:moveTo>
                  <a:pt x="0" y="0"/>
                </a:moveTo>
                <a:lnTo>
                  <a:pt x="3355538" y="0"/>
                </a:lnTo>
                <a:lnTo>
                  <a:pt x="3355538" y="4762500"/>
                </a:lnTo>
                <a:lnTo>
                  <a:pt x="0" y="4762500"/>
                </a:lnTo>
                <a:close/>
              </a:path>
            </a:pathLst>
          </a:custGeom>
        </p:spPr>
        <p:txBody>
          <a:bodyPr wrap="square">
            <a:noAutofit/>
          </a:bodyPr>
          <a:lstStyle>
            <a:lvl1pPr marL="0" indent="0" algn="ctr">
              <a:buFontTx/>
              <a:buNone/>
              <a:defRPr sz="1200">
                <a:latin typeface="Poppins" panose="00000500000000000000" pitchFamily="50" charset="0"/>
                <a:cs typeface="Poppins" panose="00000500000000000000" pitchFamily="50" charset="0"/>
              </a:defRPr>
            </a:lvl1pPr>
          </a:lstStyle>
          <a:p>
            <a:r>
              <a:rPr lang="en-US" dirty="0"/>
              <a:t>Picture</a:t>
            </a:r>
          </a:p>
        </p:txBody>
      </p:sp>
      <p:pic>
        <p:nvPicPr>
          <p:cNvPr id="3" name="Picture 2" descr="A close-up of a logo&#10;&#10;Description automatically generated">
            <a:extLst>
              <a:ext uri="{FF2B5EF4-FFF2-40B4-BE49-F238E27FC236}">
                <a16:creationId xmlns:a16="http://schemas.microsoft.com/office/drawing/2014/main" id="{6957D063-A809-1AF7-EB9A-42A48BEBE31B}"/>
              </a:ext>
            </a:extLst>
          </p:cNvPr>
          <p:cNvPicPr>
            <a:picLocks noChangeAspect="1"/>
          </p:cNvPicPr>
          <p:nvPr userDrawn="1"/>
        </p:nvPicPr>
        <p:blipFill>
          <a:blip r:embed="rId2">
            <a:extLst>
              <a:ext uri="{28A0092B-C50C-407E-A947-70E740481C1C}">
                <a14:useLocalDpi xmlns:a14="http://schemas.microsoft.com/office/drawing/2010/main" val="0"/>
              </a:ext>
            </a:extLst>
          </a:blip>
          <a:srcRect l="3" r="78398"/>
          <a:stretch/>
        </p:blipFill>
        <p:spPr>
          <a:xfrm>
            <a:off x="221095" y="6282276"/>
            <a:ext cx="584123" cy="396627"/>
          </a:xfrm>
          <a:prstGeom prst="rect">
            <a:avLst/>
          </a:prstGeom>
        </p:spPr>
      </p:pic>
    </p:spTree>
    <p:extLst>
      <p:ext uri="{BB962C8B-B14F-4D97-AF65-F5344CB8AC3E}">
        <p14:creationId xmlns:p14="http://schemas.microsoft.com/office/powerpoint/2010/main" val="9119035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1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8162ED2-1279-2EF5-FCCD-B3510FD481CF}"/>
              </a:ext>
            </a:extLst>
          </p:cNvPr>
          <p:cNvSpPr>
            <a:spLocks noGrp="1"/>
          </p:cNvSpPr>
          <p:nvPr>
            <p:ph type="pic" sz="quarter" idx="28" hasCustomPrompt="1"/>
          </p:nvPr>
        </p:nvSpPr>
        <p:spPr>
          <a:xfrm>
            <a:off x="7057602" y="584200"/>
            <a:ext cx="4550199" cy="5689600"/>
          </a:xfrm>
          <a:custGeom>
            <a:avLst/>
            <a:gdLst>
              <a:gd name="connsiteX0" fmla="*/ 0 w 4550199"/>
              <a:gd name="connsiteY0" fmla="*/ 0 h 5689600"/>
              <a:gd name="connsiteX1" fmla="*/ 4550199 w 4550199"/>
              <a:gd name="connsiteY1" fmla="*/ 0 h 5689600"/>
              <a:gd name="connsiteX2" fmla="*/ 4550199 w 4550199"/>
              <a:gd name="connsiteY2" fmla="*/ 5689600 h 5689600"/>
              <a:gd name="connsiteX3" fmla="*/ 0 w 4550199"/>
              <a:gd name="connsiteY3" fmla="*/ 5689600 h 5689600"/>
            </a:gdLst>
            <a:ahLst/>
            <a:cxnLst>
              <a:cxn ang="0">
                <a:pos x="connsiteX0" y="connsiteY0"/>
              </a:cxn>
              <a:cxn ang="0">
                <a:pos x="connsiteX1" y="connsiteY1"/>
              </a:cxn>
              <a:cxn ang="0">
                <a:pos x="connsiteX2" y="connsiteY2"/>
              </a:cxn>
              <a:cxn ang="0">
                <a:pos x="connsiteX3" y="connsiteY3"/>
              </a:cxn>
            </a:cxnLst>
            <a:rect l="l" t="t" r="r" b="b"/>
            <a:pathLst>
              <a:path w="4550199" h="5689600">
                <a:moveTo>
                  <a:pt x="0" y="0"/>
                </a:moveTo>
                <a:lnTo>
                  <a:pt x="4550199" y="0"/>
                </a:lnTo>
                <a:lnTo>
                  <a:pt x="4550199" y="5689600"/>
                </a:lnTo>
                <a:lnTo>
                  <a:pt x="0" y="5689600"/>
                </a:lnTo>
                <a:close/>
              </a:path>
            </a:pathLst>
          </a:custGeom>
        </p:spPr>
        <p:txBody>
          <a:bodyPr wrap="square">
            <a:noAutofit/>
          </a:bodyPr>
          <a:lstStyle>
            <a:lvl1pPr marL="0" indent="0" algn="ctr">
              <a:buFontTx/>
              <a:buNone/>
              <a:defRPr sz="1200">
                <a:latin typeface="Poppins" panose="00000500000000000000" pitchFamily="50" charset="0"/>
                <a:cs typeface="Poppins" panose="00000500000000000000" pitchFamily="50" charset="0"/>
              </a:defRPr>
            </a:lvl1pPr>
          </a:lstStyle>
          <a:p>
            <a:r>
              <a:rPr lang="en-US" dirty="0"/>
              <a:t>Picture</a:t>
            </a:r>
          </a:p>
        </p:txBody>
      </p:sp>
      <p:pic>
        <p:nvPicPr>
          <p:cNvPr id="3" name="Picture 2" descr="A close-up of a logo&#10;&#10;Description automatically generated">
            <a:extLst>
              <a:ext uri="{FF2B5EF4-FFF2-40B4-BE49-F238E27FC236}">
                <a16:creationId xmlns:a16="http://schemas.microsoft.com/office/drawing/2014/main" id="{075821A0-1449-DFC9-D91E-9AD9A0616A30}"/>
              </a:ext>
            </a:extLst>
          </p:cNvPr>
          <p:cNvPicPr>
            <a:picLocks noChangeAspect="1"/>
          </p:cNvPicPr>
          <p:nvPr userDrawn="1"/>
        </p:nvPicPr>
        <p:blipFill>
          <a:blip r:embed="rId2">
            <a:extLst>
              <a:ext uri="{28A0092B-C50C-407E-A947-70E740481C1C}">
                <a14:useLocalDpi xmlns:a14="http://schemas.microsoft.com/office/drawing/2010/main" val="0"/>
              </a:ext>
            </a:extLst>
          </a:blip>
          <a:srcRect l="3" r="78398"/>
          <a:stretch/>
        </p:blipFill>
        <p:spPr>
          <a:xfrm>
            <a:off x="221095" y="6282276"/>
            <a:ext cx="584123" cy="396627"/>
          </a:xfrm>
          <a:prstGeom prst="rect">
            <a:avLst/>
          </a:prstGeom>
        </p:spPr>
      </p:pic>
    </p:spTree>
    <p:extLst>
      <p:ext uri="{BB962C8B-B14F-4D97-AF65-F5344CB8AC3E}">
        <p14:creationId xmlns:p14="http://schemas.microsoft.com/office/powerpoint/2010/main" val="36029236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0_Title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E098596-40EB-A337-8A7B-301CAE1E1090}"/>
              </a:ext>
            </a:extLst>
          </p:cNvPr>
          <p:cNvSpPr>
            <a:spLocks noGrp="1"/>
          </p:cNvSpPr>
          <p:nvPr>
            <p:ph type="pic" sz="quarter" idx="28" hasCustomPrompt="1"/>
          </p:nvPr>
        </p:nvSpPr>
        <p:spPr>
          <a:xfrm>
            <a:off x="2181629" y="584199"/>
            <a:ext cx="3710326" cy="5689602"/>
          </a:xfrm>
          <a:custGeom>
            <a:avLst/>
            <a:gdLst>
              <a:gd name="connsiteX0" fmla="*/ 1855163 w 3710326"/>
              <a:gd name="connsiteY0" fmla="*/ 0 h 5689602"/>
              <a:gd name="connsiteX1" fmla="*/ 3710326 w 3710326"/>
              <a:gd name="connsiteY1" fmla="*/ 1855163 h 5689602"/>
              <a:gd name="connsiteX2" fmla="*/ 3710325 w 3710326"/>
              <a:gd name="connsiteY2" fmla="*/ 3834439 h 5689602"/>
              <a:gd name="connsiteX3" fmla="*/ 1855162 w 3710326"/>
              <a:gd name="connsiteY3" fmla="*/ 5689602 h 5689602"/>
              <a:gd name="connsiteX4" fmla="*/ 1855163 w 3710326"/>
              <a:gd name="connsiteY4" fmla="*/ 5689601 h 5689602"/>
              <a:gd name="connsiteX5" fmla="*/ 0 w 3710326"/>
              <a:gd name="connsiteY5" fmla="*/ 3834438 h 5689602"/>
              <a:gd name="connsiteX6" fmla="*/ 0 w 3710326"/>
              <a:gd name="connsiteY6" fmla="*/ 1855163 h 5689602"/>
              <a:gd name="connsiteX7" fmla="*/ 1855163 w 3710326"/>
              <a:gd name="connsiteY7" fmla="*/ 0 h 5689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10326" h="5689602">
                <a:moveTo>
                  <a:pt x="1855163" y="0"/>
                </a:moveTo>
                <a:cubicBezTo>
                  <a:pt x="2879741" y="0"/>
                  <a:pt x="3710326" y="830585"/>
                  <a:pt x="3710326" y="1855163"/>
                </a:cubicBezTo>
                <a:cubicBezTo>
                  <a:pt x="3710326" y="2514922"/>
                  <a:pt x="3710325" y="3174680"/>
                  <a:pt x="3710325" y="3834439"/>
                </a:cubicBezTo>
                <a:cubicBezTo>
                  <a:pt x="3710325" y="4859017"/>
                  <a:pt x="2879740" y="5689602"/>
                  <a:pt x="1855162" y="5689602"/>
                </a:cubicBezTo>
                <a:lnTo>
                  <a:pt x="1855163" y="5689601"/>
                </a:lnTo>
                <a:cubicBezTo>
                  <a:pt x="830585" y="5689601"/>
                  <a:pt x="0" y="4859016"/>
                  <a:pt x="0" y="3834438"/>
                </a:cubicBezTo>
                <a:lnTo>
                  <a:pt x="0" y="1855163"/>
                </a:lnTo>
                <a:cubicBezTo>
                  <a:pt x="0" y="830585"/>
                  <a:pt x="830585" y="0"/>
                  <a:pt x="1855163" y="0"/>
                </a:cubicBezTo>
                <a:close/>
              </a:path>
            </a:pathLst>
          </a:custGeom>
        </p:spPr>
        <p:txBody>
          <a:bodyPr wrap="square">
            <a:noAutofit/>
          </a:bodyPr>
          <a:lstStyle>
            <a:lvl1pPr marL="0" indent="0" algn="ctr">
              <a:buFontTx/>
              <a:buNone/>
              <a:defRPr sz="1200">
                <a:latin typeface="Poppins" panose="00000500000000000000" pitchFamily="50" charset="0"/>
                <a:cs typeface="Poppins" panose="00000500000000000000" pitchFamily="50" charset="0"/>
              </a:defRPr>
            </a:lvl1pPr>
          </a:lstStyle>
          <a:p>
            <a:r>
              <a:rPr lang="en-US" dirty="0"/>
              <a:t>Picture</a:t>
            </a:r>
          </a:p>
        </p:txBody>
      </p:sp>
      <p:pic>
        <p:nvPicPr>
          <p:cNvPr id="3" name="Picture 2" descr="A close-up of a logo&#10;&#10;Description automatically generated">
            <a:extLst>
              <a:ext uri="{FF2B5EF4-FFF2-40B4-BE49-F238E27FC236}">
                <a16:creationId xmlns:a16="http://schemas.microsoft.com/office/drawing/2014/main" id="{1168AC6B-C4EC-6F83-FC3B-E49487208588}"/>
              </a:ext>
            </a:extLst>
          </p:cNvPr>
          <p:cNvPicPr>
            <a:picLocks noChangeAspect="1"/>
          </p:cNvPicPr>
          <p:nvPr userDrawn="1"/>
        </p:nvPicPr>
        <p:blipFill>
          <a:blip r:embed="rId2">
            <a:extLst>
              <a:ext uri="{28A0092B-C50C-407E-A947-70E740481C1C}">
                <a14:useLocalDpi xmlns:a14="http://schemas.microsoft.com/office/drawing/2010/main" val="0"/>
              </a:ext>
            </a:extLst>
          </a:blip>
          <a:srcRect l="3" r="78398"/>
          <a:stretch/>
        </p:blipFill>
        <p:spPr>
          <a:xfrm>
            <a:off x="221095" y="6282276"/>
            <a:ext cx="584123" cy="396627"/>
          </a:xfrm>
          <a:prstGeom prst="rect">
            <a:avLst/>
          </a:prstGeom>
        </p:spPr>
      </p:pic>
    </p:spTree>
    <p:extLst>
      <p:ext uri="{BB962C8B-B14F-4D97-AF65-F5344CB8AC3E}">
        <p14:creationId xmlns:p14="http://schemas.microsoft.com/office/powerpoint/2010/main" val="25615982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9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188F1E58-A855-7688-45C0-D895598076CB}"/>
              </a:ext>
            </a:extLst>
          </p:cNvPr>
          <p:cNvSpPr>
            <a:spLocks noGrp="1"/>
          </p:cNvSpPr>
          <p:nvPr>
            <p:ph type="pic" sz="quarter" idx="28" hasCustomPrompt="1"/>
          </p:nvPr>
        </p:nvSpPr>
        <p:spPr>
          <a:xfrm>
            <a:off x="6662057" y="1016000"/>
            <a:ext cx="4945743" cy="5257800"/>
          </a:xfrm>
          <a:custGeom>
            <a:avLst/>
            <a:gdLst>
              <a:gd name="connsiteX0" fmla="*/ 0 w 4945743"/>
              <a:gd name="connsiteY0" fmla="*/ 0 h 5257800"/>
              <a:gd name="connsiteX1" fmla="*/ 4945743 w 4945743"/>
              <a:gd name="connsiteY1" fmla="*/ 0 h 5257800"/>
              <a:gd name="connsiteX2" fmla="*/ 4945743 w 4945743"/>
              <a:gd name="connsiteY2" fmla="*/ 5257800 h 5257800"/>
              <a:gd name="connsiteX3" fmla="*/ 0 w 4945743"/>
              <a:gd name="connsiteY3" fmla="*/ 5257800 h 5257800"/>
            </a:gdLst>
            <a:ahLst/>
            <a:cxnLst>
              <a:cxn ang="0">
                <a:pos x="connsiteX0" y="connsiteY0"/>
              </a:cxn>
              <a:cxn ang="0">
                <a:pos x="connsiteX1" y="connsiteY1"/>
              </a:cxn>
              <a:cxn ang="0">
                <a:pos x="connsiteX2" y="connsiteY2"/>
              </a:cxn>
              <a:cxn ang="0">
                <a:pos x="connsiteX3" y="connsiteY3"/>
              </a:cxn>
            </a:cxnLst>
            <a:rect l="l" t="t" r="r" b="b"/>
            <a:pathLst>
              <a:path w="4945743" h="5257800">
                <a:moveTo>
                  <a:pt x="0" y="0"/>
                </a:moveTo>
                <a:lnTo>
                  <a:pt x="4945743" y="0"/>
                </a:lnTo>
                <a:lnTo>
                  <a:pt x="4945743" y="5257800"/>
                </a:lnTo>
                <a:lnTo>
                  <a:pt x="0" y="5257800"/>
                </a:lnTo>
                <a:close/>
              </a:path>
            </a:pathLst>
          </a:custGeom>
        </p:spPr>
        <p:txBody>
          <a:bodyPr wrap="square">
            <a:noAutofit/>
          </a:bodyPr>
          <a:lstStyle>
            <a:lvl1pPr marL="0" indent="0" algn="ctr">
              <a:buFontTx/>
              <a:buNone/>
              <a:defRPr sz="1200">
                <a:latin typeface="Poppins" panose="00000500000000000000" pitchFamily="50" charset="0"/>
                <a:cs typeface="Poppins" panose="00000500000000000000" pitchFamily="50" charset="0"/>
              </a:defRPr>
            </a:lvl1pPr>
          </a:lstStyle>
          <a:p>
            <a:r>
              <a:rPr lang="en-US" dirty="0"/>
              <a:t>Picture</a:t>
            </a:r>
          </a:p>
        </p:txBody>
      </p:sp>
      <p:pic>
        <p:nvPicPr>
          <p:cNvPr id="3" name="Picture 2" descr="A close-up of a logo&#10;&#10;Description automatically generated">
            <a:extLst>
              <a:ext uri="{FF2B5EF4-FFF2-40B4-BE49-F238E27FC236}">
                <a16:creationId xmlns:a16="http://schemas.microsoft.com/office/drawing/2014/main" id="{F87D87FD-3E71-3EEF-C00F-D75059022237}"/>
              </a:ext>
            </a:extLst>
          </p:cNvPr>
          <p:cNvPicPr>
            <a:picLocks noChangeAspect="1"/>
          </p:cNvPicPr>
          <p:nvPr userDrawn="1"/>
        </p:nvPicPr>
        <p:blipFill>
          <a:blip r:embed="rId2">
            <a:extLst>
              <a:ext uri="{28A0092B-C50C-407E-A947-70E740481C1C}">
                <a14:useLocalDpi xmlns:a14="http://schemas.microsoft.com/office/drawing/2010/main" val="0"/>
              </a:ext>
            </a:extLst>
          </a:blip>
          <a:srcRect l="3" r="78398"/>
          <a:stretch/>
        </p:blipFill>
        <p:spPr>
          <a:xfrm>
            <a:off x="221095" y="6282276"/>
            <a:ext cx="584123" cy="396627"/>
          </a:xfrm>
          <a:prstGeom prst="rect">
            <a:avLst/>
          </a:prstGeom>
        </p:spPr>
      </p:pic>
    </p:spTree>
    <p:extLst>
      <p:ext uri="{BB962C8B-B14F-4D97-AF65-F5344CB8AC3E}">
        <p14:creationId xmlns:p14="http://schemas.microsoft.com/office/powerpoint/2010/main" val="3774638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8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8C5BCCA-143F-361A-C06C-7538DD41AE97}"/>
              </a:ext>
            </a:extLst>
          </p:cNvPr>
          <p:cNvSpPr>
            <a:spLocks noGrp="1"/>
          </p:cNvSpPr>
          <p:nvPr>
            <p:ph type="pic" sz="quarter" idx="28" hasCustomPrompt="1"/>
          </p:nvPr>
        </p:nvSpPr>
        <p:spPr>
          <a:xfrm>
            <a:off x="556105" y="2740203"/>
            <a:ext cx="11051695" cy="3533597"/>
          </a:xfrm>
          <a:custGeom>
            <a:avLst/>
            <a:gdLst>
              <a:gd name="connsiteX0" fmla="*/ 0 w 11051695"/>
              <a:gd name="connsiteY0" fmla="*/ 0 h 3533597"/>
              <a:gd name="connsiteX1" fmla="*/ 11051695 w 11051695"/>
              <a:gd name="connsiteY1" fmla="*/ 0 h 3533597"/>
              <a:gd name="connsiteX2" fmla="*/ 11051695 w 11051695"/>
              <a:gd name="connsiteY2" fmla="*/ 3533597 h 3533597"/>
              <a:gd name="connsiteX3" fmla="*/ 0 w 11051695"/>
              <a:gd name="connsiteY3" fmla="*/ 3533597 h 3533597"/>
            </a:gdLst>
            <a:ahLst/>
            <a:cxnLst>
              <a:cxn ang="0">
                <a:pos x="connsiteX0" y="connsiteY0"/>
              </a:cxn>
              <a:cxn ang="0">
                <a:pos x="connsiteX1" y="connsiteY1"/>
              </a:cxn>
              <a:cxn ang="0">
                <a:pos x="connsiteX2" y="connsiteY2"/>
              </a:cxn>
              <a:cxn ang="0">
                <a:pos x="connsiteX3" y="connsiteY3"/>
              </a:cxn>
            </a:cxnLst>
            <a:rect l="l" t="t" r="r" b="b"/>
            <a:pathLst>
              <a:path w="11051695" h="3533597">
                <a:moveTo>
                  <a:pt x="0" y="0"/>
                </a:moveTo>
                <a:lnTo>
                  <a:pt x="11051695" y="0"/>
                </a:lnTo>
                <a:lnTo>
                  <a:pt x="11051695" y="3533597"/>
                </a:lnTo>
                <a:lnTo>
                  <a:pt x="0" y="3533597"/>
                </a:lnTo>
                <a:close/>
              </a:path>
            </a:pathLst>
          </a:custGeom>
        </p:spPr>
        <p:txBody>
          <a:bodyPr wrap="square">
            <a:noAutofit/>
          </a:bodyPr>
          <a:lstStyle>
            <a:lvl1pPr marL="0" indent="0" algn="ctr">
              <a:buFontTx/>
              <a:buNone/>
              <a:defRPr sz="1200">
                <a:latin typeface="Poppins" panose="00000500000000000000" pitchFamily="50" charset="0"/>
                <a:cs typeface="Poppins" panose="00000500000000000000" pitchFamily="50" charset="0"/>
              </a:defRPr>
            </a:lvl1pPr>
          </a:lstStyle>
          <a:p>
            <a:r>
              <a:rPr lang="en-US" dirty="0"/>
              <a:t>Picture</a:t>
            </a:r>
          </a:p>
        </p:txBody>
      </p:sp>
      <p:pic>
        <p:nvPicPr>
          <p:cNvPr id="3" name="Picture 2" descr="A close-up of a logo&#10;&#10;Description automatically generated">
            <a:extLst>
              <a:ext uri="{FF2B5EF4-FFF2-40B4-BE49-F238E27FC236}">
                <a16:creationId xmlns:a16="http://schemas.microsoft.com/office/drawing/2014/main" id="{E3FA3D64-72DC-7C83-CE3D-7356DC42AEF2}"/>
              </a:ext>
            </a:extLst>
          </p:cNvPr>
          <p:cNvPicPr>
            <a:picLocks noChangeAspect="1"/>
          </p:cNvPicPr>
          <p:nvPr userDrawn="1"/>
        </p:nvPicPr>
        <p:blipFill>
          <a:blip r:embed="rId2">
            <a:extLst>
              <a:ext uri="{28A0092B-C50C-407E-A947-70E740481C1C}">
                <a14:useLocalDpi xmlns:a14="http://schemas.microsoft.com/office/drawing/2010/main" val="0"/>
              </a:ext>
            </a:extLst>
          </a:blip>
          <a:srcRect l="3" r="78398"/>
          <a:stretch/>
        </p:blipFill>
        <p:spPr>
          <a:xfrm>
            <a:off x="221095" y="6282276"/>
            <a:ext cx="584123" cy="396627"/>
          </a:xfrm>
          <a:prstGeom prst="rect">
            <a:avLst/>
          </a:prstGeom>
        </p:spPr>
      </p:pic>
    </p:spTree>
    <p:extLst>
      <p:ext uri="{BB962C8B-B14F-4D97-AF65-F5344CB8AC3E}">
        <p14:creationId xmlns:p14="http://schemas.microsoft.com/office/powerpoint/2010/main" val="42532629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7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5E88E2F3-C6DA-33D1-5189-AF4ACC8D7BD9}"/>
              </a:ext>
            </a:extLst>
          </p:cNvPr>
          <p:cNvSpPr>
            <a:spLocks noGrp="1"/>
          </p:cNvSpPr>
          <p:nvPr>
            <p:ph type="pic" sz="quarter" idx="28" hasCustomPrompt="1"/>
          </p:nvPr>
        </p:nvSpPr>
        <p:spPr>
          <a:xfrm>
            <a:off x="750627" y="556904"/>
            <a:ext cx="4162567" cy="5644796"/>
          </a:xfrm>
          <a:custGeom>
            <a:avLst/>
            <a:gdLst>
              <a:gd name="connsiteX0" fmla="*/ 0 w 4481287"/>
              <a:gd name="connsiteY0" fmla="*/ 0 h 5689600"/>
              <a:gd name="connsiteX1" fmla="*/ 4481287 w 4481287"/>
              <a:gd name="connsiteY1" fmla="*/ 0 h 5689600"/>
              <a:gd name="connsiteX2" fmla="*/ 4481287 w 4481287"/>
              <a:gd name="connsiteY2" fmla="*/ 5689600 h 5689600"/>
              <a:gd name="connsiteX3" fmla="*/ 0 w 4481287"/>
              <a:gd name="connsiteY3" fmla="*/ 5689600 h 5689600"/>
            </a:gdLst>
            <a:ahLst/>
            <a:cxnLst>
              <a:cxn ang="0">
                <a:pos x="connsiteX0" y="connsiteY0"/>
              </a:cxn>
              <a:cxn ang="0">
                <a:pos x="connsiteX1" y="connsiteY1"/>
              </a:cxn>
              <a:cxn ang="0">
                <a:pos x="connsiteX2" y="connsiteY2"/>
              </a:cxn>
              <a:cxn ang="0">
                <a:pos x="connsiteX3" y="connsiteY3"/>
              </a:cxn>
            </a:cxnLst>
            <a:rect l="l" t="t" r="r" b="b"/>
            <a:pathLst>
              <a:path w="4481287" h="5689600">
                <a:moveTo>
                  <a:pt x="0" y="0"/>
                </a:moveTo>
                <a:lnTo>
                  <a:pt x="4481287" y="0"/>
                </a:lnTo>
                <a:lnTo>
                  <a:pt x="4481287" y="5689600"/>
                </a:lnTo>
                <a:lnTo>
                  <a:pt x="0" y="5689600"/>
                </a:lnTo>
                <a:close/>
              </a:path>
            </a:pathLst>
          </a:custGeom>
        </p:spPr>
        <p:txBody>
          <a:bodyPr wrap="square">
            <a:noAutofit/>
          </a:bodyPr>
          <a:lstStyle>
            <a:lvl1pPr marL="0" indent="0" algn="ctr">
              <a:buFontTx/>
              <a:buNone/>
              <a:defRPr sz="1200">
                <a:latin typeface="Poppins" panose="00000500000000000000" pitchFamily="50" charset="0"/>
                <a:cs typeface="Poppins" panose="00000500000000000000" pitchFamily="50" charset="0"/>
              </a:defRPr>
            </a:lvl1pPr>
          </a:lstStyle>
          <a:p>
            <a:r>
              <a:rPr lang="en-US" dirty="0"/>
              <a:t>Picture</a:t>
            </a:r>
          </a:p>
        </p:txBody>
      </p:sp>
      <p:pic>
        <p:nvPicPr>
          <p:cNvPr id="3" name="Picture 2" descr="A close-up of a logo&#10;&#10;Description automatically generated">
            <a:extLst>
              <a:ext uri="{FF2B5EF4-FFF2-40B4-BE49-F238E27FC236}">
                <a16:creationId xmlns:a16="http://schemas.microsoft.com/office/drawing/2014/main" id="{D97C91AF-F3B5-B4D9-F215-BA4FEA78CAE8}"/>
              </a:ext>
            </a:extLst>
          </p:cNvPr>
          <p:cNvPicPr>
            <a:picLocks noChangeAspect="1"/>
          </p:cNvPicPr>
          <p:nvPr userDrawn="1"/>
        </p:nvPicPr>
        <p:blipFill>
          <a:blip r:embed="rId2">
            <a:extLst>
              <a:ext uri="{28A0092B-C50C-407E-A947-70E740481C1C}">
                <a14:useLocalDpi xmlns:a14="http://schemas.microsoft.com/office/drawing/2010/main" val="0"/>
              </a:ext>
            </a:extLst>
          </a:blip>
          <a:srcRect l="3" r="78398"/>
          <a:stretch/>
        </p:blipFill>
        <p:spPr>
          <a:xfrm>
            <a:off x="221095" y="6282276"/>
            <a:ext cx="584123" cy="396627"/>
          </a:xfrm>
          <a:prstGeom prst="rect">
            <a:avLst/>
          </a:prstGeom>
        </p:spPr>
      </p:pic>
    </p:spTree>
    <p:extLst>
      <p:ext uri="{BB962C8B-B14F-4D97-AF65-F5344CB8AC3E}">
        <p14:creationId xmlns:p14="http://schemas.microsoft.com/office/powerpoint/2010/main" val="9010569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6_Title Sli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20596FD-71DF-2D90-6C99-7F6B51A6DF58}"/>
              </a:ext>
            </a:extLst>
          </p:cNvPr>
          <p:cNvSpPr>
            <a:spLocks noGrp="1"/>
          </p:cNvSpPr>
          <p:nvPr>
            <p:ph type="pic" sz="quarter" idx="27" hasCustomPrompt="1"/>
          </p:nvPr>
        </p:nvSpPr>
        <p:spPr>
          <a:xfrm>
            <a:off x="8331200" y="551545"/>
            <a:ext cx="3036392" cy="3686626"/>
          </a:xfrm>
          <a:custGeom>
            <a:avLst/>
            <a:gdLst>
              <a:gd name="connsiteX0" fmla="*/ 0 w 3036392"/>
              <a:gd name="connsiteY0" fmla="*/ 0 h 3686626"/>
              <a:gd name="connsiteX1" fmla="*/ 3036392 w 3036392"/>
              <a:gd name="connsiteY1" fmla="*/ 0 h 3686626"/>
              <a:gd name="connsiteX2" fmla="*/ 3036392 w 3036392"/>
              <a:gd name="connsiteY2" fmla="*/ 3686626 h 3686626"/>
              <a:gd name="connsiteX3" fmla="*/ 0 w 3036392"/>
              <a:gd name="connsiteY3" fmla="*/ 3686626 h 3686626"/>
            </a:gdLst>
            <a:ahLst/>
            <a:cxnLst>
              <a:cxn ang="0">
                <a:pos x="connsiteX0" y="connsiteY0"/>
              </a:cxn>
              <a:cxn ang="0">
                <a:pos x="connsiteX1" y="connsiteY1"/>
              </a:cxn>
              <a:cxn ang="0">
                <a:pos x="connsiteX2" y="connsiteY2"/>
              </a:cxn>
              <a:cxn ang="0">
                <a:pos x="connsiteX3" y="connsiteY3"/>
              </a:cxn>
            </a:cxnLst>
            <a:rect l="l" t="t" r="r" b="b"/>
            <a:pathLst>
              <a:path w="3036392" h="3686626">
                <a:moveTo>
                  <a:pt x="0" y="0"/>
                </a:moveTo>
                <a:lnTo>
                  <a:pt x="3036392" y="0"/>
                </a:lnTo>
                <a:lnTo>
                  <a:pt x="3036392" y="3686626"/>
                </a:lnTo>
                <a:lnTo>
                  <a:pt x="0" y="3686626"/>
                </a:lnTo>
                <a:close/>
              </a:path>
            </a:pathLst>
          </a:custGeom>
        </p:spPr>
        <p:txBody>
          <a:bodyPr wrap="square">
            <a:noAutofit/>
          </a:bodyPr>
          <a:lstStyle>
            <a:lvl1pPr marL="0" indent="0" algn="ctr">
              <a:buFontTx/>
              <a:buNone/>
              <a:defRPr sz="1200">
                <a:latin typeface="Poppins" panose="00000500000000000000" pitchFamily="50" charset="0"/>
                <a:cs typeface="Poppins" panose="00000500000000000000" pitchFamily="50" charset="0"/>
              </a:defRPr>
            </a:lvl1pPr>
          </a:lstStyle>
          <a:p>
            <a:r>
              <a:rPr lang="en-US" dirty="0"/>
              <a:t>Picture</a:t>
            </a:r>
          </a:p>
        </p:txBody>
      </p:sp>
      <p:sp>
        <p:nvSpPr>
          <p:cNvPr id="6" name="Picture Placeholder 5">
            <a:extLst>
              <a:ext uri="{FF2B5EF4-FFF2-40B4-BE49-F238E27FC236}">
                <a16:creationId xmlns:a16="http://schemas.microsoft.com/office/drawing/2014/main" id="{3D074772-1AA3-1E3E-BB9C-7E9645CC0C6C}"/>
              </a:ext>
            </a:extLst>
          </p:cNvPr>
          <p:cNvSpPr>
            <a:spLocks noGrp="1"/>
          </p:cNvSpPr>
          <p:nvPr>
            <p:ph type="pic" sz="quarter" idx="28" hasCustomPrompt="1"/>
          </p:nvPr>
        </p:nvSpPr>
        <p:spPr>
          <a:xfrm>
            <a:off x="5067116" y="2075543"/>
            <a:ext cx="2820130" cy="4198257"/>
          </a:xfrm>
          <a:custGeom>
            <a:avLst/>
            <a:gdLst>
              <a:gd name="connsiteX0" fmla="*/ 0 w 2820130"/>
              <a:gd name="connsiteY0" fmla="*/ 0 h 4198257"/>
              <a:gd name="connsiteX1" fmla="*/ 2820130 w 2820130"/>
              <a:gd name="connsiteY1" fmla="*/ 0 h 4198257"/>
              <a:gd name="connsiteX2" fmla="*/ 2820130 w 2820130"/>
              <a:gd name="connsiteY2" fmla="*/ 4198257 h 4198257"/>
              <a:gd name="connsiteX3" fmla="*/ 0 w 2820130"/>
              <a:gd name="connsiteY3" fmla="*/ 4198257 h 4198257"/>
            </a:gdLst>
            <a:ahLst/>
            <a:cxnLst>
              <a:cxn ang="0">
                <a:pos x="connsiteX0" y="connsiteY0"/>
              </a:cxn>
              <a:cxn ang="0">
                <a:pos x="connsiteX1" y="connsiteY1"/>
              </a:cxn>
              <a:cxn ang="0">
                <a:pos x="connsiteX2" y="connsiteY2"/>
              </a:cxn>
              <a:cxn ang="0">
                <a:pos x="connsiteX3" y="connsiteY3"/>
              </a:cxn>
            </a:cxnLst>
            <a:rect l="l" t="t" r="r" b="b"/>
            <a:pathLst>
              <a:path w="2820130" h="4198257">
                <a:moveTo>
                  <a:pt x="0" y="0"/>
                </a:moveTo>
                <a:lnTo>
                  <a:pt x="2820130" y="0"/>
                </a:lnTo>
                <a:lnTo>
                  <a:pt x="2820130" y="4198257"/>
                </a:lnTo>
                <a:lnTo>
                  <a:pt x="0" y="4198257"/>
                </a:lnTo>
                <a:close/>
              </a:path>
            </a:pathLst>
          </a:custGeom>
        </p:spPr>
        <p:txBody>
          <a:bodyPr wrap="square">
            <a:noAutofit/>
          </a:bodyPr>
          <a:lstStyle>
            <a:lvl1pPr marL="0" indent="0" algn="ctr">
              <a:buFontTx/>
              <a:buNone/>
              <a:defRPr sz="1200">
                <a:latin typeface="Poppins" panose="00000500000000000000" pitchFamily="50" charset="0"/>
                <a:cs typeface="Poppins" panose="00000500000000000000" pitchFamily="50" charset="0"/>
              </a:defRPr>
            </a:lvl1pPr>
          </a:lstStyle>
          <a:p>
            <a:r>
              <a:rPr lang="en-US" dirty="0"/>
              <a:t>Picture</a:t>
            </a:r>
          </a:p>
        </p:txBody>
      </p:sp>
      <p:pic>
        <p:nvPicPr>
          <p:cNvPr id="3" name="Picture 2" descr="A close-up of a logo&#10;&#10;Description automatically generated">
            <a:extLst>
              <a:ext uri="{FF2B5EF4-FFF2-40B4-BE49-F238E27FC236}">
                <a16:creationId xmlns:a16="http://schemas.microsoft.com/office/drawing/2014/main" id="{C6C485F9-41B3-66BD-F42D-F18C23B25737}"/>
              </a:ext>
            </a:extLst>
          </p:cNvPr>
          <p:cNvPicPr>
            <a:picLocks noChangeAspect="1"/>
          </p:cNvPicPr>
          <p:nvPr userDrawn="1"/>
        </p:nvPicPr>
        <p:blipFill>
          <a:blip r:embed="rId2">
            <a:extLst>
              <a:ext uri="{28A0092B-C50C-407E-A947-70E740481C1C}">
                <a14:useLocalDpi xmlns:a14="http://schemas.microsoft.com/office/drawing/2010/main" val="0"/>
              </a:ext>
            </a:extLst>
          </a:blip>
          <a:srcRect l="3" r="78398"/>
          <a:stretch/>
        </p:blipFill>
        <p:spPr>
          <a:xfrm>
            <a:off x="221095" y="6282276"/>
            <a:ext cx="584123" cy="396627"/>
          </a:xfrm>
          <a:prstGeom prst="rect">
            <a:avLst/>
          </a:prstGeom>
        </p:spPr>
      </p:pic>
    </p:spTree>
    <p:extLst>
      <p:ext uri="{BB962C8B-B14F-4D97-AF65-F5344CB8AC3E}">
        <p14:creationId xmlns:p14="http://schemas.microsoft.com/office/powerpoint/2010/main" val="24689158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5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C837E0B-805D-81E5-4872-E4076FB05912}"/>
              </a:ext>
            </a:extLst>
          </p:cNvPr>
          <p:cNvSpPr>
            <a:spLocks noGrp="1"/>
          </p:cNvSpPr>
          <p:nvPr>
            <p:ph type="pic" sz="quarter" idx="27" hasCustomPrompt="1"/>
          </p:nvPr>
        </p:nvSpPr>
        <p:spPr>
          <a:xfrm>
            <a:off x="6662058" y="0"/>
            <a:ext cx="4945741" cy="4343400"/>
          </a:xfrm>
          <a:custGeom>
            <a:avLst/>
            <a:gdLst>
              <a:gd name="connsiteX0" fmla="*/ 0 w 4945741"/>
              <a:gd name="connsiteY0" fmla="*/ 0 h 4343400"/>
              <a:gd name="connsiteX1" fmla="*/ 4945741 w 4945741"/>
              <a:gd name="connsiteY1" fmla="*/ 0 h 4343400"/>
              <a:gd name="connsiteX2" fmla="*/ 4945741 w 4945741"/>
              <a:gd name="connsiteY2" fmla="*/ 4343400 h 4343400"/>
              <a:gd name="connsiteX3" fmla="*/ 0 w 4945741"/>
              <a:gd name="connsiteY3" fmla="*/ 4343400 h 4343400"/>
            </a:gdLst>
            <a:ahLst/>
            <a:cxnLst>
              <a:cxn ang="0">
                <a:pos x="connsiteX0" y="connsiteY0"/>
              </a:cxn>
              <a:cxn ang="0">
                <a:pos x="connsiteX1" y="connsiteY1"/>
              </a:cxn>
              <a:cxn ang="0">
                <a:pos x="connsiteX2" y="connsiteY2"/>
              </a:cxn>
              <a:cxn ang="0">
                <a:pos x="connsiteX3" y="connsiteY3"/>
              </a:cxn>
            </a:cxnLst>
            <a:rect l="l" t="t" r="r" b="b"/>
            <a:pathLst>
              <a:path w="4945741" h="4343400">
                <a:moveTo>
                  <a:pt x="0" y="0"/>
                </a:moveTo>
                <a:lnTo>
                  <a:pt x="4945741" y="0"/>
                </a:lnTo>
                <a:lnTo>
                  <a:pt x="4945741" y="4343400"/>
                </a:lnTo>
                <a:lnTo>
                  <a:pt x="0" y="4343400"/>
                </a:lnTo>
                <a:close/>
              </a:path>
            </a:pathLst>
          </a:custGeom>
        </p:spPr>
        <p:txBody>
          <a:bodyPr wrap="square">
            <a:noAutofit/>
          </a:bodyPr>
          <a:lstStyle>
            <a:lvl1pPr marL="0" indent="0" algn="ctr">
              <a:buFontTx/>
              <a:buNone/>
              <a:defRPr sz="1200">
                <a:latin typeface="Poppins" panose="00000500000000000000" pitchFamily="50" charset="0"/>
                <a:cs typeface="Poppins" panose="00000500000000000000" pitchFamily="50" charset="0"/>
              </a:defRPr>
            </a:lvl1pPr>
          </a:lstStyle>
          <a:p>
            <a:r>
              <a:rPr lang="en-US" dirty="0"/>
              <a:t>Picture</a:t>
            </a:r>
          </a:p>
        </p:txBody>
      </p:sp>
      <p:pic>
        <p:nvPicPr>
          <p:cNvPr id="3" name="Picture 2" descr="A close-up of a logo&#10;&#10;Description automatically generated">
            <a:extLst>
              <a:ext uri="{FF2B5EF4-FFF2-40B4-BE49-F238E27FC236}">
                <a16:creationId xmlns:a16="http://schemas.microsoft.com/office/drawing/2014/main" id="{0E68CE10-C53F-C954-1345-E05F1FB10ED9}"/>
              </a:ext>
            </a:extLst>
          </p:cNvPr>
          <p:cNvPicPr>
            <a:picLocks noChangeAspect="1"/>
          </p:cNvPicPr>
          <p:nvPr userDrawn="1"/>
        </p:nvPicPr>
        <p:blipFill>
          <a:blip r:embed="rId2">
            <a:extLst>
              <a:ext uri="{28A0092B-C50C-407E-A947-70E740481C1C}">
                <a14:useLocalDpi xmlns:a14="http://schemas.microsoft.com/office/drawing/2010/main" val="0"/>
              </a:ext>
            </a:extLst>
          </a:blip>
          <a:srcRect l="3" r="78398"/>
          <a:stretch/>
        </p:blipFill>
        <p:spPr>
          <a:xfrm>
            <a:off x="221095" y="6282276"/>
            <a:ext cx="584123" cy="396627"/>
          </a:xfrm>
          <a:prstGeom prst="rect">
            <a:avLst/>
          </a:prstGeom>
        </p:spPr>
      </p:pic>
    </p:spTree>
    <p:extLst>
      <p:ext uri="{BB962C8B-B14F-4D97-AF65-F5344CB8AC3E}">
        <p14:creationId xmlns:p14="http://schemas.microsoft.com/office/powerpoint/2010/main" val="25010169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4_Title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5304842-9EC4-483E-4A81-E4DD7605B16B}"/>
              </a:ext>
            </a:extLst>
          </p:cNvPr>
          <p:cNvSpPr>
            <a:spLocks noGrp="1"/>
          </p:cNvSpPr>
          <p:nvPr>
            <p:ph type="pic" sz="quarter" idx="27" hasCustomPrompt="1"/>
          </p:nvPr>
        </p:nvSpPr>
        <p:spPr>
          <a:xfrm>
            <a:off x="5026173" y="2084757"/>
            <a:ext cx="2786744" cy="4193293"/>
          </a:xfrm>
          <a:custGeom>
            <a:avLst/>
            <a:gdLst>
              <a:gd name="connsiteX0" fmla="*/ 0 w 2786744"/>
              <a:gd name="connsiteY0" fmla="*/ 0 h 4193293"/>
              <a:gd name="connsiteX1" fmla="*/ 2786744 w 2786744"/>
              <a:gd name="connsiteY1" fmla="*/ 0 h 4193293"/>
              <a:gd name="connsiteX2" fmla="*/ 2786744 w 2786744"/>
              <a:gd name="connsiteY2" fmla="*/ 4193293 h 4193293"/>
              <a:gd name="connsiteX3" fmla="*/ 0 w 2786744"/>
              <a:gd name="connsiteY3" fmla="*/ 4193293 h 4193293"/>
            </a:gdLst>
            <a:ahLst/>
            <a:cxnLst>
              <a:cxn ang="0">
                <a:pos x="connsiteX0" y="connsiteY0"/>
              </a:cxn>
              <a:cxn ang="0">
                <a:pos x="connsiteX1" y="connsiteY1"/>
              </a:cxn>
              <a:cxn ang="0">
                <a:pos x="connsiteX2" y="connsiteY2"/>
              </a:cxn>
              <a:cxn ang="0">
                <a:pos x="connsiteX3" y="connsiteY3"/>
              </a:cxn>
            </a:cxnLst>
            <a:rect l="l" t="t" r="r" b="b"/>
            <a:pathLst>
              <a:path w="2786744" h="4193293">
                <a:moveTo>
                  <a:pt x="0" y="0"/>
                </a:moveTo>
                <a:lnTo>
                  <a:pt x="2786744" y="0"/>
                </a:lnTo>
                <a:lnTo>
                  <a:pt x="2786744" y="4193293"/>
                </a:lnTo>
                <a:lnTo>
                  <a:pt x="0" y="4193293"/>
                </a:lnTo>
                <a:close/>
              </a:path>
            </a:pathLst>
          </a:custGeom>
        </p:spPr>
        <p:txBody>
          <a:bodyPr wrap="square">
            <a:noAutofit/>
          </a:bodyPr>
          <a:lstStyle>
            <a:lvl1pPr marL="0" indent="0" algn="ctr">
              <a:buFontTx/>
              <a:buNone/>
              <a:defRPr sz="1200">
                <a:latin typeface="Poppins" panose="00000500000000000000" pitchFamily="50" charset="0"/>
                <a:cs typeface="Poppins" panose="00000500000000000000" pitchFamily="50" charset="0"/>
              </a:defRPr>
            </a:lvl1pPr>
          </a:lstStyle>
          <a:p>
            <a:r>
              <a:rPr lang="en-US" dirty="0"/>
              <a:t>Picture</a:t>
            </a:r>
          </a:p>
        </p:txBody>
      </p:sp>
      <p:pic>
        <p:nvPicPr>
          <p:cNvPr id="3" name="Picture 2" descr="A close-up of a logo&#10;&#10;Description automatically generated">
            <a:extLst>
              <a:ext uri="{FF2B5EF4-FFF2-40B4-BE49-F238E27FC236}">
                <a16:creationId xmlns:a16="http://schemas.microsoft.com/office/drawing/2014/main" id="{6712C689-7E28-5432-B4AE-9F47C7A4DA34}"/>
              </a:ext>
            </a:extLst>
          </p:cNvPr>
          <p:cNvPicPr>
            <a:picLocks noChangeAspect="1"/>
          </p:cNvPicPr>
          <p:nvPr userDrawn="1"/>
        </p:nvPicPr>
        <p:blipFill>
          <a:blip r:embed="rId2">
            <a:extLst>
              <a:ext uri="{28A0092B-C50C-407E-A947-70E740481C1C}">
                <a14:useLocalDpi xmlns:a14="http://schemas.microsoft.com/office/drawing/2010/main" val="0"/>
              </a:ext>
            </a:extLst>
          </a:blip>
          <a:srcRect l="3" r="78398"/>
          <a:stretch/>
        </p:blipFill>
        <p:spPr>
          <a:xfrm>
            <a:off x="221095" y="6282276"/>
            <a:ext cx="584123" cy="396627"/>
          </a:xfrm>
          <a:prstGeom prst="rect">
            <a:avLst/>
          </a:prstGeom>
        </p:spPr>
      </p:pic>
    </p:spTree>
    <p:extLst>
      <p:ext uri="{BB962C8B-B14F-4D97-AF65-F5344CB8AC3E}">
        <p14:creationId xmlns:p14="http://schemas.microsoft.com/office/powerpoint/2010/main" val="359438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3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ED92591-D4D4-A14C-513D-5A7396FFFA23}"/>
              </a:ext>
            </a:extLst>
          </p:cNvPr>
          <p:cNvSpPr>
            <a:spLocks noGrp="1"/>
          </p:cNvSpPr>
          <p:nvPr>
            <p:ph type="pic" sz="quarter" idx="27" hasCustomPrompt="1"/>
          </p:nvPr>
        </p:nvSpPr>
        <p:spPr>
          <a:xfrm>
            <a:off x="8650514" y="2757714"/>
            <a:ext cx="2952873" cy="3516085"/>
          </a:xfrm>
          <a:custGeom>
            <a:avLst/>
            <a:gdLst>
              <a:gd name="connsiteX0" fmla="*/ 0 w 2952873"/>
              <a:gd name="connsiteY0" fmla="*/ 0 h 3516085"/>
              <a:gd name="connsiteX1" fmla="*/ 2952873 w 2952873"/>
              <a:gd name="connsiteY1" fmla="*/ 0 h 3516085"/>
              <a:gd name="connsiteX2" fmla="*/ 2952873 w 2952873"/>
              <a:gd name="connsiteY2" fmla="*/ 3516085 h 3516085"/>
              <a:gd name="connsiteX3" fmla="*/ 0 w 2952873"/>
              <a:gd name="connsiteY3" fmla="*/ 3516085 h 3516085"/>
            </a:gdLst>
            <a:ahLst/>
            <a:cxnLst>
              <a:cxn ang="0">
                <a:pos x="connsiteX0" y="connsiteY0"/>
              </a:cxn>
              <a:cxn ang="0">
                <a:pos x="connsiteX1" y="connsiteY1"/>
              </a:cxn>
              <a:cxn ang="0">
                <a:pos x="connsiteX2" y="connsiteY2"/>
              </a:cxn>
              <a:cxn ang="0">
                <a:pos x="connsiteX3" y="connsiteY3"/>
              </a:cxn>
            </a:cxnLst>
            <a:rect l="l" t="t" r="r" b="b"/>
            <a:pathLst>
              <a:path w="2952873" h="3516085">
                <a:moveTo>
                  <a:pt x="0" y="0"/>
                </a:moveTo>
                <a:lnTo>
                  <a:pt x="2952873" y="0"/>
                </a:lnTo>
                <a:lnTo>
                  <a:pt x="2952873" y="3516085"/>
                </a:lnTo>
                <a:lnTo>
                  <a:pt x="0" y="3516085"/>
                </a:lnTo>
                <a:close/>
              </a:path>
            </a:pathLst>
          </a:custGeom>
        </p:spPr>
        <p:txBody>
          <a:bodyPr wrap="square">
            <a:noAutofit/>
          </a:bodyPr>
          <a:lstStyle>
            <a:lvl1pPr marL="0" indent="0" algn="ctr">
              <a:buFontTx/>
              <a:buNone/>
              <a:defRPr sz="1200">
                <a:latin typeface="Poppins" panose="00000500000000000000" pitchFamily="50" charset="0"/>
                <a:cs typeface="Poppins" panose="00000500000000000000" pitchFamily="50" charset="0"/>
              </a:defRPr>
            </a:lvl1pPr>
          </a:lstStyle>
          <a:p>
            <a:r>
              <a:rPr lang="en-US" dirty="0"/>
              <a:t>Picture</a:t>
            </a:r>
          </a:p>
        </p:txBody>
      </p:sp>
      <p:pic>
        <p:nvPicPr>
          <p:cNvPr id="3" name="Picture 2" descr="A close-up of a logo&#10;&#10;Description automatically generated">
            <a:extLst>
              <a:ext uri="{FF2B5EF4-FFF2-40B4-BE49-F238E27FC236}">
                <a16:creationId xmlns:a16="http://schemas.microsoft.com/office/drawing/2014/main" id="{D9D20837-551A-3AE5-33BE-D109515283D6}"/>
              </a:ext>
            </a:extLst>
          </p:cNvPr>
          <p:cNvPicPr>
            <a:picLocks noChangeAspect="1"/>
          </p:cNvPicPr>
          <p:nvPr userDrawn="1"/>
        </p:nvPicPr>
        <p:blipFill>
          <a:blip r:embed="rId2">
            <a:extLst>
              <a:ext uri="{28A0092B-C50C-407E-A947-70E740481C1C}">
                <a14:useLocalDpi xmlns:a14="http://schemas.microsoft.com/office/drawing/2010/main" val="0"/>
              </a:ext>
            </a:extLst>
          </a:blip>
          <a:srcRect l="3" r="78398"/>
          <a:stretch/>
        </p:blipFill>
        <p:spPr>
          <a:xfrm>
            <a:off x="221095" y="6282276"/>
            <a:ext cx="584123" cy="396627"/>
          </a:xfrm>
          <a:prstGeom prst="rect">
            <a:avLst/>
          </a:prstGeom>
        </p:spPr>
      </p:pic>
    </p:spTree>
    <p:extLst>
      <p:ext uri="{BB962C8B-B14F-4D97-AF65-F5344CB8AC3E}">
        <p14:creationId xmlns:p14="http://schemas.microsoft.com/office/powerpoint/2010/main" val="14702275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83D2376-10EF-65C4-17CD-424EFC03356E}"/>
              </a:ext>
            </a:extLst>
          </p:cNvPr>
          <p:cNvSpPr/>
          <p:nvPr userDrawn="1"/>
        </p:nvSpPr>
        <p:spPr>
          <a:xfrm>
            <a:off x="540327" y="2853285"/>
            <a:ext cx="11080743" cy="3533660"/>
          </a:xfrm>
          <a:prstGeom prst="rect">
            <a:avLst/>
          </a:prstGeom>
          <a:solidFill>
            <a:schemeClr val="bg1">
              <a:lumMod val="95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EF5CA0EC-C632-96F1-95A8-E7B39189C124}"/>
              </a:ext>
            </a:extLst>
          </p:cNvPr>
          <p:cNvSpPr txBox="1"/>
          <p:nvPr userDrawn="1"/>
        </p:nvSpPr>
        <p:spPr>
          <a:xfrm>
            <a:off x="476843" y="1087137"/>
            <a:ext cx="10911596" cy="1555619"/>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300" dirty="0">
                <a:solidFill>
                  <a:schemeClr val="tx1"/>
                </a:solidFill>
                <a:effectLst/>
                <a:latin typeface="Arial" panose="020B0604020202020204" pitchFamily="34" charset="0"/>
                <a:cs typeface="Arial" panose="020B0604020202020204" pitchFamily="34" charset="0"/>
              </a:rPr>
              <a:t>Our professionals are dedicated to getting to know our clients inside and out. It is critical that we earn the right to be your trusted advisor and be the first call you make when it matters most. Each of our professionals are taught to approach our client service delivery with a consultative mindset. We actively educate our teams on important business concepts and the depth and breadth of all of our service offerings so we can be full-service solution providers. </a:t>
            </a:r>
            <a:r>
              <a:rPr lang="en-US" sz="1300" dirty="0">
                <a:latin typeface="Arial" panose="020B0604020202020204" pitchFamily="34" charset="0"/>
                <a:cs typeface="Arial" panose="020B0604020202020204" pitchFamily="34" charset="0"/>
              </a:rPr>
              <a:t>We bring you the right value-added services you require to help your businesses evolve and grow, working together as integrated general business consultants to provide you with opportunities critical to your business strategies, including insights on:</a:t>
            </a:r>
          </a:p>
        </p:txBody>
      </p:sp>
      <p:sp>
        <p:nvSpPr>
          <p:cNvPr id="6" name="TextBox 5">
            <a:extLst>
              <a:ext uri="{FF2B5EF4-FFF2-40B4-BE49-F238E27FC236}">
                <a16:creationId xmlns:a16="http://schemas.microsoft.com/office/drawing/2014/main" id="{52963037-4627-3997-31AF-10D122619794}"/>
              </a:ext>
            </a:extLst>
          </p:cNvPr>
          <p:cNvSpPr txBox="1"/>
          <p:nvPr userDrawn="1"/>
        </p:nvSpPr>
        <p:spPr>
          <a:xfrm>
            <a:off x="692722" y="2977508"/>
            <a:ext cx="5721933" cy="3533660"/>
          </a:xfrm>
          <a:prstGeom prst="rect">
            <a:avLst/>
          </a:prstGeom>
          <a:noFill/>
        </p:spPr>
        <p:txBody>
          <a:bodyPr wrap="square" numCol="2" spcCol="91440" rtlCol="0">
            <a:spAutoFit/>
          </a:bodyPr>
          <a:lstStyle/>
          <a:p>
            <a:pPr>
              <a:lnSpc>
                <a:spcPct val="150000"/>
              </a:lnSpc>
            </a:pPr>
            <a:r>
              <a:rPr lang="en-US" sz="1400" b="1" dirty="0">
                <a:solidFill>
                  <a:srgbClr val="003A4F"/>
                </a:solidFill>
                <a:effectLst/>
                <a:latin typeface="Arial" panose="020B0604020202020204" pitchFamily="34" charset="0"/>
                <a:cs typeface="Arial" panose="020B0604020202020204" pitchFamily="34" charset="0"/>
              </a:rPr>
              <a:t>Automotive Dealerships</a:t>
            </a:r>
          </a:p>
          <a:p>
            <a:pPr>
              <a:lnSpc>
                <a:spcPct val="150000"/>
              </a:lnSpc>
            </a:pPr>
            <a:r>
              <a:rPr lang="en-US" sz="1400" b="1" dirty="0">
                <a:solidFill>
                  <a:srgbClr val="003A4F"/>
                </a:solidFill>
                <a:effectLst/>
                <a:latin typeface="Arial" panose="020B0604020202020204" pitchFamily="34" charset="0"/>
                <a:cs typeface="Arial" panose="020B0604020202020204" pitchFamily="34" charset="0"/>
              </a:rPr>
              <a:t>Cannabis Advisory Services</a:t>
            </a:r>
          </a:p>
          <a:p>
            <a:pPr>
              <a:lnSpc>
                <a:spcPct val="150000"/>
              </a:lnSpc>
            </a:pPr>
            <a:r>
              <a:rPr lang="en-US" sz="1400" b="1" dirty="0">
                <a:solidFill>
                  <a:srgbClr val="003A4F"/>
                </a:solidFill>
                <a:effectLst/>
                <a:latin typeface="Arial" panose="020B0604020202020204" pitchFamily="34" charset="0"/>
                <a:cs typeface="Arial" panose="020B0604020202020204" pitchFamily="34" charset="0"/>
              </a:rPr>
              <a:t>Construction</a:t>
            </a:r>
          </a:p>
          <a:p>
            <a:pPr>
              <a:lnSpc>
                <a:spcPct val="150000"/>
              </a:lnSpc>
            </a:pPr>
            <a:r>
              <a:rPr lang="en-US" sz="1400" b="1" dirty="0">
                <a:solidFill>
                  <a:srgbClr val="003A4F"/>
                </a:solidFill>
                <a:effectLst/>
                <a:latin typeface="Arial" panose="020B0604020202020204" pitchFamily="34" charset="0"/>
                <a:cs typeface="Arial" panose="020B0604020202020204" pitchFamily="34" charset="0"/>
              </a:rPr>
              <a:t>Digital Asset</a:t>
            </a:r>
          </a:p>
          <a:p>
            <a:pPr>
              <a:lnSpc>
                <a:spcPct val="150000"/>
              </a:lnSpc>
            </a:pPr>
            <a:r>
              <a:rPr lang="en-US" sz="1400" b="1" dirty="0">
                <a:solidFill>
                  <a:srgbClr val="003A4F"/>
                </a:solidFill>
                <a:effectLst/>
                <a:latin typeface="Arial" panose="020B0604020202020204" pitchFamily="34" charset="0"/>
                <a:cs typeface="Arial" panose="020B0604020202020204" pitchFamily="34" charset="0"/>
              </a:rPr>
              <a:t>Entertainment, Music,</a:t>
            </a:r>
          </a:p>
          <a:p>
            <a:pPr>
              <a:lnSpc>
                <a:spcPct val="100000"/>
              </a:lnSpc>
            </a:pPr>
            <a:r>
              <a:rPr lang="en-US" sz="1400" b="1" dirty="0">
                <a:solidFill>
                  <a:srgbClr val="003A4F"/>
                </a:solidFill>
                <a:effectLst/>
                <a:latin typeface="Arial" panose="020B0604020202020204" pitchFamily="34" charset="0"/>
                <a:cs typeface="Arial" panose="020B0604020202020204" pitchFamily="34" charset="0"/>
              </a:rPr>
              <a:t>&amp; Sports</a:t>
            </a:r>
          </a:p>
          <a:p>
            <a:pPr>
              <a:lnSpc>
                <a:spcPct val="150000"/>
              </a:lnSpc>
            </a:pPr>
            <a:endParaRPr lang="en-US" sz="1400" b="1" dirty="0">
              <a:solidFill>
                <a:srgbClr val="003A4F"/>
              </a:solidFill>
              <a:effectLst/>
              <a:latin typeface="Arial" panose="020B0604020202020204" pitchFamily="34" charset="0"/>
              <a:cs typeface="Arial" panose="020B0604020202020204" pitchFamily="34" charset="0"/>
            </a:endParaRPr>
          </a:p>
          <a:p>
            <a:pPr>
              <a:lnSpc>
                <a:spcPct val="150000"/>
              </a:lnSpc>
            </a:pPr>
            <a:endParaRPr lang="en-US" sz="1400" b="1" dirty="0">
              <a:solidFill>
                <a:srgbClr val="003A4F"/>
              </a:solidFill>
              <a:effectLst/>
              <a:latin typeface="Arial" panose="020B0604020202020204" pitchFamily="34" charset="0"/>
              <a:cs typeface="Arial" panose="020B0604020202020204" pitchFamily="34" charset="0"/>
            </a:endParaRPr>
          </a:p>
          <a:p>
            <a:pPr>
              <a:lnSpc>
                <a:spcPct val="150000"/>
              </a:lnSpc>
            </a:pPr>
            <a:endParaRPr lang="en-US" sz="1400" b="1" dirty="0">
              <a:solidFill>
                <a:srgbClr val="003A4F"/>
              </a:solidFill>
              <a:effectLst/>
              <a:latin typeface="Arial" panose="020B0604020202020204" pitchFamily="34" charset="0"/>
              <a:cs typeface="Arial" panose="020B0604020202020204" pitchFamily="34" charset="0"/>
            </a:endParaRPr>
          </a:p>
          <a:p>
            <a:pPr>
              <a:lnSpc>
                <a:spcPct val="150000"/>
              </a:lnSpc>
            </a:pPr>
            <a:endParaRPr lang="en-US" sz="1400" b="1" dirty="0">
              <a:solidFill>
                <a:srgbClr val="003A4F"/>
              </a:solidFill>
              <a:effectLst/>
              <a:latin typeface="Arial" panose="020B0604020202020204" pitchFamily="34" charset="0"/>
              <a:cs typeface="Arial" panose="020B0604020202020204" pitchFamily="34" charset="0"/>
            </a:endParaRPr>
          </a:p>
          <a:p>
            <a:pPr>
              <a:lnSpc>
                <a:spcPct val="150000"/>
              </a:lnSpc>
            </a:pPr>
            <a:endParaRPr lang="en-US" sz="1400" b="1" dirty="0">
              <a:solidFill>
                <a:srgbClr val="003A4F"/>
              </a:solidFill>
              <a:effectLst/>
              <a:latin typeface="Arial" panose="020B0604020202020204" pitchFamily="34" charset="0"/>
              <a:cs typeface="Arial" panose="020B0604020202020204" pitchFamily="34" charset="0"/>
            </a:endParaRPr>
          </a:p>
          <a:p>
            <a:pPr>
              <a:lnSpc>
                <a:spcPct val="150000"/>
              </a:lnSpc>
            </a:pPr>
            <a:r>
              <a:rPr lang="en-US" sz="1400" b="1" dirty="0">
                <a:solidFill>
                  <a:srgbClr val="003A4F"/>
                </a:solidFill>
                <a:effectLst/>
                <a:latin typeface="Arial" panose="020B0604020202020204" pitchFamily="34" charset="0"/>
                <a:cs typeface="Arial" panose="020B0604020202020204" pitchFamily="34" charset="0"/>
              </a:rPr>
              <a:t>Financial Services</a:t>
            </a:r>
          </a:p>
          <a:p>
            <a:pPr marL="176213" indent="-163513">
              <a:lnSpc>
                <a:spcPts val="2100"/>
              </a:lnSpc>
              <a:buClr>
                <a:srgbClr val="003A4F"/>
              </a:buClr>
              <a:buFont typeface="Arial" panose="020B0604020202020204" pitchFamily="34" charset="0"/>
              <a:buChar char="•"/>
              <a:tabLst/>
            </a:pPr>
            <a:r>
              <a:rPr lang="en-US" sz="1400" dirty="0">
                <a:solidFill>
                  <a:srgbClr val="003A4F"/>
                </a:solidFill>
                <a:effectLst/>
                <a:latin typeface="Arial" panose="020B0604020202020204" pitchFamily="34" charset="0"/>
                <a:cs typeface="Arial" panose="020B0604020202020204" pitchFamily="34" charset="0"/>
              </a:rPr>
              <a:t>Broker-Dealers</a:t>
            </a:r>
          </a:p>
          <a:p>
            <a:pPr marL="176213" indent="-163513">
              <a:lnSpc>
                <a:spcPts val="2100"/>
              </a:lnSpc>
              <a:buClr>
                <a:srgbClr val="003A4F"/>
              </a:buClr>
              <a:buFont typeface="Arial" panose="020B0604020202020204" pitchFamily="34" charset="0"/>
              <a:buChar char="•"/>
              <a:tabLst/>
            </a:pPr>
            <a:r>
              <a:rPr lang="en-US" sz="1400" dirty="0">
                <a:solidFill>
                  <a:srgbClr val="003A4F"/>
                </a:solidFill>
                <a:effectLst/>
                <a:latin typeface="Arial" panose="020B0604020202020204" pitchFamily="34" charset="0"/>
                <a:cs typeface="Arial" panose="020B0604020202020204" pitchFamily="34" charset="0"/>
              </a:rPr>
              <a:t>Hedge Funds</a:t>
            </a:r>
          </a:p>
          <a:p>
            <a:pPr marL="176213" indent="-163513">
              <a:lnSpc>
                <a:spcPts val="2100"/>
              </a:lnSpc>
              <a:buClr>
                <a:srgbClr val="003A4F"/>
              </a:buClr>
              <a:buFont typeface="Arial" panose="020B0604020202020204" pitchFamily="34" charset="0"/>
              <a:buChar char="•"/>
              <a:tabLst/>
            </a:pPr>
            <a:r>
              <a:rPr lang="en-US" sz="1400" dirty="0">
                <a:solidFill>
                  <a:srgbClr val="003A4F"/>
                </a:solidFill>
                <a:effectLst/>
                <a:latin typeface="Arial" panose="020B0604020202020204" pitchFamily="34" charset="0"/>
                <a:cs typeface="Arial" panose="020B0604020202020204" pitchFamily="34" charset="0"/>
              </a:rPr>
              <a:t>Independent Sponsors</a:t>
            </a:r>
          </a:p>
          <a:p>
            <a:pPr marL="176213" indent="-163513">
              <a:lnSpc>
                <a:spcPts val="2100"/>
              </a:lnSpc>
              <a:spcAft>
                <a:spcPts val="1200"/>
              </a:spcAft>
              <a:buClr>
                <a:srgbClr val="003A4F"/>
              </a:buClr>
              <a:buFont typeface="Arial" panose="020B0604020202020204" pitchFamily="34" charset="0"/>
              <a:buChar char="•"/>
              <a:tabLst/>
            </a:pPr>
            <a:r>
              <a:rPr lang="en-US" sz="1400" dirty="0">
                <a:solidFill>
                  <a:srgbClr val="003A4F"/>
                </a:solidFill>
                <a:effectLst/>
                <a:latin typeface="Arial" panose="020B0604020202020204" pitchFamily="34" charset="0"/>
                <a:cs typeface="Arial" panose="020B0604020202020204" pitchFamily="34" charset="0"/>
              </a:rPr>
              <a:t>Private Equity</a:t>
            </a:r>
          </a:p>
          <a:p>
            <a:pPr marL="12700" indent="0">
              <a:lnSpc>
                <a:spcPts val="2100"/>
              </a:lnSpc>
              <a:spcAft>
                <a:spcPts val="600"/>
              </a:spcAft>
              <a:buClr>
                <a:srgbClr val="003A4F"/>
              </a:buClr>
              <a:buFont typeface="Arial" panose="020B0604020202020204" pitchFamily="34" charset="0"/>
              <a:buNone/>
              <a:tabLst/>
            </a:pPr>
            <a:r>
              <a:rPr lang="en-US" sz="1400" b="1" dirty="0">
                <a:solidFill>
                  <a:srgbClr val="003A4F"/>
                </a:solidFill>
                <a:effectLst/>
                <a:latin typeface="Arial" panose="020B0604020202020204" pitchFamily="34" charset="0"/>
                <a:cs typeface="Arial" panose="020B0604020202020204" pitchFamily="34" charset="0"/>
              </a:rPr>
              <a:t>Franchising</a:t>
            </a:r>
          </a:p>
          <a:p>
            <a:pPr>
              <a:lnSpc>
                <a:spcPct val="150000"/>
              </a:lnSpc>
            </a:pPr>
            <a:r>
              <a:rPr lang="en-US" sz="1400" b="1" dirty="0">
                <a:solidFill>
                  <a:srgbClr val="003A4F"/>
                </a:solidFill>
                <a:effectLst/>
                <a:latin typeface="Arial" panose="020B0604020202020204" pitchFamily="34" charset="0"/>
                <a:cs typeface="Arial" panose="020B0604020202020204" pitchFamily="34" charset="0"/>
              </a:rPr>
              <a:t>Government Contracting</a:t>
            </a:r>
          </a:p>
          <a:p>
            <a:pPr>
              <a:lnSpc>
                <a:spcPct val="150000"/>
              </a:lnSpc>
            </a:pPr>
            <a:r>
              <a:rPr lang="en-US" sz="1400" b="1" dirty="0">
                <a:solidFill>
                  <a:srgbClr val="003A4F"/>
                </a:solidFill>
                <a:effectLst/>
                <a:latin typeface="Arial" panose="020B0604020202020204" pitchFamily="34" charset="0"/>
                <a:cs typeface="Arial" panose="020B0604020202020204" pitchFamily="34" charset="0"/>
              </a:rPr>
              <a:t>Healthcare</a:t>
            </a:r>
          </a:p>
        </p:txBody>
      </p:sp>
      <p:sp>
        <p:nvSpPr>
          <p:cNvPr id="7" name="TextBox 6">
            <a:extLst>
              <a:ext uri="{FF2B5EF4-FFF2-40B4-BE49-F238E27FC236}">
                <a16:creationId xmlns:a16="http://schemas.microsoft.com/office/drawing/2014/main" id="{9B014FD7-E39F-D630-8AE9-49E2B5439C4E}"/>
              </a:ext>
            </a:extLst>
          </p:cNvPr>
          <p:cNvSpPr txBox="1"/>
          <p:nvPr userDrawn="1"/>
        </p:nvSpPr>
        <p:spPr>
          <a:xfrm>
            <a:off x="435277" y="294638"/>
            <a:ext cx="2940228" cy="861774"/>
          </a:xfrm>
          <a:prstGeom prst="rect">
            <a:avLst/>
          </a:prstGeom>
          <a:noFill/>
        </p:spPr>
        <p:txBody>
          <a:bodyPr wrap="none" rtlCol="0">
            <a:spAutoFit/>
          </a:bodyPr>
          <a:lstStyle/>
          <a:p>
            <a:r>
              <a:rPr lang="en-GB" sz="5000" b="1" dirty="0">
                <a:solidFill>
                  <a:schemeClr val="tx1"/>
                </a:solidFill>
                <a:latin typeface="Garamond" panose="02020404030301010803" pitchFamily="18" charset="0"/>
                <a:ea typeface="Inter" panose="02000503000000020004" pitchFamily="50" charset="0"/>
                <a:cs typeface="Inter" panose="02000503000000020004" pitchFamily="50" charset="0"/>
              </a:rPr>
              <a:t>Industries</a:t>
            </a:r>
            <a:endParaRPr lang="en-US" sz="5000" b="1" dirty="0">
              <a:solidFill>
                <a:schemeClr val="tx1"/>
              </a:solidFill>
              <a:latin typeface="Garamond" panose="02020404030301010803" pitchFamily="18" charset="0"/>
              <a:ea typeface="Inter" panose="02000503000000020004" pitchFamily="50" charset="0"/>
              <a:cs typeface="Inter" panose="02000503000000020004" pitchFamily="50" charset="0"/>
            </a:endParaRPr>
          </a:p>
        </p:txBody>
      </p:sp>
      <p:sp>
        <p:nvSpPr>
          <p:cNvPr id="16" name="TextBox 15">
            <a:extLst>
              <a:ext uri="{FF2B5EF4-FFF2-40B4-BE49-F238E27FC236}">
                <a16:creationId xmlns:a16="http://schemas.microsoft.com/office/drawing/2014/main" id="{B66D6E97-1347-5110-8F4C-F75DE0BE8935}"/>
              </a:ext>
            </a:extLst>
          </p:cNvPr>
          <p:cNvSpPr txBox="1"/>
          <p:nvPr userDrawn="1"/>
        </p:nvSpPr>
        <p:spPr>
          <a:xfrm>
            <a:off x="6040579" y="2974322"/>
            <a:ext cx="5902039" cy="3730508"/>
          </a:xfrm>
          <a:prstGeom prst="rect">
            <a:avLst/>
          </a:prstGeom>
          <a:noFill/>
        </p:spPr>
        <p:txBody>
          <a:bodyPr wrap="square" numCol="2">
            <a:spAutoFit/>
          </a:bodyPr>
          <a:lstStyle/>
          <a:p>
            <a:pPr marL="0" indent="0">
              <a:lnSpc>
                <a:spcPct val="150000"/>
              </a:lnSpc>
              <a:buFont typeface="Arial" panose="020B0604020202020204" pitchFamily="34" charset="0"/>
              <a:buNone/>
            </a:pPr>
            <a:r>
              <a:rPr lang="en-US" sz="1400" b="1" dirty="0">
                <a:solidFill>
                  <a:srgbClr val="003A4F"/>
                </a:solidFill>
                <a:effectLst/>
                <a:latin typeface="Arial" panose="020B0604020202020204" pitchFamily="34" charset="0"/>
                <a:cs typeface="Arial" panose="020B0604020202020204" pitchFamily="34" charset="0"/>
              </a:rPr>
              <a:t>Manufacturing &amp; Distribution</a:t>
            </a:r>
          </a:p>
          <a:p>
            <a:pPr marL="176213" indent="-163513">
              <a:lnSpc>
                <a:spcPts val="2100"/>
              </a:lnSpc>
              <a:buFont typeface="Arial" panose="020B0604020202020204" pitchFamily="34" charset="0"/>
              <a:buChar char="•"/>
              <a:tabLst/>
            </a:pPr>
            <a:r>
              <a:rPr lang="en-US" sz="1400" b="0" dirty="0">
                <a:solidFill>
                  <a:srgbClr val="003A4F"/>
                </a:solidFill>
                <a:effectLst/>
                <a:latin typeface="Arial" panose="020B0604020202020204" pitchFamily="34" charset="0"/>
                <a:cs typeface="Arial" panose="020B0604020202020204" pitchFamily="34" charset="0"/>
              </a:rPr>
              <a:t>Consumer Products &amp; Retail</a:t>
            </a:r>
          </a:p>
          <a:p>
            <a:pPr marL="176213" indent="-163513">
              <a:lnSpc>
                <a:spcPts val="2100"/>
              </a:lnSpc>
              <a:buFont typeface="Arial" panose="020B0604020202020204" pitchFamily="34" charset="0"/>
              <a:buChar char="•"/>
              <a:tabLst/>
            </a:pPr>
            <a:r>
              <a:rPr lang="en-US" sz="1400" b="0" dirty="0">
                <a:solidFill>
                  <a:srgbClr val="003A4F"/>
                </a:solidFill>
                <a:effectLst/>
                <a:latin typeface="Arial" panose="020B0604020202020204" pitchFamily="34" charset="0"/>
                <a:cs typeface="Arial" panose="020B0604020202020204" pitchFamily="34" charset="0"/>
              </a:rPr>
              <a:t>Distribution &amp; Logistics</a:t>
            </a:r>
          </a:p>
          <a:p>
            <a:pPr marL="176213" indent="-163513">
              <a:lnSpc>
                <a:spcPts val="2100"/>
              </a:lnSpc>
              <a:buFont typeface="Arial" panose="020B0604020202020204" pitchFamily="34" charset="0"/>
              <a:buChar char="•"/>
              <a:tabLst/>
            </a:pPr>
            <a:r>
              <a:rPr lang="en-US" sz="1400" b="0" dirty="0">
                <a:solidFill>
                  <a:srgbClr val="003A4F"/>
                </a:solidFill>
                <a:effectLst/>
                <a:latin typeface="Arial" panose="020B0604020202020204" pitchFamily="34" charset="0"/>
                <a:cs typeface="Arial" panose="020B0604020202020204" pitchFamily="34" charset="0"/>
              </a:rPr>
              <a:t>Food &amp; Beverage</a:t>
            </a:r>
          </a:p>
          <a:p>
            <a:pPr marL="176213" indent="-163513">
              <a:lnSpc>
                <a:spcPts val="2100"/>
              </a:lnSpc>
              <a:buFont typeface="Arial" panose="020B0604020202020204" pitchFamily="34" charset="0"/>
              <a:buChar char="•"/>
              <a:tabLst/>
            </a:pPr>
            <a:r>
              <a:rPr lang="en-US" sz="1400" b="0" dirty="0">
                <a:solidFill>
                  <a:srgbClr val="003A4F"/>
                </a:solidFill>
                <a:effectLst/>
                <a:latin typeface="Arial" panose="020B0604020202020204" pitchFamily="34" charset="0"/>
                <a:cs typeface="Arial" panose="020B0604020202020204" pitchFamily="34" charset="0"/>
              </a:rPr>
              <a:t>Industrial Products</a:t>
            </a:r>
          </a:p>
          <a:p>
            <a:pPr marL="176213" lvl="0" indent="-163513">
              <a:lnSpc>
                <a:spcPts val="2100"/>
              </a:lnSpc>
              <a:spcAft>
                <a:spcPts val="1200"/>
              </a:spcAft>
              <a:buFont typeface="Arial" panose="020B0604020202020204" pitchFamily="34" charset="0"/>
              <a:buChar char="•"/>
              <a:tabLst/>
            </a:pPr>
            <a:r>
              <a:rPr lang="en-US" sz="1400" b="0" dirty="0">
                <a:solidFill>
                  <a:srgbClr val="003A4F"/>
                </a:solidFill>
                <a:effectLst/>
                <a:latin typeface="Arial" panose="020B0604020202020204" pitchFamily="34" charset="0"/>
                <a:cs typeface="Arial" panose="020B0604020202020204" pitchFamily="34" charset="0"/>
              </a:rPr>
              <a:t>Manufacturing</a:t>
            </a:r>
            <a:endParaRPr lang="en-US" sz="1400" b="1" dirty="0">
              <a:solidFill>
                <a:srgbClr val="003A4F"/>
              </a:solidFill>
              <a:effectLst/>
              <a:latin typeface="Arial" panose="020B0604020202020204" pitchFamily="34" charset="0"/>
              <a:cs typeface="Arial" panose="020B0604020202020204" pitchFamily="34" charset="0"/>
            </a:endParaRPr>
          </a:p>
          <a:p>
            <a:pPr marL="12700" indent="0">
              <a:lnSpc>
                <a:spcPts val="2100"/>
              </a:lnSpc>
              <a:buFont typeface="Arial" panose="020B0604020202020204" pitchFamily="34" charset="0"/>
              <a:buNone/>
              <a:tabLst/>
            </a:pPr>
            <a:r>
              <a:rPr lang="en-US" sz="1400" b="1" dirty="0">
                <a:solidFill>
                  <a:srgbClr val="003A4F"/>
                </a:solidFill>
                <a:effectLst/>
                <a:latin typeface="Arial" panose="020B0604020202020204" pitchFamily="34" charset="0"/>
                <a:cs typeface="Arial" panose="020B0604020202020204" pitchFamily="34" charset="0"/>
              </a:rPr>
              <a:t>Not-For-Profit</a:t>
            </a:r>
          </a:p>
          <a:p>
            <a:pPr marL="176213" indent="-163513">
              <a:lnSpc>
                <a:spcPts val="2100"/>
              </a:lnSpc>
              <a:buFont typeface="Arial" panose="020B0604020202020204" pitchFamily="34" charset="0"/>
              <a:buChar char="•"/>
              <a:tabLst/>
            </a:pPr>
            <a:r>
              <a:rPr lang="en-US" sz="1400" b="0" dirty="0">
                <a:solidFill>
                  <a:srgbClr val="003A4F"/>
                </a:solidFill>
                <a:effectLst/>
                <a:latin typeface="Arial" panose="020B0604020202020204" pitchFamily="34" charset="0"/>
                <a:cs typeface="Arial" panose="020B0604020202020204" pitchFamily="34" charset="0"/>
              </a:rPr>
              <a:t>Governmental</a:t>
            </a:r>
          </a:p>
          <a:p>
            <a:pPr>
              <a:lnSpc>
                <a:spcPct val="150000"/>
              </a:lnSpc>
            </a:pPr>
            <a:endParaRPr lang="en-US" sz="1400" b="1" dirty="0">
              <a:solidFill>
                <a:srgbClr val="003A4F"/>
              </a:solidFill>
              <a:effectLst/>
              <a:latin typeface="Arial" panose="020B0604020202020204" pitchFamily="34" charset="0"/>
              <a:cs typeface="Arial" panose="020B0604020202020204" pitchFamily="34" charset="0"/>
            </a:endParaRPr>
          </a:p>
          <a:p>
            <a:pPr>
              <a:lnSpc>
                <a:spcPct val="150000"/>
              </a:lnSpc>
            </a:pPr>
            <a:endParaRPr lang="en-US" sz="1400" b="1" dirty="0">
              <a:solidFill>
                <a:srgbClr val="003A4F"/>
              </a:solidFill>
              <a:effectLst/>
              <a:latin typeface="Arial" panose="020B0604020202020204" pitchFamily="34" charset="0"/>
              <a:cs typeface="Arial" panose="020B0604020202020204" pitchFamily="34" charset="0"/>
            </a:endParaRPr>
          </a:p>
          <a:p>
            <a:pPr>
              <a:lnSpc>
                <a:spcPct val="150000"/>
              </a:lnSpc>
            </a:pPr>
            <a:br>
              <a:rPr lang="en-US" sz="1400" b="1" dirty="0">
                <a:solidFill>
                  <a:srgbClr val="003A4F"/>
                </a:solidFill>
                <a:effectLst/>
                <a:latin typeface="Arial" panose="020B0604020202020204" pitchFamily="34" charset="0"/>
                <a:cs typeface="Arial" panose="020B0604020202020204" pitchFamily="34" charset="0"/>
              </a:rPr>
            </a:br>
            <a:endParaRPr lang="en-US" sz="1400" b="1" dirty="0">
              <a:solidFill>
                <a:srgbClr val="003A4F"/>
              </a:solidFill>
              <a:effectLst/>
              <a:latin typeface="Arial" panose="020B0604020202020204" pitchFamily="34" charset="0"/>
              <a:cs typeface="Arial" panose="020B0604020202020204" pitchFamily="34" charset="0"/>
            </a:endParaRPr>
          </a:p>
          <a:p>
            <a:pPr>
              <a:lnSpc>
                <a:spcPct val="150000"/>
              </a:lnSpc>
            </a:pPr>
            <a:r>
              <a:rPr lang="en-US" sz="1400" b="1" dirty="0">
                <a:solidFill>
                  <a:srgbClr val="003A4F"/>
                </a:solidFill>
                <a:effectLst/>
                <a:latin typeface="Arial" panose="020B0604020202020204" pitchFamily="34" charset="0"/>
                <a:cs typeface="Arial" panose="020B0604020202020204" pitchFamily="34" charset="0"/>
              </a:rPr>
              <a:t>Professional Services</a:t>
            </a:r>
          </a:p>
          <a:p>
            <a:pPr marL="176213" indent="-163513">
              <a:lnSpc>
                <a:spcPts val="2100"/>
              </a:lnSpc>
              <a:buFont typeface="Arial" panose="020B0604020202020204" pitchFamily="34" charset="0"/>
              <a:buChar char="•"/>
              <a:tabLst/>
            </a:pPr>
            <a:r>
              <a:rPr lang="en-US" sz="1400" b="0" dirty="0">
                <a:solidFill>
                  <a:srgbClr val="003A4F"/>
                </a:solidFill>
                <a:effectLst/>
                <a:latin typeface="Arial" panose="020B0604020202020204" pitchFamily="34" charset="0"/>
                <a:cs typeface="Arial" panose="020B0604020202020204" pitchFamily="34" charset="0"/>
              </a:rPr>
              <a:t>Architecture &amp; Engineering</a:t>
            </a:r>
          </a:p>
          <a:p>
            <a:pPr marL="176213" indent="-163513">
              <a:lnSpc>
                <a:spcPts val="2100"/>
              </a:lnSpc>
              <a:buFont typeface="Arial" panose="020B0604020202020204" pitchFamily="34" charset="0"/>
              <a:buChar char="•"/>
              <a:tabLst/>
            </a:pPr>
            <a:r>
              <a:rPr lang="en-US" sz="1400" b="0" dirty="0">
                <a:solidFill>
                  <a:srgbClr val="003A4F"/>
                </a:solidFill>
                <a:effectLst/>
                <a:latin typeface="Arial" panose="020B0604020202020204" pitchFamily="34" charset="0"/>
                <a:cs typeface="Arial" panose="020B0604020202020204" pitchFamily="34" charset="0"/>
              </a:rPr>
              <a:t>Law Firms</a:t>
            </a:r>
          </a:p>
          <a:p>
            <a:pPr marL="176213" indent="-163513">
              <a:lnSpc>
                <a:spcPts val="2100"/>
              </a:lnSpc>
              <a:buFont typeface="Arial" panose="020B0604020202020204" pitchFamily="34" charset="0"/>
              <a:buChar char="•"/>
              <a:tabLst/>
            </a:pPr>
            <a:r>
              <a:rPr lang="en-US" sz="1400" b="0" dirty="0">
                <a:solidFill>
                  <a:srgbClr val="003A4F"/>
                </a:solidFill>
                <a:effectLst/>
                <a:latin typeface="Arial" panose="020B0604020202020204" pitchFamily="34" charset="0"/>
                <a:cs typeface="Arial" panose="020B0604020202020204" pitchFamily="34" charset="0"/>
              </a:rPr>
              <a:t>Marketing Agencies</a:t>
            </a:r>
          </a:p>
          <a:p>
            <a:pPr marL="176213" indent="-163513">
              <a:lnSpc>
                <a:spcPts val="2100"/>
              </a:lnSpc>
              <a:spcAft>
                <a:spcPts val="1200"/>
              </a:spcAft>
              <a:buFont typeface="Arial" panose="020B0604020202020204" pitchFamily="34" charset="0"/>
              <a:buChar char="•"/>
              <a:tabLst/>
            </a:pPr>
            <a:r>
              <a:rPr lang="en-US" sz="1400" b="0" dirty="0">
                <a:solidFill>
                  <a:srgbClr val="003A4F"/>
                </a:solidFill>
                <a:effectLst/>
                <a:latin typeface="Arial" panose="020B0604020202020204" pitchFamily="34" charset="0"/>
                <a:cs typeface="Arial" panose="020B0604020202020204" pitchFamily="34" charset="0"/>
              </a:rPr>
              <a:t>Staffing</a:t>
            </a:r>
          </a:p>
          <a:p>
            <a:pPr>
              <a:lnSpc>
                <a:spcPct val="150000"/>
              </a:lnSpc>
            </a:pPr>
            <a:r>
              <a:rPr lang="en-US" sz="1400" b="1" dirty="0">
                <a:solidFill>
                  <a:srgbClr val="003A4F"/>
                </a:solidFill>
                <a:effectLst/>
                <a:latin typeface="Arial" panose="020B0604020202020204" pitchFamily="34" charset="0"/>
                <a:cs typeface="Arial" panose="020B0604020202020204" pitchFamily="34" charset="0"/>
              </a:rPr>
              <a:t>Real Estate</a:t>
            </a:r>
          </a:p>
          <a:p>
            <a:pPr>
              <a:lnSpc>
                <a:spcPct val="150000"/>
              </a:lnSpc>
            </a:pPr>
            <a:r>
              <a:rPr lang="en-US" sz="1400" b="1" dirty="0">
                <a:solidFill>
                  <a:srgbClr val="003A4F"/>
                </a:solidFill>
                <a:effectLst/>
                <a:latin typeface="Arial" panose="020B0604020202020204" pitchFamily="34" charset="0"/>
                <a:cs typeface="Arial" panose="020B0604020202020204" pitchFamily="34" charset="0"/>
              </a:rPr>
              <a:t>Restaurants &amp; Hospitality</a:t>
            </a:r>
          </a:p>
          <a:p>
            <a:pPr marL="176213" indent="-163513">
              <a:lnSpc>
                <a:spcPts val="2100"/>
              </a:lnSpc>
              <a:spcAft>
                <a:spcPts val="1200"/>
              </a:spcAft>
              <a:buFont typeface="Arial" panose="020B0604020202020204" pitchFamily="34" charset="0"/>
              <a:buChar char="•"/>
              <a:tabLst/>
            </a:pPr>
            <a:r>
              <a:rPr lang="en-US" sz="1400" b="0" dirty="0">
                <a:solidFill>
                  <a:srgbClr val="003A4F"/>
                </a:solidFill>
                <a:effectLst/>
                <a:latin typeface="Arial" panose="020B0604020202020204" pitchFamily="34" charset="0"/>
                <a:cs typeface="Arial" panose="020B0604020202020204" pitchFamily="34" charset="0"/>
              </a:rPr>
              <a:t>Hotel &amp; Lodging</a:t>
            </a:r>
          </a:p>
          <a:p>
            <a:pPr>
              <a:lnSpc>
                <a:spcPct val="150000"/>
              </a:lnSpc>
            </a:pPr>
            <a:r>
              <a:rPr lang="en-US" sz="1400" b="1" dirty="0">
                <a:solidFill>
                  <a:srgbClr val="003A4F"/>
                </a:solidFill>
                <a:effectLst/>
                <a:latin typeface="Arial" panose="020B0604020202020204" pitchFamily="34" charset="0"/>
                <a:cs typeface="Arial" panose="020B0604020202020204" pitchFamily="34" charset="0"/>
              </a:rPr>
              <a:t>Technology</a:t>
            </a:r>
          </a:p>
          <a:p>
            <a:pPr marL="176213" indent="-163513">
              <a:lnSpc>
                <a:spcPts val="2100"/>
              </a:lnSpc>
              <a:buFont typeface="Arial" panose="020B0604020202020204" pitchFamily="34" charset="0"/>
              <a:buChar char="•"/>
              <a:tabLst/>
            </a:pPr>
            <a:r>
              <a:rPr lang="en-US" sz="1400" b="0" dirty="0">
                <a:solidFill>
                  <a:srgbClr val="003A4F"/>
                </a:solidFill>
                <a:effectLst/>
                <a:latin typeface="Arial" panose="020B0604020202020204" pitchFamily="34" charset="0"/>
                <a:cs typeface="Arial" panose="020B0604020202020204" pitchFamily="34" charset="0"/>
              </a:rPr>
              <a:t>SportsTech</a:t>
            </a:r>
            <a:endParaRPr lang="en-US" sz="1400" dirty="0"/>
          </a:p>
        </p:txBody>
      </p:sp>
      <p:pic>
        <p:nvPicPr>
          <p:cNvPr id="2" name="Picture 1" descr="A close-up of a logo&#10;&#10;Description automatically generated">
            <a:extLst>
              <a:ext uri="{FF2B5EF4-FFF2-40B4-BE49-F238E27FC236}">
                <a16:creationId xmlns:a16="http://schemas.microsoft.com/office/drawing/2014/main" id="{6C89F2DB-5016-035D-5D33-2350392011CC}"/>
              </a:ext>
            </a:extLst>
          </p:cNvPr>
          <p:cNvPicPr>
            <a:picLocks noChangeAspect="1"/>
          </p:cNvPicPr>
          <p:nvPr userDrawn="1"/>
        </p:nvPicPr>
        <p:blipFill>
          <a:blip r:embed="rId2">
            <a:extLst>
              <a:ext uri="{28A0092B-C50C-407E-A947-70E740481C1C}">
                <a14:useLocalDpi xmlns:a14="http://schemas.microsoft.com/office/drawing/2010/main" val="0"/>
              </a:ext>
            </a:extLst>
          </a:blip>
          <a:srcRect l="3" r="78398"/>
          <a:stretch/>
        </p:blipFill>
        <p:spPr>
          <a:xfrm>
            <a:off x="11402727" y="215589"/>
            <a:ext cx="584123" cy="396627"/>
          </a:xfrm>
          <a:prstGeom prst="rect">
            <a:avLst/>
          </a:prstGeom>
        </p:spPr>
      </p:pic>
    </p:spTree>
    <p:extLst>
      <p:ext uri="{BB962C8B-B14F-4D97-AF65-F5344CB8AC3E}">
        <p14:creationId xmlns:p14="http://schemas.microsoft.com/office/powerpoint/2010/main" val="16507972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83D2376-10EF-65C4-17CD-424EFC03356E}"/>
              </a:ext>
            </a:extLst>
          </p:cNvPr>
          <p:cNvSpPr/>
          <p:nvPr userDrawn="1"/>
        </p:nvSpPr>
        <p:spPr>
          <a:xfrm>
            <a:off x="541038" y="1990475"/>
            <a:ext cx="11095333" cy="4487510"/>
          </a:xfrm>
          <a:prstGeom prst="rect">
            <a:avLst/>
          </a:prstGeom>
          <a:solidFill>
            <a:schemeClr val="bg1">
              <a:lumMod val="95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110C2AFD-381A-4CC1-4B66-275F341120ED}"/>
              </a:ext>
            </a:extLst>
          </p:cNvPr>
          <p:cNvSpPr/>
          <p:nvPr userDrawn="1"/>
        </p:nvSpPr>
        <p:spPr>
          <a:xfrm>
            <a:off x="534505" y="4764677"/>
            <a:ext cx="5355888" cy="1719072"/>
          </a:xfrm>
          <a:prstGeom prst="rect">
            <a:avLst/>
          </a:prstGeom>
          <a:solidFill>
            <a:schemeClr val="bg1">
              <a:lumMod val="65000"/>
              <a:alpha val="1800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20A18933-FA29-1F47-0BFA-470AAC6E49BF}"/>
              </a:ext>
            </a:extLst>
          </p:cNvPr>
          <p:cNvSpPr/>
          <p:nvPr userDrawn="1"/>
        </p:nvSpPr>
        <p:spPr>
          <a:xfrm>
            <a:off x="5890393" y="4764256"/>
            <a:ext cx="5745978" cy="1719072"/>
          </a:xfrm>
          <a:prstGeom prst="rect">
            <a:avLst/>
          </a:prstGeom>
          <a:solidFill>
            <a:srgbClr val="003A4F">
              <a:alpha val="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2CD311E5-56DB-B9A7-782F-31185E124D83}"/>
              </a:ext>
            </a:extLst>
          </p:cNvPr>
          <p:cNvSpPr/>
          <p:nvPr userDrawn="1"/>
        </p:nvSpPr>
        <p:spPr>
          <a:xfrm>
            <a:off x="5890393" y="1990475"/>
            <a:ext cx="5745978" cy="276577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EFC33BF4-12BC-F74E-FA7F-CB899FE83D74}"/>
              </a:ext>
            </a:extLst>
          </p:cNvPr>
          <p:cNvSpPr txBox="1"/>
          <p:nvPr userDrawn="1"/>
        </p:nvSpPr>
        <p:spPr>
          <a:xfrm>
            <a:off x="652208" y="4773280"/>
            <a:ext cx="4992505" cy="323165"/>
          </a:xfrm>
          <a:prstGeom prst="rect">
            <a:avLst/>
          </a:prstGeom>
          <a:noFill/>
        </p:spPr>
        <p:txBody>
          <a:bodyPr wrap="square" numCol="2" rtlCol="0">
            <a:spAutoFit/>
          </a:bodyPr>
          <a:lstStyle/>
          <a:p>
            <a:r>
              <a:rPr lang="en-US" sz="1500" b="0" i="0" spc="50" baseline="0" dirty="0">
                <a:solidFill>
                  <a:schemeClr val="tx1"/>
                </a:solidFill>
                <a:effectLst/>
                <a:latin typeface="Arial" panose="020B0604020202020204" pitchFamily="34" charset="0"/>
                <a:cs typeface="Arial" panose="020B0604020202020204" pitchFamily="34" charset="0"/>
              </a:rPr>
              <a:t>ASSURANCE</a:t>
            </a:r>
          </a:p>
        </p:txBody>
      </p:sp>
      <p:sp>
        <p:nvSpPr>
          <p:cNvPr id="5" name="TextBox 4">
            <a:extLst>
              <a:ext uri="{FF2B5EF4-FFF2-40B4-BE49-F238E27FC236}">
                <a16:creationId xmlns:a16="http://schemas.microsoft.com/office/drawing/2014/main" id="{EF5CA0EC-C632-96F1-95A8-E7B39189C124}"/>
              </a:ext>
            </a:extLst>
          </p:cNvPr>
          <p:cNvSpPr txBox="1"/>
          <p:nvPr userDrawn="1"/>
        </p:nvSpPr>
        <p:spPr>
          <a:xfrm>
            <a:off x="476843" y="1019016"/>
            <a:ext cx="10911596" cy="906082"/>
          </a:xfrm>
          <a:prstGeom prst="rect">
            <a:avLst/>
          </a:prstGeom>
          <a:noFill/>
        </p:spPr>
        <p:txBody>
          <a:bodyPr wrap="square" rtlCol="0">
            <a:spAutoFit/>
          </a:bodyPr>
          <a:lstStyle/>
          <a:p>
            <a:pPr marL="0" marR="0" lvl="0" indent="0" algn="l" defTabSz="914400" rtl="0" eaLnBrk="1" fontAlgn="auto" latinLnBrk="0" hangingPunct="1">
              <a:lnSpc>
                <a:spcPts val="2200"/>
              </a:lnSpc>
              <a:spcBef>
                <a:spcPts val="0"/>
              </a:spcBef>
              <a:spcAft>
                <a:spcPts val="0"/>
              </a:spcAft>
              <a:buClrTx/>
              <a:buSzTx/>
              <a:buFontTx/>
              <a:buNone/>
              <a:tabLst/>
              <a:defRPr/>
            </a:pPr>
            <a:r>
              <a:rPr lang="en-US" sz="1300" dirty="0">
                <a:solidFill>
                  <a:schemeClr val="tx1"/>
                </a:solidFill>
                <a:latin typeface="Arial" panose="020B0604020202020204" pitchFamily="34" charset="0"/>
                <a:cs typeface="Arial" panose="020B0604020202020204" pitchFamily="34" charset="0"/>
              </a:rPr>
              <a:t>Citrin Cooperman is focused on serving the whole client using the full power of our business advisory solutions approach. This approach ensures our professionals primary focus stays where it counts – on building long-term client relationships. Our specialized team provides integrated assurance, tax, and advisory services to our clients.</a:t>
            </a:r>
          </a:p>
        </p:txBody>
      </p:sp>
      <p:sp>
        <p:nvSpPr>
          <p:cNvPr id="7" name="TextBox 6">
            <a:extLst>
              <a:ext uri="{FF2B5EF4-FFF2-40B4-BE49-F238E27FC236}">
                <a16:creationId xmlns:a16="http://schemas.microsoft.com/office/drawing/2014/main" id="{9B014FD7-E39F-D630-8AE9-49E2B5439C4E}"/>
              </a:ext>
            </a:extLst>
          </p:cNvPr>
          <p:cNvSpPr txBox="1"/>
          <p:nvPr userDrawn="1"/>
        </p:nvSpPr>
        <p:spPr>
          <a:xfrm>
            <a:off x="435277" y="294638"/>
            <a:ext cx="2702984" cy="861774"/>
          </a:xfrm>
          <a:prstGeom prst="rect">
            <a:avLst/>
          </a:prstGeom>
          <a:noFill/>
        </p:spPr>
        <p:txBody>
          <a:bodyPr wrap="none" rtlCol="0">
            <a:spAutoFit/>
          </a:bodyPr>
          <a:lstStyle/>
          <a:p>
            <a:r>
              <a:rPr lang="en-GB" sz="5000" b="1" dirty="0">
                <a:solidFill>
                  <a:schemeClr val="tx1"/>
                </a:solidFill>
                <a:latin typeface="Garamond" panose="02020404030301010803" pitchFamily="18" charset="0"/>
                <a:ea typeface="Inter" panose="02000503000000020004" pitchFamily="50" charset="0"/>
                <a:cs typeface="Inter" panose="02000503000000020004" pitchFamily="50" charset="0"/>
              </a:rPr>
              <a:t>Solutions</a:t>
            </a:r>
            <a:endParaRPr lang="en-US" sz="5000" b="1" dirty="0">
              <a:solidFill>
                <a:schemeClr val="tx1"/>
              </a:solidFill>
              <a:latin typeface="Garamond" panose="02020404030301010803" pitchFamily="18" charset="0"/>
              <a:ea typeface="Inter" panose="02000503000000020004" pitchFamily="50" charset="0"/>
              <a:cs typeface="Inter" panose="02000503000000020004" pitchFamily="50" charset="0"/>
            </a:endParaRPr>
          </a:p>
        </p:txBody>
      </p:sp>
      <p:sp>
        <p:nvSpPr>
          <p:cNvPr id="2" name="TextBox 1">
            <a:extLst>
              <a:ext uri="{FF2B5EF4-FFF2-40B4-BE49-F238E27FC236}">
                <a16:creationId xmlns:a16="http://schemas.microsoft.com/office/drawing/2014/main" id="{E8422215-DC88-0CC1-D84F-E960F6216BB7}"/>
              </a:ext>
            </a:extLst>
          </p:cNvPr>
          <p:cNvSpPr txBox="1"/>
          <p:nvPr userDrawn="1"/>
        </p:nvSpPr>
        <p:spPr>
          <a:xfrm>
            <a:off x="652212" y="2344595"/>
            <a:ext cx="5349022" cy="2377440"/>
          </a:xfrm>
          <a:prstGeom prst="rect">
            <a:avLst/>
          </a:prstGeom>
          <a:noFill/>
        </p:spPr>
        <p:txBody>
          <a:bodyPr wrap="square" numCol="2" spcCol="0" rtlCol="0">
            <a:spAutoFit/>
          </a:bodyPr>
          <a:lstStyle/>
          <a:p>
            <a:pPr>
              <a:lnSpc>
                <a:spcPts val="1700"/>
              </a:lnSpc>
            </a:pPr>
            <a:r>
              <a:rPr lang="en-US" sz="1200" b="1" i="0" dirty="0">
                <a:solidFill>
                  <a:srgbClr val="003A4F"/>
                </a:solidFill>
                <a:effectLst/>
                <a:latin typeface="Arial" panose="020B0604020202020204" pitchFamily="34" charset="0"/>
                <a:cs typeface="Arial" panose="020B0604020202020204" pitchFamily="34" charset="0"/>
              </a:rPr>
              <a:t>Business Management and</a:t>
            </a:r>
          </a:p>
          <a:p>
            <a:pPr>
              <a:lnSpc>
                <a:spcPts val="1700"/>
              </a:lnSpc>
            </a:pPr>
            <a:r>
              <a:rPr lang="en-US" sz="1200" b="1" i="0" dirty="0">
                <a:solidFill>
                  <a:srgbClr val="003A4F"/>
                </a:solidFill>
                <a:effectLst/>
                <a:latin typeface="Arial" panose="020B0604020202020204" pitchFamily="34" charset="0"/>
                <a:cs typeface="Arial" panose="020B0604020202020204" pitchFamily="34" charset="0"/>
              </a:rPr>
              <a:t>Family Office</a:t>
            </a:r>
          </a:p>
          <a:p>
            <a:pPr>
              <a:lnSpc>
                <a:spcPts val="1700"/>
              </a:lnSpc>
              <a:spcBef>
                <a:spcPts val="600"/>
              </a:spcBef>
            </a:pPr>
            <a:r>
              <a:rPr lang="en-US" sz="1200" b="1" i="0" dirty="0">
                <a:solidFill>
                  <a:srgbClr val="003A4F"/>
                </a:solidFill>
                <a:effectLst/>
                <a:latin typeface="Arial" panose="020B0604020202020204" pitchFamily="34" charset="0"/>
                <a:cs typeface="Arial" panose="020B0604020202020204" pitchFamily="34" charset="0"/>
              </a:rPr>
              <a:t>Business Process Outsourcing</a:t>
            </a:r>
          </a:p>
          <a:p>
            <a:pPr>
              <a:lnSpc>
                <a:spcPts val="1700"/>
              </a:lnSpc>
            </a:pPr>
            <a:r>
              <a:rPr lang="en-US" sz="1200" b="1" i="0" dirty="0">
                <a:solidFill>
                  <a:srgbClr val="003A4F"/>
                </a:solidFill>
                <a:effectLst/>
                <a:latin typeface="Arial" panose="020B0604020202020204" pitchFamily="34" charset="0"/>
                <a:cs typeface="Arial" panose="020B0604020202020204" pitchFamily="34" charset="0"/>
              </a:rPr>
              <a:t>(BPO)</a:t>
            </a:r>
          </a:p>
          <a:p>
            <a:pPr marL="171450" indent="-171450">
              <a:lnSpc>
                <a:spcPts val="1700"/>
              </a:lnSpc>
              <a:buFont typeface="Arial" panose="020B0604020202020204" pitchFamily="34" charset="0"/>
              <a:buChar char="•"/>
            </a:pPr>
            <a:r>
              <a:rPr lang="en-US" sz="1200" b="0" i="0" dirty="0">
                <a:solidFill>
                  <a:srgbClr val="003A4F"/>
                </a:solidFill>
                <a:effectLst/>
                <a:latin typeface="Arial" panose="020B0604020202020204" pitchFamily="34" charset="0"/>
                <a:cs typeface="Arial" panose="020B0604020202020204" pitchFamily="34" charset="0"/>
              </a:rPr>
              <a:t>Finance and Accounting</a:t>
            </a:r>
          </a:p>
          <a:p>
            <a:pPr marL="171450" indent="-171450">
              <a:lnSpc>
                <a:spcPts val="1700"/>
              </a:lnSpc>
              <a:buFont typeface="Arial" panose="020B0604020202020204" pitchFamily="34" charset="0"/>
              <a:buChar char="•"/>
            </a:pPr>
            <a:r>
              <a:rPr lang="en-US" sz="1200" b="0" i="0" dirty="0">
                <a:solidFill>
                  <a:srgbClr val="003A4F"/>
                </a:solidFill>
                <a:effectLst/>
                <a:latin typeface="Arial" panose="020B0604020202020204" pitchFamily="34" charset="0"/>
                <a:cs typeface="Arial" panose="020B0604020202020204" pitchFamily="34" charset="0"/>
              </a:rPr>
              <a:t>IT and Managed Services</a:t>
            </a:r>
          </a:p>
          <a:p>
            <a:pPr>
              <a:lnSpc>
                <a:spcPts val="1700"/>
              </a:lnSpc>
              <a:spcBef>
                <a:spcPts val="600"/>
              </a:spcBef>
            </a:pPr>
            <a:r>
              <a:rPr lang="en-US" sz="1200" b="1" i="0" dirty="0">
                <a:solidFill>
                  <a:srgbClr val="003A4F"/>
                </a:solidFill>
                <a:effectLst/>
                <a:latin typeface="Arial" panose="020B0604020202020204" pitchFamily="34" charset="0"/>
                <a:cs typeface="Arial" panose="020B0604020202020204" pitchFamily="34" charset="0"/>
              </a:rPr>
              <a:t>Digital Services</a:t>
            </a:r>
          </a:p>
          <a:p>
            <a:pPr marL="171450" indent="-171450">
              <a:lnSpc>
                <a:spcPts val="1700"/>
              </a:lnSpc>
              <a:buFont typeface="Arial" panose="020B0604020202020204" pitchFamily="34" charset="0"/>
              <a:buChar char="•"/>
            </a:pPr>
            <a:r>
              <a:rPr lang="en-US" sz="1200" b="0" dirty="0">
                <a:solidFill>
                  <a:srgbClr val="003A4F"/>
                </a:solidFill>
                <a:effectLst/>
                <a:latin typeface="Arial" panose="020B0604020202020204" pitchFamily="34" charset="0"/>
                <a:cs typeface="Arial" panose="020B0604020202020204" pitchFamily="34" charset="0"/>
              </a:rPr>
              <a:t>Technology Platforms</a:t>
            </a:r>
          </a:p>
          <a:p>
            <a:pPr marL="171450" indent="-171450">
              <a:lnSpc>
                <a:spcPts val="1700"/>
              </a:lnSpc>
              <a:buFont typeface="Arial" panose="020B0604020202020204" pitchFamily="34" charset="0"/>
              <a:buChar char="•"/>
            </a:pPr>
            <a:r>
              <a:rPr lang="en-US" sz="1200" b="0" dirty="0">
                <a:solidFill>
                  <a:srgbClr val="003A4F"/>
                </a:solidFill>
                <a:effectLst/>
                <a:latin typeface="Arial" panose="020B0604020202020204" pitchFamily="34" charset="0"/>
                <a:cs typeface="Arial" panose="020B0604020202020204" pitchFamily="34" charset="0"/>
              </a:rPr>
              <a:t>Digital Transformation</a:t>
            </a:r>
          </a:p>
          <a:p>
            <a:pPr marL="171450" marR="0" lvl="0" indent="-171450" algn="l" defTabSz="914400" rtl="0" eaLnBrk="1" fontAlgn="auto" latinLnBrk="0" hangingPunct="1">
              <a:lnSpc>
                <a:spcPts val="1700"/>
              </a:lnSpc>
              <a:spcBef>
                <a:spcPts val="0"/>
              </a:spcBef>
              <a:spcAft>
                <a:spcPts val="0"/>
              </a:spcAft>
              <a:buClrTx/>
              <a:buSzTx/>
              <a:buFont typeface="Arial" panose="020B0604020202020204" pitchFamily="34" charset="0"/>
              <a:buChar char="•"/>
              <a:tabLst/>
              <a:defRPr/>
            </a:pPr>
            <a:r>
              <a:rPr lang="en-US" sz="1200" b="0" dirty="0">
                <a:solidFill>
                  <a:srgbClr val="003A4F"/>
                </a:solidFill>
                <a:effectLst/>
                <a:latin typeface="Arial" panose="020B0604020202020204" pitchFamily="34" charset="0"/>
                <a:cs typeface="Arial" panose="020B0604020202020204" pitchFamily="34" charset="0"/>
              </a:rPr>
              <a:t>Data Integration</a:t>
            </a:r>
          </a:p>
          <a:p>
            <a:pPr marL="171450" marR="0" lvl="0" indent="-171450" algn="l" defTabSz="914400" rtl="0" eaLnBrk="1" fontAlgn="auto" latinLnBrk="0" hangingPunct="1">
              <a:lnSpc>
                <a:spcPts val="1700"/>
              </a:lnSpc>
              <a:spcBef>
                <a:spcPts val="0"/>
              </a:spcBef>
              <a:spcAft>
                <a:spcPts val="0"/>
              </a:spcAft>
              <a:buClrTx/>
              <a:buSzTx/>
              <a:buFont typeface="Arial" panose="020B0604020202020204" pitchFamily="34" charset="0"/>
              <a:buChar char="•"/>
              <a:tabLst/>
              <a:defRPr/>
            </a:pPr>
            <a:endParaRPr lang="en-US" sz="1200" b="1" dirty="0">
              <a:solidFill>
                <a:srgbClr val="003A4F"/>
              </a:solidFill>
              <a:effectLst/>
              <a:latin typeface="Arial" panose="020B0604020202020204" pitchFamily="34" charset="0"/>
              <a:cs typeface="Arial" panose="020B0604020202020204" pitchFamily="34" charset="0"/>
            </a:endParaRPr>
          </a:p>
          <a:p>
            <a:pPr>
              <a:lnSpc>
                <a:spcPts val="1700"/>
              </a:lnSpc>
            </a:pPr>
            <a:r>
              <a:rPr lang="en-US" sz="1200" b="1" dirty="0">
                <a:solidFill>
                  <a:srgbClr val="003A4F"/>
                </a:solidFill>
                <a:effectLst/>
                <a:latin typeface="Arial" panose="020B0604020202020204" pitchFamily="34" charset="0"/>
                <a:cs typeface="Arial" panose="020B0604020202020204" pitchFamily="34" charset="0"/>
              </a:rPr>
              <a:t>Risk Advisory</a:t>
            </a:r>
          </a:p>
          <a:p>
            <a:pPr marL="171450" indent="-171450">
              <a:lnSpc>
                <a:spcPts val="1700"/>
              </a:lnSpc>
              <a:buFont typeface="Arial" panose="020B0604020202020204" pitchFamily="34" charset="0"/>
              <a:buChar char="•"/>
            </a:pPr>
            <a:r>
              <a:rPr lang="en-US" sz="1200" b="0" dirty="0">
                <a:solidFill>
                  <a:srgbClr val="003A4F"/>
                </a:solidFill>
                <a:effectLst/>
                <a:latin typeface="Arial" panose="020B0604020202020204" pitchFamily="34" charset="0"/>
                <a:cs typeface="Arial" panose="020B0604020202020204" pitchFamily="34" charset="0"/>
              </a:rPr>
              <a:t>Cybersecurity</a:t>
            </a:r>
            <a:endParaRPr lang="en-US" sz="1200" b="1" i="0" dirty="0">
              <a:solidFill>
                <a:srgbClr val="003A4F"/>
              </a:solidFill>
              <a:effectLst/>
              <a:latin typeface="Arial" panose="020B0604020202020204" pitchFamily="34" charset="0"/>
              <a:cs typeface="Arial" panose="020B0604020202020204" pitchFamily="34" charset="0"/>
            </a:endParaRPr>
          </a:p>
          <a:p>
            <a:pPr>
              <a:lnSpc>
                <a:spcPts val="1700"/>
              </a:lnSpc>
              <a:spcBef>
                <a:spcPts val="600"/>
              </a:spcBef>
            </a:pPr>
            <a:r>
              <a:rPr lang="en-US" sz="1200" b="1" dirty="0">
                <a:solidFill>
                  <a:srgbClr val="003A4F"/>
                </a:solidFill>
                <a:effectLst/>
                <a:latin typeface="Arial" panose="020B0604020202020204" pitchFamily="34" charset="0"/>
                <a:cs typeface="Arial" panose="020B0604020202020204" pitchFamily="34" charset="0"/>
              </a:rPr>
              <a:t>Forensic, Litigation, and Valuation Services</a:t>
            </a:r>
          </a:p>
          <a:p>
            <a:pPr marL="171450" marR="0" lvl="0" indent="-171450" algn="l" defTabSz="914400" rtl="0" eaLnBrk="1" fontAlgn="auto" latinLnBrk="0" hangingPunct="1">
              <a:lnSpc>
                <a:spcPts val="1700"/>
              </a:lnSpc>
              <a:spcBef>
                <a:spcPts val="0"/>
              </a:spcBef>
              <a:spcAft>
                <a:spcPts val="0"/>
              </a:spcAft>
              <a:buClrTx/>
              <a:buSzTx/>
              <a:buFont typeface="Arial" panose="020B0604020202020204" pitchFamily="34" charset="0"/>
              <a:buChar char="•"/>
              <a:tabLst/>
              <a:defRPr/>
            </a:pPr>
            <a:r>
              <a:rPr lang="en-US" sz="1200" b="0" dirty="0">
                <a:solidFill>
                  <a:srgbClr val="003A4F"/>
                </a:solidFill>
                <a:effectLst/>
                <a:latin typeface="Arial" panose="020B0604020202020204" pitchFamily="34" charset="0"/>
                <a:cs typeface="Arial" panose="020B0604020202020204" pitchFamily="34" charset="0"/>
              </a:rPr>
              <a:t>Forensics and Litigation Services</a:t>
            </a:r>
          </a:p>
          <a:p>
            <a:pPr marL="171450" marR="0" lvl="0" indent="-171450" algn="l" defTabSz="914400" rtl="0" eaLnBrk="1" fontAlgn="auto" latinLnBrk="0" hangingPunct="1">
              <a:lnSpc>
                <a:spcPts val="1700"/>
              </a:lnSpc>
              <a:spcBef>
                <a:spcPts val="0"/>
              </a:spcBef>
              <a:spcAft>
                <a:spcPts val="0"/>
              </a:spcAft>
              <a:buClrTx/>
              <a:buSzTx/>
              <a:buFont typeface="Arial" panose="020B0604020202020204" pitchFamily="34" charset="0"/>
              <a:buChar char="•"/>
              <a:tabLst/>
              <a:defRPr/>
            </a:pPr>
            <a:r>
              <a:rPr lang="en-US" sz="1200" b="0" dirty="0">
                <a:solidFill>
                  <a:srgbClr val="003A4F"/>
                </a:solidFill>
                <a:effectLst/>
                <a:latin typeface="Arial" panose="020B0604020202020204" pitchFamily="34" charset="0"/>
                <a:cs typeface="Arial" panose="020B0604020202020204" pitchFamily="34" charset="0"/>
              </a:rPr>
              <a:t>Valuation Advisory Services</a:t>
            </a:r>
          </a:p>
          <a:p>
            <a:pPr>
              <a:lnSpc>
                <a:spcPts val="1700"/>
              </a:lnSpc>
              <a:spcBef>
                <a:spcPts val="600"/>
              </a:spcBef>
            </a:pPr>
            <a:r>
              <a:rPr lang="en-US" sz="1200" b="1" spc="-10" baseline="0" dirty="0">
                <a:solidFill>
                  <a:srgbClr val="003A4F"/>
                </a:solidFill>
                <a:effectLst/>
                <a:latin typeface="Arial" panose="020B0604020202020204" pitchFamily="34" charset="0"/>
                <a:cs typeface="Arial" panose="020B0604020202020204" pitchFamily="34" charset="0"/>
              </a:rPr>
              <a:t>Transaction Advisory Services</a:t>
            </a:r>
          </a:p>
          <a:p>
            <a:pPr marL="171450" indent="-171450">
              <a:lnSpc>
                <a:spcPts val="1700"/>
              </a:lnSpc>
              <a:buFont typeface="Arial" panose="020B0604020202020204" pitchFamily="34" charset="0"/>
              <a:buChar char="•"/>
            </a:pPr>
            <a:r>
              <a:rPr lang="en-US" sz="1200" b="0" spc="-10" baseline="0" dirty="0">
                <a:solidFill>
                  <a:srgbClr val="003A4F"/>
                </a:solidFill>
                <a:effectLst/>
                <a:latin typeface="Arial" panose="020B0604020202020204" pitchFamily="34" charset="0"/>
                <a:cs typeface="Arial" panose="020B0604020202020204" pitchFamily="34" charset="0"/>
              </a:rPr>
              <a:t>Buy-Side Due Diligence</a:t>
            </a:r>
          </a:p>
          <a:p>
            <a:pPr marL="171450" indent="-171450">
              <a:lnSpc>
                <a:spcPts val="1700"/>
              </a:lnSpc>
              <a:buFont typeface="Arial" panose="020B0604020202020204" pitchFamily="34" charset="0"/>
              <a:buChar char="•"/>
            </a:pPr>
            <a:r>
              <a:rPr lang="en-US" sz="1200" b="0" spc="-10" baseline="0" dirty="0">
                <a:solidFill>
                  <a:srgbClr val="003A4F"/>
                </a:solidFill>
                <a:effectLst/>
                <a:latin typeface="Arial" panose="020B0604020202020204" pitchFamily="34" charset="0"/>
                <a:cs typeface="Arial" panose="020B0604020202020204" pitchFamily="34" charset="0"/>
              </a:rPr>
              <a:t>Sell-Side Due Diligence</a:t>
            </a:r>
          </a:p>
          <a:p>
            <a:pPr marL="171450" indent="-171450">
              <a:lnSpc>
                <a:spcPts val="1700"/>
              </a:lnSpc>
              <a:buFont typeface="Arial" panose="020B0604020202020204" pitchFamily="34" charset="0"/>
              <a:buChar char="•"/>
            </a:pPr>
            <a:r>
              <a:rPr lang="en-US" sz="1200" b="0" spc="-10" baseline="0" dirty="0">
                <a:solidFill>
                  <a:srgbClr val="003A4F"/>
                </a:solidFill>
                <a:effectLst/>
                <a:latin typeface="Arial" panose="020B0604020202020204" pitchFamily="34" charset="0"/>
                <a:cs typeface="Arial" panose="020B0604020202020204" pitchFamily="34" charset="0"/>
              </a:rPr>
              <a:t>Healthcare Transactions</a:t>
            </a:r>
          </a:p>
          <a:p>
            <a:pPr>
              <a:lnSpc>
                <a:spcPts val="1700"/>
              </a:lnSpc>
            </a:pPr>
            <a:endParaRPr lang="en-US" sz="1200" b="1" dirty="0">
              <a:solidFill>
                <a:srgbClr val="003A4F"/>
              </a:solidFill>
              <a:effectLst/>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2C6C997C-2A2B-CB4A-472C-BF9E9D81B491}"/>
              </a:ext>
            </a:extLst>
          </p:cNvPr>
          <p:cNvSpPr txBox="1"/>
          <p:nvPr userDrawn="1"/>
        </p:nvSpPr>
        <p:spPr>
          <a:xfrm>
            <a:off x="652209" y="2028222"/>
            <a:ext cx="5304508" cy="323165"/>
          </a:xfrm>
          <a:prstGeom prst="rect">
            <a:avLst/>
          </a:prstGeom>
          <a:noFill/>
        </p:spPr>
        <p:txBody>
          <a:bodyPr wrap="square" numCol="2" rtlCol="0">
            <a:spAutoFit/>
          </a:bodyPr>
          <a:lstStyle/>
          <a:p>
            <a:r>
              <a:rPr lang="en-US" sz="1500" b="0" i="0" spc="50" baseline="0" dirty="0">
                <a:solidFill>
                  <a:schemeClr val="tx1"/>
                </a:solidFill>
                <a:effectLst/>
                <a:latin typeface="Arial" panose="020B0604020202020204" pitchFamily="34" charset="0"/>
                <a:cs typeface="Arial" panose="020B0604020202020204" pitchFamily="34" charset="0"/>
              </a:rPr>
              <a:t>ADVISORY</a:t>
            </a:r>
          </a:p>
        </p:txBody>
      </p:sp>
      <p:sp>
        <p:nvSpPr>
          <p:cNvPr id="8" name="TextBox 7">
            <a:extLst>
              <a:ext uri="{FF2B5EF4-FFF2-40B4-BE49-F238E27FC236}">
                <a16:creationId xmlns:a16="http://schemas.microsoft.com/office/drawing/2014/main" id="{1204218A-A7E2-4149-6371-B78CE9673851}"/>
              </a:ext>
            </a:extLst>
          </p:cNvPr>
          <p:cNvSpPr txBox="1"/>
          <p:nvPr userDrawn="1"/>
        </p:nvSpPr>
        <p:spPr>
          <a:xfrm>
            <a:off x="5890393" y="2014580"/>
            <a:ext cx="5304508" cy="323165"/>
          </a:xfrm>
          <a:prstGeom prst="rect">
            <a:avLst/>
          </a:prstGeom>
          <a:noFill/>
        </p:spPr>
        <p:txBody>
          <a:bodyPr wrap="square" numCol="2" rtlCol="0">
            <a:spAutoFit/>
          </a:bodyPr>
          <a:lstStyle/>
          <a:p>
            <a:r>
              <a:rPr lang="en-US" sz="1500" b="0" i="0" spc="50" baseline="0" dirty="0">
                <a:solidFill>
                  <a:schemeClr val="tx1"/>
                </a:solidFill>
                <a:effectLst/>
                <a:latin typeface="Arial" panose="020B0604020202020204" pitchFamily="34" charset="0"/>
                <a:cs typeface="Arial" panose="020B0604020202020204" pitchFamily="34" charset="0"/>
              </a:rPr>
              <a:t>TAX</a:t>
            </a:r>
          </a:p>
        </p:txBody>
      </p:sp>
      <p:sp>
        <p:nvSpPr>
          <p:cNvPr id="10" name="TextBox 9">
            <a:extLst>
              <a:ext uri="{FF2B5EF4-FFF2-40B4-BE49-F238E27FC236}">
                <a16:creationId xmlns:a16="http://schemas.microsoft.com/office/drawing/2014/main" id="{01F85F3B-C326-0DC2-6558-57C2AFE3260F}"/>
              </a:ext>
            </a:extLst>
          </p:cNvPr>
          <p:cNvSpPr txBox="1"/>
          <p:nvPr userDrawn="1"/>
        </p:nvSpPr>
        <p:spPr>
          <a:xfrm>
            <a:off x="652208" y="5094529"/>
            <a:ext cx="5349025" cy="1182375"/>
          </a:xfrm>
          <a:prstGeom prst="rect">
            <a:avLst/>
          </a:prstGeom>
          <a:noFill/>
        </p:spPr>
        <p:txBody>
          <a:bodyPr wrap="square" numCol="2" rtlCol="0">
            <a:spAutoFit/>
          </a:bodyPr>
          <a:lstStyle/>
          <a:p>
            <a:pPr>
              <a:lnSpc>
                <a:spcPts val="1700"/>
              </a:lnSpc>
            </a:pPr>
            <a:r>
              <a:rPr lang="en-US" sz="1200" b="1" dirty="0">
                <a:solidFill>
                  <a:srgbClr val="003A4F"/>
                </a:solidFill>
                <a:effectLst/>
                <a:latin typeface="Arial" panose="020B0604020202020204" pitchFamily="34" charset="0"/>
                <a:cs typeface="Arial" panose="020B0604020202020204" pitchFamily="34" charset="0"/>
              </a:rPr>
              <a:t>Audit and Attest</a:t>
            </a:r>
          </a:p>
          <a:p>
            <a:pPr marL="171450" indent="-171450">
              <a:lnSpc>
                <a:spcPts val="1700"/>
              </a:lnSpc>
              <a:buFont typeface="Arial" panose="020B0604020202020204" pitchFamily="34" charset="0"/>
              <a:buChar char="•"/>
            </a:pPr>
            <a:r>
              <a:rPr lang="en-US" sz="1200" dirty="0">
                <a:solidFill>
                  <a:srgbClr val="003A4F"/>
                </a:solidFill>
                <a:effectLst/>
                <a:latin typeface="Arial" panose="020B0604020202020204" pitchFamily="34" charset="0"/>
                <a:cs typeface="Arial" panose="020B0604020202020204" pitchFamily="34" charset="0"/>
              </a:rPr>
              <a:t>Agreed-Upon Procedures</a:t>
            </a:r>
          </a:p>
          <a:p>
            <a:pPr marL="171450" indent="-171450">
              <a:lnSpc>
                <a:spcPts val="1700"/>
              </a:lnSpc>
              <a:buFont typeface="Arial" panose="020B0604020202020204" pitchFamily="34" charset="0"/>
              <a:buChar char="•"/>
            </a:pPr>
            <a:r>
              <a:rPr lang="en-US" sz="1200" dirty="0">
                <a:solidFill>
                  <a:srgbClr val="003A4F"/>
                </a:solidFill>
                <a:effectLst/>
                <a:latin typeface="Arial" panose="020B0604020202020204" pitchFamily="34" charset="0"/>
                <a:cs typeface="Arial" panose="020B0604020202020204" pitchFamily="34" charset="0"/>
              </a:rPr>
              <a:t>Employee Benefit Plan Audits</a:t>
            </a:r>
          </a:p>
          <a:p>
            <a:pPr marL="171450" indent="-171450">
              <a:lnSpc>
                <a:spcPts val="1700"/>
              </a:lnSpc>
              <a:buFont typeface="Arial" panose="020B0604020202020204" pitchFamily="34" charset="0"/>
              <a:buChar char="•"/>
            </a:pPr>
            <a:r>
              <a:rPr lang="en-US" sz="1200" dirty="0">
                <a:solidFill>
                  <a:srgbClr val="003A4F"/>
                </a:solidFill>
                <a:effectLst/>
                <a:latin typeface="Arial" panose="020B0604020202020204" pitchFamily="34" charset="0"/>
                <a:cs typeface="Arial" panose="020B0604020202020204" pitchFamily="34" charset="0"/>
              </a:rPr>
              <a:t>Financial Statement Audits</a:t>
            </a:r>
          </a:p>
          <a:p>
            <a:pPr marL="171450" indent="-171450">
              <a:lnSpc>
                <a:spcPts val="1700"/>
              </a:lnSpc>
              <a:buFont typeface="Arial" panose="020B0604020202020204" pitchFamily="34" charset="0"/>
              <a:buChar char="•"/>
            </a:pPr>
            <a:r>
              <a:rPr lang="en-US" sz="1200" dirty="0">
                <a:solidFill>
                  <a:srgbClr val="003A4F"/>
                </a:solidFill>
                <a:effectLst/>
                <a:latin typeface="Arial" panose="020B0604020202020204" pitchFamily="34" charset="0"/>
                <a:cs typeface="Arial" panose="020B0604020202020204" pitchFamily="34" charset="0"/>
              </a:rPr>
              <a:t>Reviews and Compilations</a:t>
            </a:r>
          </a:p>
          <a:p>
            <a:pPr>
              <a:lnSpc>
                <a:spcPts val="1700"/>
              </a:lnSpc>
            </a:pPr>
            <a:r>
              <a:rPr lang="en-US" sz="1200" b="1" dirty="0">
                <a:solidFill>
                  <a:srgbClr val="003A4F"/>
                </a:solidFill>
                <a:effectLst/>
                <a:latin typeface="Arial" panose="020B0604020202020204" pitchFamily="34" charset="0"/>
                <a:cs typeface="Arial" panose="020B0604020202020204" pitchFamily="34" charset="0"/>
              </a:rPr>
              <a:t>Accounting Advisory Services</a:t>
            </a:r>
          </a:p>
          <a:p>
            <a:pPr marL="171450" indent="-171450">
              <a:lnSpc>
                <a:spcPts val="1700"/>
              </a:lnSpc>
              <a:buFont typeface="Arial" panose="020B0604020202020204" pitchFamily="34" charset="0"/>
              <a:buChar char="•"/>
            </a:pPr>
            <a:r>
              <a:rPr lang="en-US" sz="1200" dirty="0">
                <a:solidFill>
                  <a:srgbClr val="003A4F"/>
                </a:solidFill>
                <a:effectLst/>
                <a:latin typeface="Arial" panose="020B0604020202020204" pitchFamily="34" charset="0"/>
                <a:cs typeface="Arial" panose="020B0604020202020204" pitchFamily="34" charset="0"/>
              </a:rPr>
              <a:t>Business Combinations</a:t>
            </a:r>
          </a:p>
          <a:p>
            <a:pPr marL="171450" indent="-171450">
              <a:lnSpc>
                <a:spcPts val="1700"/>
              </a:lnSpc>
              <a:buFont typeface="Arial" panose="020B0604020202020204" pitchFamily="34" charset="0"/>
              <a:buChar char="•"/>
            </a:pPr>
            <a:r>
              <a:rPr lang="en-US" sz="1200" dirty="0">
                <a:solidFill>
                  <a:srgbClr val="003A4F"/>
                </a:solidFill>
                <a:effectLst/>
                <a:latin typeface="Arial" panose="020B0604020202020204" pitchFamily="34" charset="0"/>
                <a:cs typeface="Arial" panose="020B0604020202020204" pitchFamily="34" charset="0"/>
              </a:rPr>
              <a:t>Going Public Readiness</a:t>
            </a:r>
          </a:p>
          <a:p>
            <a:pPr marL="171450" indent="-171450">
              <a:lnSpc>
                <a:spcPts val="1700"/>
              </a:lnSpc>
              <a:buFont typeface="Arial" panose="020B0604020202020204" pitchFamily="34" charset="0"/>
              <a:buChar char="•"/>
            </a:pPr>
            <a:r>
              <a:rPr lang="en-US" sz="1200" dirty="0">
                <a:solidFill>
                  <a:srgbClr val="003A4F"/>
                </a:solidFill>
                <a:effectLst/>
                <a:latin typeface="Arial" panose="020B0604020202020204" pitchFamily="34" charset="0"/>
                <a:cs typeface="Arial" panose="020B0604020202020204" pitchFamily="34" charset="0"/>
              </a:rPr>
              <a:t>Lease Accounting</a:t>
            </a:r>
          </a:p>
        </p:txBody>
      </p:sp>
      <p:sp>
        <p:nvSpPr>
          <p:cNvPr id="11" name="TextBox 10">
            <a:extLst>
              <a:ext uri="{FF2B5EF4-FFF2-40B4-BE49-F238E27FC236}">
                <a16:creationId xmlns:a16="http://schemas.microsoft.com/office/drawing/2014/main" id="{ABDA63FD-086A-62F9-83C4-3420C95A7C33}"/>
              </a:ext>
            </a:extLst>
          </p:cNvPr>
          <p:cNvSpPr txBox="1"/>
          <p:nvPr userDrawn="1"/>
        </p:nvSpPr>
        <p:spPr>
          <a:xfrm>
            <a:off x="5891421" y="2394108"/>
            <a:ext cx="6579979" cy="2252924"/>
          </a:xfrm>
          <a:prstGeom prst="rect">
            <a:avLst/>
          </a:prstGeom>
          <a:noFill/>
        </p:spPr>
        <p:txBody>
          <a:bodyPr wrap="square" numCol="2" rtlCol="0">
            <a:spAutoFit/>
          </a:bodyPr>
          <a:lstStyle/>
          <a:p>
            <a:pPr>
              <a:lnSpc>
                <a:spcPts val="1700"/>
              </a:lnSpc>
            </a:pPr>
            <a:r>
              <a:rPr lang="en-US" sz="1200" b="1" dirty="0">
                <a:solidFill>
                  <a:srgbClr val="003A4F"/>
                </a:solidFill>
                <a:effectLst/>
                <a:latin typeface="Arial" panose="020B0604020202020204" pitchFamily="34" charset="0"/>
                <a:cs typeface="Arial" panose="020B0604020202020204" pitchFamily="34" charset="0"/>
              </a:rPr>
              <a:t>Commercial Tax Services</a:t>
            </a:r>
          </a:p>
          <a:p>
            <a:pPr marL="171450" indent="-171450">
              <a:lnSpc>
                <a:spcPts val="1700"/>
              </a:lnSpc>
              <a:buFont typeface="Arial" panose="020B0604020202020204" pitchFamily="34" charset="0"/>
              <a:buChar char="•"/>
            </a:pPr>
            <a:r>
              <a:rPr lang="en-US" sz="1200" spc="-10" baseline="0" dirty="0">
                <a:solidFill>
                  <a:srgbClr val="003A4F"/>
                </a:solidFill>
                <a:effectLst/>
                <a:latin typeface="Arial" panose="020B0604020202020204" pitchFamily="34" charset="0"/>
                <a:cs typeface="Arial" panose="020B0604020202020204" pitchFamily="34" charset="0"/>
              </a:rPr>
              <a:t>IRS Representation and Tax Controversies</a:t>
            </a:r>
          </a:p>
          <a:p>
            <a:pPr marL="171450" indent="-171450">
              <a:lnSpc>
                <a:spcPts val="1700"/>
              </a:lnSpc>
              <a:buFont typeface="Arial" panose="020B0604020202020204" pitchFamily="34" charset="0"/>
              <a:buChar char="•"/>
            </a:pPr>
            <a:r>
              <a:rPr lang="en-US" sz="1200" dirty="0">
                <a:solidFill>
                  <a:srgbClr val="003A4F"/>
                </a:solidFill>
                <a:effectLst/>
                <a:latin typeface="Arial" panose="020B0604020202020204" pitchFamily="34" charset="0"/>
                <a:cs typeface="Arial" panose="020B0604020202020204" pitchFamily="34" charset="0"/>
              </a:rPr>
              <a:t>Mergers and Acquisitions Tax</a:t>
            </a:r>
          </a:p>
          <a:p>
            <a:pPr marL="171450" indent="-171450">
              <a:lnSpc>
                <a:spcPts val="1700"/>
              </a:lnSpc>
              <a:buFont typeface="Arial" panose="020B0604020202020204" pitchFamily="34" charset="0"/>
              <a:buChar char="•"/>
            </a:pPr>
            <a:r>
              <a:rPr lang="en-US" sz="1200" dirty="0">
                <a:solidFill>
                  <a:srgbClr val="003A4F"/>
                </a:solidFill>
                <a:effectLst/>
                <a:latin typeface="Arial" panose="020B0604020202020204" pitchFamily="34" charset="0"/>
                <a:cs typeface="Arial" panose="020B0604020202020204" pitchFamily="34" charset="0"/>
              </a:rPr>
              <a:t>Not-for-Profit Tax</a:t>
            </a:r>
          </a:p>
          <a:p>
            <a:pPr marL="171450" indent="-171450">
              <a:lnSpc>
                <a:spcPts val="1700"/>
              </a:lnSpc>
              <a:buFont typeface="Arial" panose="020B0604020202020204" pitchFamily="34" charset="0"/>
              <a:buChar char="•"/>
            </a:pPr>
            <a:r>
              <a:rPr lang="en-US" sz="1200" spc="-10" baseline="0" dirty="0">
                <a:solidFill>
                  <a:srgbClr val="003A4F"/>
                </a:solidFill>
                <a:effectLst/>
                <a:latin typeface="Arial" panose="020B0604020202020204" pitchFamily="34" charset="0"/>
                <a:cs typeface="Arial" panose="020B0604020202020204" pitchFamily="34" charset="0"/>
              </a:rPr>
              <a:t>Income Tax Accounting and Advisory</a:t>
            </a:r>
            <a:br>
              <a:rPr lang="en-US" sz="1200" spc="-10" baseline="0" dirty="0">
                <a:solidFill>
                  <a:srgbClr val="003A4F"/>
                </a:solidFill>
                <a:effectLst/>
                <a:latin typeface="Arial" panose="020B0604020202020204" pitchFamily="34" charset="0"/>
                <a:cs typeface="Arial" panose="020B0604020202020204" pitchFamily="34" charset="0"/>
              </a:rPr>
            </a:br>
            <a:r>
              <a:rPr lang="en-US" sz="1200" spc="-10" baseline="0" dirty="0">
                <a:solidFill>
                  <a:srgbClr val="003A4F"/>
                </a:solidFill>
                <a:effectLst/>
                <a:latin typeface="Arial" panose="020B0604020202020204" pitchFamily="34" charset="0"/>
                <a:cs typeface="Arial" panose="020B0604020202020204" pitchFamily="34" charset="0"/>
              </a:rPr>
              <a:t>Services</a:t>
            </a:r>
          </a:p>
          <a:p>
            <a:pPr marL="171450" indent="-171450">
              <a:lnSpc>
                <a:spcPts val="1700"/>
              </a:lnSpc>
              <a:buFont typeface="Arial" panose="020B0604020202020204" pitchFamily="34" charset="0"/>
              <a:buChar char="•"/>
            </a:pPr>
            <a:r>
              <a:rPr lang="en-US" sz="1200" dirty="0">
                <a:solidFill>
                  <a:srgbClr val="003A4F"/>
                </a:solidFill>
                <a:effectLst/>
                <a:latin typeface="Arial" panose="020B0604020202020204" pitchFamily="34" charset="0"/>
                <a:cs typeface="Arial" panose="020B0604020202020204" pitchFamily="34" charset="0"/>
              </a:rPr>
              <a:t>Tax Compliance</a:t>
            </a:r>
          </a:p>
          <a:p>
            <a:pPr marL="171450" indent="-171450">
              <a:lnSpc>
                <a:spcPts val="1700"/>
              </a:lnSpc>
              <a:buFont typeface="Arial" panose="020B0604020202020204" pitchFamily="34" charset="0"/>
              <a:buChar char="•"/>
            </a:pPr>
            <a:r>
              <a:rPr lang="en-US" sz="1200" dirty="0">
                <a:solidFill>
                  <a:srgbClr val="003A4F"/>
                </a:solidFill>
                <a:effectLst/>
                <a:latin typeface="Arial" panose="020B0604020202020204" pitchFamily="34" charset="0"/>
                <a:cs typeface="Arial" panose="020B0604020202020204" pitchFamily="34" charset="0"/>
              </a:rPr>
              <a:t>Tax Research and Planning</a:t>
            </a:r>
          </a:p>
          <a:p>
            <a:pPr marL="171450" indent="-171450">
              <a:lnSpc>
                <a:spcPts val="1700"/>
              </a:lnSpc>
              <a:buFont typeface="Arial" panose="020B0604020202020204" pitchFamily="34" charset="0"/>
              <a:buChar char="•"/>
            </a:pPr>
            <a:endParaRPr lang="en-US" sz="1200" dirty="0">
              <a:solidFill>
                <a:srgbClr val="003A4F"/>
              </a:solidFill>
              <a:effectLst/>
              <a:latin typeface="Arial" panose="020B0604020202020204" pitchFamily="34" charset="0"/>
              <a:cs typeface="Arial" panose="020B0604020202020204" pitchFamily="34" charset="0"/>
            </a:endParaRPr>
          </a:p>
          <a:p>
            <a:pPr marL="171450" indent="-171450">
              <a:lnSpc>
                <a:spcPts val="1700"/>
              </a:lnSpc>
              <a:buFont typeface="Arial" panose="020B0604020202020204" pitchFamily="34" charset="0"/>
              <a:buChar char="•"/>
            </a:pPr>
            <a:endParaRPr lang="en-US" sz="1200" dirty="0">
              <a:solidFill>
                <a:srgbClr val="003A4F"/>
              </a:solidFill>
              <a:effectLst/>
              <a:latin typeface="Arial" panose="020B0604020202020204" pitchFamily="34" charset="0"/>
              <a:cs typeface="Arial" panose="020B0604020202020204" pitchFamily="34" charset="0"/>
            </a:endParaRPr>
          </a:p>
          <a:p>
            <a:pPr>
              <a:lnSpc>
                <a:spcPts val="1700"/>
              </a:lnSpc>
            </a:pPr>
            <a:r>
              <a:rPr lang="en-US" sz="1200" b="1" dirty="0">
                <a:solidFill>
                  <a:srgbClr val="003A4F"/>
                </a:solidFill>
                <a:effectLst/>
                <a:latin typeface="Arial" panose="020B0604020202020204" pitchFamily="34" charset="0"/>
                <a:cs typeface="Arial" panose="020B0604020202020204" pitchFamily="34" charset="0"/>
              </a:rPr>
              <a:t>International Tax Services</a:t>
            </a:r>
          </a:p>
          <a:p>
            <a:pPr marL="171450" indent="-171450">
              <a:lnSpc>
                <a:spcPts val="1700"/>
              </a:lnSpc>
              <a:buFont typeface="Arial" panose="020B0604020202020204" pitchFamily="34" charset="0"/>
              <a:buChar char="•"/>
            </a:pPr>
            <a:r>
              <a:rPr lang="en-US" sz="1200" dirty="0">
                <a:solidFill>
                  <a:srgbClr val="003A4F"/>
                </a:solidFill>
                <a:effectLst/>
                <a:latin typeface="Arial" panose="020B0604020202020204" pitchFamily="34" charset="0"/>
                <a:cs typeface="Arial" panose="020B0604020202020204" pitchFamily="34" charset="0"/>
              </a:rPr>
              <a:t>Pre-Immigration Tax Planning</a:t>
            </a:r>
          </a:p>
          <a:p>
            <a:pPr>
              <a:lnSpc>
                <a:spcPts val="1700"/>
              </a:lnSpc>
              <a:spcBef>
                <a:spcPts val="600"/>
              </a:spcBef>
            </a:pPr>
            <a:r>
              <a:rPr lang="en-US" sz="1200" b="1" dirty="0">
                <a:solidFill>
                  <a:srgbClr val="003A4F"/>
                </a:solidFill>
                <a:effectLst/>
                <a:latin typeface="Arial" panose="020B0604020202020204" pitchFamily="34" charset="0"/>
                <a:cs typeface="Arial" panose="020B0604020202020204" pitchFamily="34" charset="0"/>
              </a:rPr>
              <a:t>Private Client Services</a:t>
            </a:r>
          </a:p>
          <a:p>
            <a:pPr marL="171450" indent="-171450">
              <a:lnSpc>
                <a:spcPts val="1700"/>
              </a:lnSpc>
              <a:buFont typeface="Arial" panose="020B0604020202020204" pitchFamily="34" charset="0"/>
              <a:buChar char="•"/>
            </a:pPr>
            <a:r>
              <a:rPr lang="en-US" sz="1200" dirty="0">
                <a:solidFill>
                  <a:srgbClr val="003A4F"/>
                </a:solidFill>
                <a:effectLst/>
                <a:latin typeface="Arial" panose="020B0604020202020204" pitchFamily="34" charset="0"/>
                <a:cs typeface="Arial" panose="020B0604020202020204" pitchFamily="34" charset="0"/>
              </a:rPr>
              <a:t>High Net Worth Individuals</a:t>
            </a:r>
          </a:p>
          <a:p>
            <a:pPr marL="171450" indent="-171450">
              <a:lnSpc>
                <a:spcPts val="1700"/>
              </a:lnSpc>
              <a:buFont typeface="Arial" panose="020B0604020202020204" pitchFamily="34" charset="0"/>
              <a:buChar char="•"/>
            </a:pPr>
            <a:r>
              <a:rPr lang="en-US" sz="1200" dirty="0">
                <a:solidFill>
                  <a:srgbClr val="003A4F"/>
                </a:solidFill>
                <a:effectLst/>
                <a:latin typeface="Arial" panose="020B0604020202020204" pitchFamily="34" charset="0"/>
                <a:cs typeface="Arial" panose="020B0604020202020204" pitchFamily="34" charset="0"/>
              </a:rPr>
              <a:t>Offshore Voluntary Disclosures</a:t>
            </a:r>
          </a:p>
          <a:p>
            <a:pPr marL="171450" indent="-171450">
              <a:lnSpc>
                <a:spcPts val="1700"/>
              </a:lnSpc>
              <a:buFont typeface="Arial" panose="020B0604020202020204" pitchFamily="34" charset="0"/>
              <a:buChar char="•"/>
            </a:pPr>
            <a:r>
              <a:rPr lang="en-US" sz="1200" dirty="0">
                <a:solidFill>
                  <a:srgbClr val="003A4F"/>
                </a:solidFill>
                <a:effectLst/>
                <a:latin typeface="Arial" panose="020B0604020202020204" pitchFamily="34" charset="0"/>
                <a:cs typeface="Arial" panose="020B0604020202020204" pitchFamily="34" charset="0"/>
              </a:rPr>
              <a:t>Private Client Tax Compliance</a:t>
            </a:r>
          </a:p>
          <a:p>
            <a:pPr marL="171450" indent="-171450">
              <a:lnSpc>
                <a:spcPts val="1700"/>
              </a:lnSpc>
              <a:buFont typeface="Arial" panose="020B0604020202020204" pitchFamily="34" charset="0"/>
              <a:buChar char="•"/>
            </a:pPr>
            <a:r>
              <a:rPr lang="en-US" sz="1200" dirty="0">
                <a:solidFill>
                  <a:srgbClr val="003A4F"/>
                </a:solidFill>
                <a:effectLst/>
                <a:latin typeface="Arial" panose="020B0604020202020204" pitchFamily="34" charset="0"/>
                <a:cs typeface="Arial" panose="020B0604020202020204" pitchFamily="34" charset="0"/>
              </a:rPr>
              <a:t>Trust and Estate Services</a:t>
            </a:r>
          </a:p>
          <a:p>
            <a:pPr>
              <a:lnSpc>
                <a:spcPts val="1700"/>
              </a:lnSpc>
              <a:spcBef>
                <a:spcPts val="600"/>
              </a:spcBef>
            </a:pPr>
            <a:r>
              <a:rPr lang="en-US" sz="1200" b="1" dirty="0">
                <a:solidFill>
                  <a:srgbClr val="003A4F"/>
                </a:solidFill>
                <a:effectLst/>
                <a:latin typeface="Arial" panose="020B0604020202020204" pitchFamily="34" charset="0"/>
                <a:cs typeface="Arial" panose="020B0604020202020204" pitchFamily="34" charset="0"/>
              </a:rPr>
              <a:t>State and Local Tax (SALT)</a:t>
            </a:r>
          </a:p>
          <a:p>
            <a:pPr marL="171450" indent="-171450">
              <a:lnSpc>
                <a:spcPts val="1700"/>
              </a:lnSpc>
              <a:buFont typeface="Arial" panose="020B0604020202020204" pitchFamily="34" charset="0"/>
              <a:buChar char="•"/>
            </a:pPr>
            <a:r>
              <a:rPr lang="en-US" sz="1200" dirty="0">
                <a:solidFill>
                  <a:srgbClr val="003A4F"/>
                </a:solidFill>
                <a:effectLst/>
                <a:latin typeface="Arial" panose="020B0604020202020204" pitchFamily="34" charset="0"/>
                <a:cs typeface="Arial" panose="020B0604020202020204" pitchFamily="34" charset="0"/>
              </a:rPr>
              <a:t>Film Production Tax Incentives</a:t>
            </a:r>
          </a:p>
        </p:txBody>
      </p:sp>
      <p:sp>
        <p:nvSpPr>
          <p:cNvPr id="12" name="TextBox 11">
            <a:extLst>
              <a:ext uri="{FF2B5EF4-FFF2-40B4-BE49-F238E27FC236}">
                <a16:creationId xmlns:a16="http://schemas.microsoft.com/office/drawing/2014/main" id="{17D96DB5-0E7B-72D4-2414-C9613757F232}"/>
              </a:ext>
            </a:extLst>
          </p:cNvPr>
          <p:cNvSpPr txBox="1"/>
          <p:nvPr userDrawn="1"/>
        </p:nvSpPr>
        <p:spPr>
          <a:xfrm>
            <a:off x="5890393" y="4773280"/>
            <a:ext cx="3287307" cy="323165"/>
          </a:xfrm>
          <a:prstGeom prst="rect">
            <a:avLst/>
          </a:prstGeom>
          <a:noFill/>
        </p:spPr>
        <p:txBody>
          <a:bodyPr wrap="square" numCol="2" rtlCol="0">
            <a:spAutoFit/>
          </a:bodyPr>
          <a:lstStyle/>
          <a:p>
            <a:r>
              <a:rPr lang="en-US" sz="1500" b="0" i="0" spc="50" baseline="0" dirty="0">
                <a:solidFill>
                  <a:schemeClr val="tx1"/>
                </a:solidFill>
                <a:effectLst/>
                <a:latin typeface="Arial" panose="020B0604020202020204" pitchFamily="34" charset="0"/>
                <a:cs typeface="Arial" panose="020B0604020202020204" pitchFamily="34" charset="0"/>
              </a:rPr>
              <a:t>TECHNOLOGY PLATFORMS</a:t>
            </a:r>
          </a:p>
        </p:txBody>
      </p:sp>
      <p:sp>
        <p:nvSpPr>
          <p:cNvPr id="13" name="TextBox 12">
            <a:extLst>
              <a:ext uri="{FF2B5EF4-FFF2-40B4-BE49-F238E27FC236}">
                <a16:creationId xmlns:a16="http://schemas.microsoft.com/office/drawing/2014/main" id="{FA5B6B77-45AB-E8E3-FDD6-745D768B344D}"/>
              </a:ext>
            </a:extLst>
          </p:cNvPr>
          <p:cNvSpPr txBox="1"/>
          <p:nvPr userDrawn="1"/>
        </p:nvSpPr>
        <p:spPr>
          <a:xfrm>
            <a:off x="5942236" y="5134400"/>
            <a:ext cx="2926824" cy="1041054"/>
          </a:xfrm>
          <a:prstGeom prst="rect">
            <a:avLst/>
          </a:prstGeom>
          <a:noFill/>
        </p:spPr>
        <p:txBody>
          <a:bodyPr wrap="square" numCol="1" rtlCol="0">
            <a:spAutoFit/>
          </a:bodyPr>
          <a:lstStyle/>
          <a:p>
            <a:pPr marL="171450" indent="-171450">
              <a:lnSpc>
                <a:spcPts val="1500"/>
              </a:lnSpc>
              <a:buFont typeface="Arial" panose="020B0604020202020204" pitchFamily="34" charset="0"/>
              <a:buChar char="•"/>
            </a:pPr>
            <a:r>
              <a:rPr lang="en-US" sz="1200" dirty="0">
                <a:solidFill>
                  <a:srgbClr val="003A4F"/>
                </a:solidFill>
                <a:effectLst/>
                <a:latin typeface="Arial" panose="020B0604020202020204" pitchFamily="34" charset="0"/>
                <a:cs typeface="Arial" panose="020B0604020202020204" pitchFamily="34" charset="0"/>
              </a:rPr>
              <a:t>NetSuite</a:t>
            </a:r>
          </a:p>
          <a:p>
            <a:pPr marL="171450" indent="-171450">
              <a:lnSpc>
                <a:spcPts val="1500"/>
              </a:lnSpc>
              <a:buFont typeface="Arial" panose="020B0604020202020204" pitchFamily="34" charset="0"/>
              <a:buChar char="•"/>
            </a:pPr>
            <a:r>
              <a:rPr lang="en-US" sz="1200" dirty="0">
                <a:solidFill>
                  <a:srgbClr val="003A4F"/>
                </a:solidFill>
                <a:effectLst/>
                <a:latin typeface="Arial" panose="020B0604020202020204" pitchFamily="34" charset="0"/>
                <a:cs typeface="Arial" panose="020B0604020202020204" pitchFamily="34" charset="0"/>
              </a:rPr>
              <a:t>Microsoft</a:t>
            </a:r>
          </a:p>
          <a:p>
            <a:pPr marL="171450" indent="-171450">
              <a:lnSpc>
                <a:spcPts val="1500"/>
              </a:lnSpc>
              <a:buFont typeface="Arial" panose="020B0604020202020204" pitchFamily="34" charset="0"/>
              <a:buChar char="•"/>
            </a:pPr>
            <a:r>
              <a:rPr lang="en-US" sz="1200" dirty="0">
                <a:solidFill>
                  <a:srgbClr val="003A4F"/>
                </a:solidFill>
                <a:effectLst/>
                <a:latin typeface="Arial" panose="020B0604020202020204" pitchFamily="34" charset="0"/>
                <a:cs typeface="Arial" panose="020B0604020202020204" pitchFamily="34" charset="0"/>
              </a:rPr>
              <a:t>Salesforce</a:t>
            </a:r>
          </a:p>
          <a:p>
            <a:pPr marL="171450" indent="-171450">
              <a:lnSpc>
                <a:spcPts val="1500"/>
              </a:lnSpc>
              <a:buFont typeface="Arial" panose="020B0604020202020204" pitchFamily="34" charset="0"/>
              <a:buChar char="•"/>
            </a:pPr>
            <a:r>
              <a:rPr lang="en-US" sz="1200" dirty="0">
                <a:solidFill>
                  <a:srgbClr val="003A4F"/>
                </a:solidFill>
                <a:effectLst/>
                <a:latin typeface="Arial" panose="020B0604020202020204" pitchFamily="34" charset="0"/>
                <a:cs typeface="Arial" panose="020B0604020202020204" pitchFamily="34" charset="0"/>
              </a:rPr>
              <a:t>Vena</a:t>
            </a:r>
          </a:p>
          <a:p>
            <a:pPr marL="171450" indent="-171450">
              <a:lnSpc>
                <a:spcPts val="1500"/>
              </a:lnSpc>
              <a:buFont typeface="Arial" panose="020B0604020202020204" pitchFamily="34" charset="0"/>
              <a:buChar char="•"/>
            </a:pPr>
            <a:r>
              <a:rPr lang="en-US" sz="1200" dirty="0">
                <a:solidFill>
                  <a:srgbClr val="003A4F"/>
                </a:solidFill>
                <a:effectLst/>
                <a:latin typeface="Arial" panose="020B0604020202020204" pitchFamily="34" charset="0"/>
                <a:cs typeface="Arial" panose="020B0604020202020204" pitchFamily="34" charset="0"/>
              </a:rPr>
              <a:t>Additional Software Platforms</a:t>
            </a:r>
          </a:p>
        </p:txBody>
      </p:sp>
      <p:cxnSp>
        <p:nvCxnSpPr>
          <p:cNvPr id="20" name="Straight Connector 19">
            <a:extLst>
              <a:ext uri="{FF2B5EF4-FFF2-40B4-BE49-F238E27FC236}">
                <a16:creationId xmlns:a16="http://schemas.microsoft.com/office/drawing/2014/main" id="{EFFD8229-3EB8-CBC9-0830-3BBA25D7088A}"/>
              </a:ext>
            </a:extLst>
          </p:cNvPr>
          <p:cNvCxnSpPr/>
          <p:nvPr userDrawn="1"/>
        </p:nvCxnSpPr>
        <p:spPr>
          <a:xfrm>
            <a:off x="699859" y="2326360"/>
            <a:ext cx="1069848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C86A989-35E4-5468-2042-5EA329ED9093}"/>
              </a:ext>
            </a:extLst>
          </p:cNvPr>
          <p:cNvCxnSpPr/>
          <p:nvPr userDrawn="1"/>
        </p:nvCxnSpPr>
        <p:spPr>
          <a:xfrm>
            <a:off x="692211" y="5065094"/>
            <a:ext cx="1069848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A close-up of a logo&#10;&#10;Description automatically generated">
            <a:extLst>
              <a:ext uri="{FF2B5EF4-FFF2-40B4-BE49-F238E27FC236}">
                <a16:creationId xmlns:a16="http://schemas.microsoft.com/office/drawing/2014/main" id="{37BBCB13-70A7-A201-E2BD-454D7B64EB6D}"/>
              </a:ext>
            </a:extLst>
          </p:cNvPr>
          <p:cNvPicPr>
            <a:picLocks noChangeAspect="1"/>
          </p:cNvPicPr>
          <p:nvPr userDrawn="1"/>
        </p:nvPicPr>
        <p:blipFill>
          <a:blip r:embed="rId2">
            <a:extLst>
              <a:ext uri="{28A0092B-C50C-407E-A947-70E740481C1C}">
                <a14:useLocalDpi xmlns:a14="http://schemas.microsoft.com/office/drawing/2010/main" val="0"/>
              </a:ext>
            </a:extLst>
          </a:blip>
          <a:srcRect l="3" r="78398"/>
          <a:stretch/>
        </p:blipFill>
        <p:spPr>
          <a:xfrm>
            <a:off x="11402727" y="215589"/>
            <a:ext cx="584123" cy="396627"/>
          </a:xfrm>
          <a:prstGeom prst="rect">
            <a:avLst/>
          </a:prstGeom>
        </p:spPr>
      </p:pic>
    </p:spTree>
    <p:extLst>
      <p:ext uri="{BB962C8B-B14F-4D97-AF65-F5344CB8AC3E}">
        <p14:creationId xmlns:p14="http://schemas.microsoft.com/office/powerpoint/2010/main" val="34184830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ADEEBDD-1C32-2D7D-2119-9EC5E10BCFCD}"/>
              </a:ext>
            </a:extLst>
          </p:cNvPr>
          <p:cNvPicPr>
            <a:picLocks noChangeAspect="1"/>
          </p:cNvPicPr>
          <p:nvPr userDrawn="1"/>
        </p:nvPicPr>
        <p:blipFill>
          <a:blip r:embed="rId2">
            <a:extLst>
              <a:ext uri="{28A0092B-C50C-407E-A947-70E740481C1C}">
                <a14:useLocalDpi xmlns:a14="http://schemas.microsoft.com/office/drawing/2010/main" val="0"/>
              </a:ext>
            </a:extLst>
          </a:blip>
          <a:srcRect l="559" r="559"/>
          <a:stretch/>
        </p:blipFill>
        <p:spPr>
          <a:xfrm>
            <a:off x="0" y="0"/>
            <a:ext cx="12188952" cy="6951209"/>
          </a:xfrm>
          <a:prstGeom prst="rect">
            <a:avLst/>
          </a:prstGeom>
        </p:spPr>
      </p:pic>
      <p:sp>
        <p:nvSpPr>
          <p:cNvPr id="2" name="Title 1">
            <a:extLst>
              <a:ext uri="{FF2B5EF4-FFF2-40B4-BE49-F238E27FC236}">
                <a16:creationId xmlns:a16="http://schemas.microsoft.com/office/drawing/2014/main" id="{E435737F-2C98-BC07-FCD5-9FA4BDB25F6E}"/>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4" name="TextBox 3">
            <a:extLst>
              <a:ext uri="{FF2B5EF4-FFF2-40B4-BE49-F238E27FC236}">
                <a16:creationId xmlns:a16="http://schemas.microsoft.com/office/drawing/2014/main" id="{C3A603B1-9A0A-6178-4E38-FEF6972259AA}"/>
              </a:ext>
            </a:extLst>
          </p:cNvPr>
          <p:cNvSpPr txBox="1"/>
          <p:nvPr userDrawn="1"/>
        </p:nvSpPr>
        <p:spPr>
          <a:xfrm>
            <a:off x="1892137" y="884948"/>
            <a:ext cx="3271488" cy="702821"/>
          </a:xfrm>
          <a:prstGeom prst="rect">
            <a:avLst/>
          </a:prstGeom>
          <a:noFill/>
        </p:spPr>
        <p:txBody>
          <a:bodyPr wrap="square" rtlCol="0">
            <a:spAutoFit/>
          </a:bodyPr>
          <a:lstStyle/>
          <a:p>
            <a:pPr algn="ctr">
              <a:lnSpc>
                <a:spcPts val="5000"/>
              </a:lnSpc>
            </a:pPr>
            <a:r>
              <a:rPr lang="en-GB" sz="3600" spc="10" baseline="0" dirty="0">
                <a:solidFill>
                  <a:schemeClr val="bg1"/>
                </a:solidFill>
                <a:latin typeface="Garamond" panose="02020404030301010803" pitchFamily="18" charset="0"/>
                <a:ea typeface="Inter" panose="02000503000000020004" pitchFamily="50" charset="0"/>
                <a:cs typeface="Inter" panose="02000503000000020004" pitchFamily="50" charset="0"/>
              </a:rPr>
              <a:t>Our Footprint</a:t>
            </a:r>
            <a:endParaRPr lang="en-US" sz="3600" spc="10" baseline="0" dirty="0">
              <a:solidFill>
                <a:schemeClr val="bg1"/>
              </a:solidFill>
              <a:latin typeface="Garamond" panose="02020404030301010803" pitchFamily="18" charset="0"/>
              <a:ea typeface="Inter" panose="02000503000000020004" pitchFamily="50" charset="0"/>
              <a:cs typeface="Inter" panose="02000503000000020004" pitchFamily="50" charset="0"/>
            </a:endParaRPr>
          </a:p>
        </p:txBody>
      </p:sp>
      <p:pic>
        <p:nvPicPr>
          <p:cNvPr id="6" name="Picture 5" descr="A close-up of a logo&#10;&#10;Description automatically generated">
            <a:extLst>
              <a:ext uri="{FF2B5EF4-FFF2-40B4-BE49-F238E27FC236}">
                <a16:creationId xmlns:a16="http://schemas.microsoft.com/office/drawing/2014/main" id="{AD5224EF-9F02-399A-4F21-74FAC3EEAF96}"/>
              </a:ext>
            </a:extLst>
          </p:cNvPr>
          <p:cNvPicPr>
            <a:picLocks noChangeAspect="1"/>
          </p:cNvPicPr>
          <p:nvPr userDrawn="1"/>
        </p:nvPicPr>
        <p:blipFill>
          <a:blip r:embed="rId3">
            <a:extLst>
              <a:ext uri="{28A0092B-C50C-407E-A947-70E740481C1C}">
                <a14:useLocalDpi xmlns:a14="http://schemas.microsoft.com/office/drawing/2010/main" val="0"/>
              </a:ext>
            </a:extLst>
          </a:blip>
          <a:srcRect l="3" r="78398"/>
          <a:stretch/>
        </p:blipFill>
        <p:spPr>
          <a:xfrm>
            <a:off x="221095" y="6282276"/>
            <a:ext cx="584123" cy="396627"/>
          </a:xfrm>
          <a:prstGeom prst="rect">
            <a:avLst/>
          </a:prstGeom>
        </p:spPr>
      </p:pic>
    </p:spTree>
    <p:extLst>
      <p:ext uri="{BB962C8B-B14F-4D97-AF65-F5344CB8AC3E}">
        <p14:creationId xmlns:p14="http://schemas.microsoft.com/office/powerpoint/2010/main" val="29765761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2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F1681DE-4D45-AAB1-E756-6AA9BFCD272F}"/>
              </a:ext>
            </a:extLst>
          </p:cNvPr>
          <p:cNvSpPr>
            <a:spLocks noGrp="1"/>
          </p:cNvSpPr>
          <p:nvPr>
            <p:ph type="pic" sz="quarter" idx="27"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lvl1pPr marL="0" indent="0" algn="ctr">
              <a:buFontTx/>
              <a:buNone/>
              <a:defRPr sz="1200">
                <a:latin typeface="Poppins" panose="00000500000000000000" pitchFamily="50" charset="0"/>
                <a:cs typeface="Poppins" panose="00000500000000000000" pitchFamily="50" charset="0"/>
              </a:defRPr>
            </a:lvl1pPr>
          </a:lstStyle>
          <a:p>
            <a:r>
              <a:rPr lang="en-US" dirty="0"/>
              <a:t>Picture</a:t>
            </a:r>
          </a:p>
        </p:txBody>
      </p:sp>
    </p:spTree>
    <p:extLst>
      <p:ext uri="{BB962C8B-B14F-4D97-AF65-F5344CB8AC3E}">
        <p14:creationId xmlns:p14="http://schemas.microsoft.com/office/powerpoint/2010/main" val="39275127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605281"/>
            <a:ext cx="6400800" cy="3190240"/>
          </a:xfrm>
        </p:spPr>
        <p:txBody>
          <a:bodyPr anchor="b"/>
          <a:lstStyle>
            <a:lvl1pPr algn="l">
              <a:defRPr sz="6000"/>
            </a:lvl1pPr>
          </a:lstStyle>
          <a:p>
            <a:r>
              <a:rPr lang="en-US"/>
              <a:t>Click to edit Master title style</a:t>
            </a:r>
          </a:p>
        </p:txBody>
      </p:sp>
      <p:sp>
        <p:nvSpPr>
          <p:cNvPr id="3" name="Subtitle 2"/>
          <p:cNvSpPr>
            <a:spLocks noGrp="1"/>
          </p:cNvSpPr>
          <p:nvPr>
            <p:ph type="subTitle" idx="1"/>
          </p:nvPr>
        </p:nvSpPr>
        <p:spPr>
          <a:xfrm>
            <a:off x="1526540" y="5181601"/>
            <a:ext cx="6400800" cy="695960"/>
          </a:xfrm>
        </p:spPr>
        <p:txBody>
          <a:bodyPr anchor="ctr"/>
          <a:lstStyle>
            <a:lvl1pPr marL="0" indent="0" algn="l">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E405B87-0B1C-464B-928F-AA5E9D282D70}" type="datetimeFigureOut">
              <a:rPr lang="en-US" smtClean="0"/>
              <a:t>9/15/2026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9AD4B2D-25FF-0B46-98A4-87FBB723E472}" type="slidenum">
              <a:rPr lang="en-US" smtClean="0"/>
              <a:t>‹#›</a:t>
            </a:fld>
            <a:endParaRPr lang="en-US" dirty="0"/>
          </a:p>
        </p:txBody>
      </p:sp>
      <p:sp>
        <p:nvSpPr>
          <p:cNvPr id="8" name="Picture Placeholder 7">
            <a:extLst>
              <a:ext uri="{FF2B5EF4-FFF2-40B4-BE49-F238E27FC236}">
                <a16:creationId xmlns:a16="http://schemas.microsoft.com/office/drawing/2014/main" id="{3CB9B453-B113-191E-39AE-5F46524E587E}"/>
              </a:ext>
            </a:extLst>
          </p:cNvPr>
          <p:cNvSpPr>
            <a:spLocks noGrp="1"/>
          </p:cNvSpPr>
          <p:nvPr>
            <p:ph type="pic" sz="quarter" idx="13" hasCustomPrompt="1"/>
          </p:nvPr>
        </p:nvSpPr>
        <p:spPr>
          <a:xfrm>
            <a:off x="1524000" y="1082043"/>
            <a:ext cx="1391920" cy="467195"/>
          </a:xfrm>
        </p:spPr>
        <p:txBody>
          <a:bodyPr anchor="ctr"/>
          <a:lstStyle>
            <a:lvl1pPr marL="120648" indent="0" algn="ctr">
              <a:buNone/>
              <a:defRPr/>
            </a:lvl1pPr>
          </a:lstStyle>
          <a:p>
            <a:r>
              <a:rPr lang="en-US" dirty="0"/>
              <a:t>Logo</a:t>
            </a:r>
          </a:p>
        </p:txBody>
      </p:sp>
    </p:spTree>
    <p:extLst>
      <p:ext uri="{BB962C8B-B14F-4D97-AF65-F5344CB8AC3E}">
        <p14:creationId xmlns:p14="http://schemas.microsoft.com/office/powerpoint/2010/main" val="29117762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405B87-0B1C-464B-928F-AA5E9D282D70}" type="datetimeFigureOut">
              <a:rPr lang="en-US" smtClean="0"/>
              <a:t>9/15/2026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9AD4B2D-25FF-0B46-98A4-87FBB723E472}" type="slidenum">
              <a:rPr lang="en-US" smtClean="0"/>
              <a:t>‹#›</a:t>
            </a:fld>
            <a:endParaRPr lang="en-US" dirty="0"/>
          </a:p>
        </p:txBody>
      </p:sp>
    </p:spTree>
    <p:extLst>
      <p:ext uri="{BB962C8B-B14F-4D97-AF65-F5344CB8AC3E}">
        <p14:creationId xmlns:p14="http://schemas.microsoft.com/office/powerpoint/2010/main" val="16147281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Text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25D3F-2ED7-EDDC-23D1-6C2A8606B62E}"/>
              </a:ext>
            </a:extLst>
          </p:cNvPr>
          <p:cNvSpPr>
            <a:spLocks noGrp="1"/>
          </p:cNvSpPr>
          <p:nvPr>
            <p:ph type="title"/>
          </p:nvPr>
        </p:nvSpPr>
        <p:spPr>
          <a:xfrm>
            <a:off x="609600" y="457200"/>
            <a:ext cx="7254240" cy="762000"/>
          </a:xfrm>
        </p:spPr>
        <p:txBody>
          <a:bodyPr/>
          <a:lstStyle/>
          <a:p>
            <a:r>
              <a:rPr lang="en-US"/>
              <a:t>Click to edit Master title style</a:t>
            </a:r>
          </a:p>
        </p:txBody>
      </p:sp>
      <p:sp>
        <p:nvSpPr>
          <p:cNvPr id="3" name="Date Placeholder 2">
            <a:extLst>
              <a:ext uri="{FF2B5EF4-FFF2-40B4-BE49-F238E27FC236}">
                <a16:creationId xmlns:a16="http://schemas.microsoft.com/office/drawing/2014/main" id="{224BCDB5-92CE-19FC-210E-528313183730}"/>
              </a:ext>
            </a:extLst>
          </p:cNvPr>
          <p:cNvSpPr>
            <a:spLocks noGrp="1"/>
          </p:cNvSpPr>
          <p:nvPr>
            <p:ph type="dt" sz="half" idx="10"/>
          </p:nvPr>
        </p:nvSpPr>
        <p:spPr/>
        <p:txBody>
          <a:bodyPr/>
          <a:lstStyle/>
          <a:p>
            <a:fld id="{2E405B87-0B1C-464B-928F-AA5E9D282D70}" type="datetimeFigureOut">
              <a:rPr lang="en-US" smtClean="0"/>
              <a:t>9/15/2026</a:t>
            </a:fld>
            <a:endParaRPr lang="en-US" dirty="0"/>
          </a:p>
        </p:txBody>
      </p:sp>
      <p:sp>
        <p:nvSpPr>
          <p:cNvPr id="4" name="Footer Placeholder 3">
            <a:extLst>
              <a:ext uri="{FF2B5EF4-FFF2-40B4-BE49-F238E27FC236}">
                <a16:creationId xmlns:a16="http://schemas.microsoft.com/office/drawing/2014/main" id="{7EB004F1-D87B-3EFD-38E4-82030EC3F6B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B328C3EC-6AEF-4A9D-0ADF-E1554C7B9058}"/>
              </a:ext>
            </a:extLst>
          </p:cNvPr>
          <p:cNvSpPr>
            <a:spLocks noGrp="1"/>
          </p:cNvSpPr>
          <p:nvPr>
            <p:ph type="sldNum" sz="quarter" idx="12"/>
          </p:nvPr>
        </p:nvSpPr>
        <p:spPr/>
        <p:txBody>
          <a:bodyPr/>
          <a:lstStyle/>
          <a:p>
            <a:fld id="{D9AD4B2D-25FF-0B46-98A4-87FBB723E472}" type="slidenum">
              <a:rPr lang="en-US" smtClean="0"/>
              <a:t>‹#›</a:t>
            </a:fld>
            <a:endParaRPr lang="en-US" dirty="0"/>
          </a:p>
        </p:txBody>
      </p:sp>
      <p:sp>
        <p:nvSpPr>
          <p:cNvPr id="6" name="Text Placeholder 2">
            <a:extLst>
              <a:ext uri="{FF2B5EF4-FFF2-40B4-BE49-F238E27FC236}">
                <a16:creationId xmlns:a16="http://schemas.microsoft.com/office/drawing/2014/main" id="{D021B172-A4F0-5282-DB74-F5ACD631B73B}"/>
              </a:ext>
            </a:extLst>
          </p:cNvPr>
          <p:cNvSpPr>
            <a:spLocks noGrp="1"/>
          </p:cNvSpPr>
          <p:nvPr>
            <p:ph type="body" idx="1" hasCustomPrompt="1"/>
          </p:nvPr>
        </p:nvSpPr>
        <p:spPr>
          <a:xfrm>
            <a:off x="609600" y="1371599"/>
            <a:ext cx="7254240" cy="684848"/>
          </a:xfrm>
        </p:spPr>
        <p:txBody>
          <a:bodyPr anchor="b">
            <a:normAutofit/>
          </a:bodyPr>
          <a:lstStyle>
            <a:lvl1pPr marL="0" indent="0">
              <a:buNone/>
              <a:defRPr sz="2000" b="1">
                <a:solidFill>
                  <a:schemeClr val="tx1"/>
                </a:solidFill>
                <a:latin typeface="Franklin Gothic Medium" panose="020B0603020102020204" pitchFamily="34" charset="0"/>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Header</a:t>
            </a:r>
          </a:p>
        </p:txBody>
      </p:sp>
      <p:sp>
        <p:nvSpPr>
          <p:cNvPr id="7" name="Content Placeholder 3">
            <a:extLst>
              <a:ext uri="{FF2B5EF4-FFF2-40B4-BE49-F238E27FC236}">
                <a16:creationId xmlns:a16="http://schemas.microsoft.com/office/drawing/2014/main" id="{17A1B9EB-D4F3-ECAC-785C-671C0F3BF323}"/>
              </a:ext>
            </a:extLst>
          </p:cNvPr>
          <p:cNvSpPr>
            <a:spLocks noGrp="1"/>
          </p:cNvSpPr>
          <p:nvPr>
            <p:ph sz="half" idx="2"/>
          </p:nvPr>
        </p:nvSpPr>
        <p:spPr>
          <a:xfrm>
            <a:off x="609600" y="2219007"/>
            <a:ext cx="7254240" cy="402939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38642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ext-3-Sections">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792480"/>
          </a:xfrm>
        </p:spPr>
        <p:txBody>
          <a:bodyPr/>
          <a:lstStyle/>
          <a:p>
            <a:r>
              <a:rPr lang="en-US"/>
              <a:t>Click to edit Master title style</a:t>
            </a:r>
          </a:p>
        </p:txBody>
      </p:sp>
      <p:sp>
        <p:nvSpPr>
          <p:cNvPr id="3" name="Content Placeholder 2"/>
          <p:cNvSpPr>
            <a:spLocks noGrp="1"/>
          </p:cNvSpPr>
          <p:nvPr>
            <p:ph sz="half" idx="1"/>
          </p:nvPr>
        </p:nvSpPr>
        <p:spPr>
          <a:xfrm>
            <a:off x="609600" y="2501461"/>
            <a:ext cx="3566160" cy="3757099"/>
          </a:xfrm>
        </p:spPr>
        <p:txBody>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312920" y="2501461"/>
            <a:ext cx="3566160" cy="3757099"/>
          </a:xfrm>
        </p:spPr>
        <p:txBody>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E405B87-0B1C-464B-928F-AA5E9D282D70}" type="datetimeFigureOut">
              <a:rPr lang="en-US" smtClean="0"/>
              <a:t>9/15/2026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9AD4B2D-25FF-0B46-98A4-87FBB723E472}" type="slidenum">
              <a:rPr lang="en-US" smtClean="0"/>
              <a:t>‹#›</a:t>
            </a:fld>
            <a:endParaRPr lang="en-US" dirty="0"/>
          </a:p>
        </p:txBody>
      </p:sp>
      <p:sp>
        <p:nvSpPr>
          <p:cNvPr id="8" name="Content Placeholder 3">
            <a:extLst>
              <a:ext uri="{FF2B5EF4-FFF2-40B4-BE49-F238E27FC236}">
                <a16:creationId xmlns:a16="http://schemas.microsoft.com/office/drawing/2014/main" id="{A80733C4-37B3-EAAC-AEF9-6AA9939E4F15}"/>
              </a:ext>
            </a:extLst>
          </p:cNvPr>
          <p:cNvSpPr>
            <a:spLocks noGrp="1"/>
          </p:cNvSpPr>
          <p:nvPr>
            <p:ph sz="half" idx="13"/>
          </p:nvPr>
        </p:nvSpPr>
        <p:spPr>
          <a:xfrm>
            <a:off x="8016240" y="2501461"/>
            <a:ext cx="3566160" cy="3757099"/>
          </a:xfrm>
        </p:spPr>
        <p:txBody>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350EAC16-3B86-317F-2CED-01BEFE8BFE5A}"/>
              </a:ext>
            </a:extLst>
          </p:cNvPr>
          <p:cNvSpPr>
            <a:spLocks noGrp="1"/>
          </p:cNvSpPr>
          <p:nvPr>
            <p:ph type="body" idx="14"/>
          </p:nvPr>
        </p:nvSpPr>
        <p:spPr>
          <a:xfrm>
            <a:off x="609602" y="1412241"/>
            <a:ext cx="3566159" cy="946983"/>
          </a:xfrm>
        </p:spPr>
        <p:txBody>
          <a:bodyPr anchor="b">
            <a:noAutofit/>
          </a:bodyPr>
          <a:lstStyle>
            <a:lvl1pPr marL="0" indent="0">
              <a:lnSpc>
                <a:spcPct val="100000"/>
              </a:lnSpc>
              <a:buNone/>
              <a:defRPr sz="2400" b="1">
                <a:latin typeface="Franklin Gothic Medium" panose="020B0603020102020204" pitchFamily="34" charset="0"/>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10" name="Text Placeholder 2">
            <a:extLst>
              <a:ext uri="{FF2B5EF4-FFF2-40B4-BE49-F238E27FC236}">
                <a16:creationId xmlns:a16="http://schemas.microsoft.com/office/drawing/2014/main" id="{1EA0600A-89E3-8CAB-4C19-49198C79214D}"/>
              </a:ext>
            </a:extLst>
          </p:cNvPr>
          <p:cNvSpPr>
            <a:spLocks noGrp="1"/>
          </p:cNvSpPr>
          <p:nvPr>
            <p:ph type="body" idx="15"/>
          </p:nvPr>
        </p:nvSpPr>
        <p:spPr>
          <a:xfrm>
            <a:off x="4312922" y="1412241"/>
            <a:ext cx="3566159" cy="946983"/>
          </a:xfrm>
        </p:spPr>
        <p:txBody>
          <a:bodyPr anchor="b">
            <a:noAutofit/>
          </a:bodyPr>
          <a:lstStyle>
            <a:lvl1pPr marL="0" indent="0">
              <a:lnSpc>
                <a:spcPct val="100000"/>
              </a:lnSpc>
              <a:buNone/>
              <a:defRPr sz="2400" b="1">
                <a:latin typeface="Franklin Gothic Medium" panose="020B0603020102020204" pitchFamily="34" charset="0"/>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11" name="Text Placeholder 2">
            <a:extLst>
              <a:ext uri="{FF2B5EF4-FFF2-40B4-BE49-F238E27FC236}">
                <a16:creationId xmlns:a16="http://schemas.microsoft.com/office/drawing/2014/main" id="{344020BC-5D0B-9B40-8801-ED945012C912}"/>
              </a:ext>
            </a:extLst>
          </p:cNvPr>
          <p:cNvSpPr>
            <a:spLocks noGrp="1"/>
          </p:cNvSpPr>
          <p:nvPr>
            <p:ph type="body" idx="16"/>
          </p:nvPr>
        </p:nvSpPr>
        <p:spPr>
          <a:xfrm>
            <a:off x="8016242" y="1412241"/>
            <a:ext cx="3566159" cy="946983"/>
          </a:xfrm>
        </p:spPr>
        <p:txBody>
          <a:bodyPr anchor="b">
            <a:noAutofit/>
          </a:bodyPr>
          <a:lstStyle>
            <a:lvl1pPr marL="0" indent="0">
              <a:lnSpc>
                <a:spcPct val="100000"/>
              </a:lnSpc>
              <a:buNone/>
              <a:defRPr sz="2400" b="1">
                <a:latin typeface="Franklin Gothic Medium" panose="020B0603020102020204" pitchFamily="34" charset="0"/>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Tree>
    <p:extLst>
      <p:ext uri="{BB962C8B-B14F-4D97-AF65-F5344CB8AC3E}">
        <p14:creationId xmlns:p14="http://schemas.microsoft.com/office/powerpoint/2010/main" val="41255571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ext-3-Sections-Horizontal">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792480"/>
          </a:xfrm>
        </p:spPr>
        <p:txBody>
          <a:bodyPr/>
          <a:lstStyle/>
          <a:p>
            <a:r>
              <a:rPr lang="en-US"/>
              <a:t>Click to edit Master title style</a:t>
            </a:r>
          </a:p>
        </p:txBody>
      </p:sp>
      <p:sp>
        <p:nvSpPr>
          <p:cNvPr id="5" name="Date Placeholder 4"/>
          <p:cNvSpPr>
            <a:spLocks noGrp="1"/>
          </p:cNvSpPr>
          <p:nvPr>
            <p:ph type="dt" sz="half" idx="10"/>
          </p:nvPr>
        </p:nvSpPr>
        <p:spPr/>
        <p:txBody>
          <a:bodyPr/>
          <a:lstStyle/>
          <a:p>
            <a:fld id="{2E405B87-0B1C-464B-928F-AA5E9D282D70}" type="datetimeFigureOut">
              <a:rPr lang="en-US" smtClean="0"/>
              <a:t>9/15/2026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9AD4B2D-25FF-0B46-98A4-87FBB723E472}" type="slidenum">
              <a:rPr lang="en-US" smtClean="0"/>
              <a:t>‹#›</a:t>
            </a:fld>
            <a:endParaRPr lang="en-US" dirty="0"/>
          </a:p>
        </p:txBody>
      </p:sp>
      <p:sp>
        <p:nvSpPr>
          <p:cNvPr id="9" name="Content Placeholder 3">
            <a:extLst>
              <a:ext uri="{FF2B5EF4-FFF2-40B4-BE49-F238E27FC236}">
                <a16:creationId xmlns:a16="http://schemas.microsoft.com/office/drawing/2014/main" id="{B4E06701-73C2-615A-A562-555F80BDD1C7}"/>
              </a:ext>
            </a:extLst>
          </p:cNvPr>
          <p:cNvSpPr>
            <a:spLocks noGrp="1"/>
          </p:cNvSpPr>
          <p:nvPr>
            <p:ph sz="half" idx="14"/>
          </p:nvPr>
        </p:nvSpPr>
        <p:spPr>
          <a:xfrm>
            <a:off x="3581400" y="1486263"/>
            <a:ext cx="8000999" cy="1554480"/>
          </a:xfrm>
        </p:spPr>
        <p:txBody>
          <a:bodyPr anchor="ctr"/>
          <a:lstStyle>
            <a:lvl1pPr marL="11113"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3">
            <a:extLst>
              <a:ext uri="{FF2B5EF4-FFF2-40B4-BE49-F238E27FC236}">
                <a16:creationId xmlns:a16="http://schemas.microsoft.com/office/drawing/2014/main" id="{E87255F9-16E7-4480-CF5F-70A66F239682}"/>
              </a:ext>
            </a:extLst>
          </p:cNvPr>
          <p:cNvSpPr>
            <a:spLocks noGrp="1"/>
          </p:cNvSpPr>
          <p:nvPr>
            <p:ph sz="half" idx="15"/>
          </p:nvPr>
        </p:nvSpPr>
        <p:spPr>
          <a:xfrm>
            <a:off x="3581400" y="3113676"/>
            <a:ext cx="8000999" cy="1554480"/>
          </a:xfrm>
        </p:spPr>
        <p:txBody>
          <a:bodyPr anchor="ctr"/>
          <a:lstStyle>
            <a:lvl1pPr marL="11113"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EA1DB515-6EB5-E071-77D5-52780B1F93A1}"/>
              </a:ext>
            </a:extLst>
          </p:cNvPr>
          <p:cNvSpPr>
            <a:spLocks noGrp="1"/>
          </p:cNvSpPr>
          <p:nvPr>
            <p:ph sz="half" idx="16"/>
          </p:nvPr>
        </p:nvSpPr>
        <p:spPr>
          <a:xfrm>
            <a:off x="3581400" y="4741091"/>
            <a:ext cx="8000999" cy="1554480"/>
          </a:xfrm>
        </p:spPr>
        <p:txBody>
          <a:bodyPr anchor="ctr"/>
          <a:lstStyle>
            <a:lvl1pPr marL="11113"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2">
            <a:extLst>
              <a:ext uri="{FF2B5EF4-FFF2-40B4-BE49-F238E27FC236}">
                <a16:creationId xmlns:a16="http://schemas.microsoft.com/office/drawing/2014/main" id="{FBDF4819-3238-D7A6-A1C2-3D6281B7411A}"/>
              </a:ext>
            </a:extLst>
          </p:cNvPr>
          <p:cNvSpPr>
            <a:spLocks noGrp="1"/>
          </p:cNvSpPr>
          <p:nvPr>
            <p:ph type="body" idx="17"/>
          </p:nvPr>
        </p:nvSpPr>
        <p:spPr>
          <a:xfrm>
            <a:off x="609602" y="1486263"/>
            <a:ext cx="2743199" cy="1554480"/>
          </a:xfrm>
        </p:spPr>
        <p:txBody>
          <a:bodyPr anchor="ctr">
            <a:noAutofit/>
          </a:bodyPr>
          <a:lstStyle>
            <a:lvl1pPr marL="0" indent="0">
              <a:lnSpc>
                <a:spcPct val="100000"/>
              </a:lnSpc>
              <a:buNone/>
              <a:defRPr sz="2200" b="1">
                <a:latin typeface="Franklin Gothic Medium" panose="020B0603020102020204" pitchFamily="34" charset="0"/>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8" name="Text Placeholder 2">
            <a:extLst>
              <a:ext uri="{FF2B5EF4-FFF2-40B4-BE49-F238E27FC236}">
                <a16:creationId xmlns:a16="http://schemas.microsoft.com/office/drawing/2014/main" id="{0464CE87-140B-47A2-C33C-D364CA1B76AD}"/>
              </a:ext>
            </a:extLst>
          </p:cNvPr>
          <p:cNvSpPr>
            <a:spLocks noGrp="1"/>
          </p:cNvSpPr>
          <p:nvPr>
            <p:ph type="body" idx="18"/>
          </p:nvPr>
        </p:nvSpPr>
        <p:spPr>
          <a:xfrm>
            <a:off x="609602" y="3111863"/>
            <a:ext cx="2743199" cy="1554480"/>
          </a:xfrm>
        </p:spPr>
        <p:txBody>
          <a:bodyPr anchor="ctr">
            <a:noAutofit/>
          </a:bodyPr>
          <a:lstStyle>
            <a:lvl1pPr marL="0" indent="0">
              <a:lnSpc>
                <a:spcPct val="100000"/>
              </a:lnSpc>
              <a:buNone/>
              <a:defRPr sz="2200" b="1">
                <a:latin typeface="Franklin Gothic Medium" panose="020B0603020102020204" pitchFamily="34" charset="0"/>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11" name="Text Placeholder 2">
            <a:extLst>
              <a:ext uri="{FF2B5EF4-FFF2-40B4-BE49-F238E27FC236}">
                <a16:creationId xmlns:a16="http://schemas.microsoft.com/office/drawing/2014/main" id="{910CFF52-B968-331C-1CD8-EA2083E67BDF}"/>
              </a:ext>
            </a:extLst>
          </p:cNvPr>
          <p:cNvSpPr>
            <a:spLocks noGrp="1"/>
          </p:cNvSpPr>
          <p:nvPr>
            <p:ph type="body" idx="19"/>
          </p:nvPr>
        </p:nvSpPr>
        <p:spPr>
          <a:xfrm>
            <a:off x="609602" y="4737463"/>
            <a:ext cx="2743199" cy="1554480"/>
          </a:xfrm>
        </p:spPr>
        <p:txBody>
          <a:bodyPr anchor="ctr">
            <a:noAutofit/>
          </a:bodyPr>
          <a:lstStyle>
            <a:lvl1pPr marL="0" indent="0">
              <a:lnSpc>
                <a:spcPct val="100000"/>
              </a:lnSpc>
              <a:buNone/>
              <a:defRPr sz="2200" b="1">
                <a:latin typeface="Franklin Gothic Medium" panose="020B0603020102020204" pitchFamily="34" charset="0"/>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Tree>
    <p:extLst>
      <p:ext uri="{BB962C8B-B14F-4D97-AF65-F5344CB8AC3E}">
        <p14:creationId xmlns:p14="http://schemas.microsoft.com/office/powerpoint/2010/main" val="32980127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4-Sections-Horizontal">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792480"/>
          </a:xfrm>
        </p:spPr>
        <p:txBody>
          <a:bodyPr/>
          <a:lstStyle/>
          <a:p>
            <a:r>
              <a:rPr lang="en-US"/>
              <a:t>Click to edit Master title style</a:t>
            </a:r>
          </a:p>
        </p:txBody>
      </p:sp>
      <p:sp>
        <p:nvSpPr>
          <p:cNvPr id="5" name="Date Placeholder 4"/>
          <p:cNvSpPr>
            <a:spLocks noGrp="1"/>
          </p:cNvSpPr>
          <p:nvPr>
            <p:ph type="dt" sz="half" idx="10"/>
          </p:nvPr>
        </p:nvSpPr>
        <p:spPr/>
        <p:txBody>
          <a:bodyPr/>
          <a:lstStyle/>
          <a:p>
            <a:fld id="{2E405B87-0B1C-464B-928F-AA5E9D282D70}" type="datetimeFigureOut">
              <a:rPr lang="en-US" smtClean="0"/>
              <a:t>9/15/2026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9AD4B2D-25FF-0B46-98A4-87FBB723E472}" type="slidenum">
              <a:rPr lang="en-US" smtClean="0"/>
              <a:t>‹#›</a:t>
            </a:fld>
            <a:endParaRPr lang="en-US" dirty="0"/>
          </a:p>
        </p:txBody>
      </p:sp>
      <p:sp>
        <p:nvSpPr>
          <p:cNvPr id="9" name="Content Placeholder 3">
            <a:extLst>
              <a:ext uri="{FF2B5EF4-FFF2-40B4-BE49-F238E27FC236}">
                <a16:creationId xmlns:a16="http://schemas.microsoft.com/office/drawing/2014/main" id="{B4E06701-73C2-615A-A562-555F80BDD1C7}"/>
              </a:ext>
            </a:extLst>
          </p:cNvPr>
          <p:cNvSpPr>
            <a:spLocks noGrp="1"/>
          </p:cNvSpPr>
          <p:nvPr>
            <p:ph sz="half" idx="14"/>
          </p:nvPr>
        </p:nvSpPr>
        <p:spPr>
          <a:xfrm>
            <a:off x="3581400" y="1432560"/>
            <a:ext cx="8000999" cy="1097280"/>
          </a:xfrm>
        </p:spPr>
        <p:txBody>
          <a:bodyPr anchor="ctr"/>
          <a:lstStyle>
            <a:lvl1pPr marL="11113"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3">
            <a:extLst>
              <a:ext uri="{FF2B5EF4-FFF2-40B4-BE49-F238E27FC236}">
                <a16:creationId xmlns:a16="http://schemas.microsoft.com/office/drawing/2014/main" id="{E87255F9-16E7-4480-CF5F-70A66F239682}"/>
              </a:ext>
            </a:extLst>
          </p:cNvPr>
          <p:cNvSpPr>
            <a:spLocks noGrp="1"/>
          </p:cNvSpPr>
          <p:nvPr>
            <p:ph sz="half" idx="15"/>
          </p:nvPr>
        </p:nvSpPr>
        <p:spPr>
          <a:xfrm>
            <a:off x="3581400" y="2660711"/>
            <a:ext cx="8000999" cy="1097280"/>
          </a:xfrm>
        </p:spPr>
        <p:txBody>
          <a:bodyPr anchor="ctr"/>
          <a:lstStyle>
            <a:lvl1pPr marL="11113"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EA1DB515-6EB5-E071-77D5-52780B1F93A1}"/>
              </a:ext>
            </a:extLst>
          </p:cNvPr>
          <p:cNvSpPr>
            <a:spLocks noGrp="1"/>
          </p:cNvSpPr>
          <p:nvPr>
            <p:ph sz="half" idx="16"/>
          </p:nvPr>
        </p:nvSpPr>
        <p:spPr>
          <a:xfrm>
            <a:off x="3581400" y="3888863"/>
            <a:ext cx="8000999" cy="1097280"/>
          </a:xfrm>
        </p:spPr>
        <p:txBody>
          <a:bodyPr anchor="ctr"/>
          <a:lstStyle>
            <a:lvl1pPr marL="11113"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2">
            <a:extLst>
              <a:ext uri="{FF2B5EF4-FFF2-40B4-BE49-F238E27FC236}">
                <a16:creationId xmlns:a16="http://schemas.microsoft.com/office/drawing/2014/main" id="{FBDF4819-3238-D7A6-A1C2-3D6281B7411A}"/>
              </a:ext>
            </a:extLst>
          </p:cNvPr>
          <p:cNvSpPr>
            <a:spLocks noGrp="1"/>
          </p:cNvSpPr>
          <p:nvPr>
            <p:ph type="body" idx="17"/>
          </p:nvPr>
        </p:nvSpPr>
        <p:spPr>
          <a:xfrm>
            <a:off x="609602" y="1432560"/>
            <a:ext cx="2743199" cy="1097280"/>
          </a:xfrm>
        </p:spPr>
        <p:txBody>
          <a:bodyPr anchor="ctr">
            <a:noAutofit/>
          </a:bodyPr>
          <a:lstStyle>
            <a:lvl1pPr marL="0" indent="0">
              <a:lnSpc>
                <a:spcPct val="100000"/>
              </a:lnSpc>
              <a:buNone/>
              <a:defRPr sz="1800" b="1">
                <a:latin typeface="Franklin Gothic Medium" panose="020B0603020102020204" pitchFamily="34" charset="0"/>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8" name="Text Placeholder 2">
            <a:extLst>
              <a:ext uri="{FF2B5EF4-FFF2-40B4-BE49-F238E27FC236}">
                <a16:creationId xmlns:a16="http://schemas.microsoft.com/office/drawing/2014/main" id="{0464CE87-140B-47A2-C33C-D364CA1B76AD}"/>
              </a:ext>
            </a:extLst>
          </p:cNvPr>
          <p:cNvSpPr>
            <a:spLocks noGrp="1"/>
          </p:cNvSpPr>
          <p:nvPr>
            <p:ph type="body" idx="18"/>
          </p:nvPr>
        </p:nvSpPr>
        <p:spPr>
          <a:xfrm>
            <a:off x="609602" y="2660711"/>
            <a:ext cx="2743199" cy="1097280"/>
          </a:xfrm>
        </p:spPr>
        <p:txBody>
          <a:bodyPr anchor="ctr">
            <a:noAutofit/>
          </a:bodyPr>
          <a:lstStyle>
            <a:lvl1pPr marL="0" indent="0">
              <a:lnSpc>
                <a:spcPct val="100000"/>
              </a:lnSpc>
              <a:buNone/>
              <a:defRPr sz="1800" b="1">
                <a:latin typeface="Franklin Gothic Medium" panose="020B0603020102020204" pitchFamily="34" charset="0"/>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11" name="Text Placeholder 2">
            <a:extLst>
              <a:ext uri="{FF2B5EF4-FFF2-40B4-BE49-F238E27FC236}">
                <a16:creationId xmlns:a16="http://schemas.microsoft.com/office/drawing/2014/main" id="{910CFF52-B968-331C-1CD8-EA2083E67BDF}"/>
              </a:ext>
            </a:extLst>
          </p:cNvPr>
          <p:cNvSpPr>
            <a:spLocks noGrp="1"/>
          </p:cNvSpPr>
          <p:nvPr>
            <p:ph type="body" idx="19"/>
          </p:nvPr>
        </p:nvSpPr>
        <p:spPr>
          <a:xfrm>
            <a:off x="609602" y="3888863"/>
            <a:ext cx="2743199" cy="1097280"/>
          </a:xfrm>
        </p:spPr>
        <p:txBody>
          <a:bodyPr anchor="ctr">
            <a:noAutofit/>
          </a:bodyPr>
          <a:lstStyle>
            <a:lvl1pPr marL="0" indent="0">
              <a:lnSpc>
                <a:spcPct val="100000"/>
              </a:lnSpc>
              <a:buNone/>
              <a:defRPr sz="1800" b="1">
                <a:latin typeface="Franklin Gothic Medium" panose="020B0603020102020204" pitchFamily="34" charset="0"/>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12" name="Content Placeholder 3">
            <a:extLst>
              <a:ext uri="{FF2B5EF4-FFF2-40B4-BE49-F238E27FC236}">
                <a16:creationId xmlns:a16="http://schemas.microsoft.com/office/drawing/2014/main" id="{2CC4066B-28F8-3C74-DB38-FF82E9635AC4}"/>
              </a:ext>
            </a:extLst>
          </p:cNvPr>
          <p:cNvSpPr>
            <a:spLocks noGrp="1"/>
          </p:cNvSpPr>
          <p:nvPr>
            <p:ph sz="half" idx="20"/>
          </p:nvPr>
        </p:nvSpPr>
        <p:spPr>
          <a:xfrm>
            <a:off x="3581400" y="5120640"/>
            <a:ext cx="8000999" cy="1097280"/>
          </a:xfrm>
        </p:spPr>
        <p:txBody>
          <a:bodyPr anchor="ctr"/>
          <a:lstStyle>
            <a:lvl1pPr marL="11113"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2">
            <a:extLst>
              <a:ext uri="{FF2B5EF4-FFF2-40B4-BE49-F238E27FC236}">
                <a16:creationId xmlns:a16="http://schemas.microsoft.com/office/drawing/2014/main" id="{8638F9F0-5516-0541-FD13-06BB4C7FD86C}"/>
              </a:ext>
            </a:extLst>
          </p:cNvPr>
          <p:cNvSpPr>
            <a:spLocks noGrp="1"/>
          </p:cNvSpPr>
          <p:nvPr>
            <p:ph type="body" idx="21"/>
          </p:nvPr>
        </p:nvSpPr>
        <p:spPr>
          <a:xfrm>
            <a:off x="609602" y="5117012"/>
            <a:ext cx="2743199" cy="1097280"/>
          </a:xfrm>
        </p:spPr>
        <p:txBody>
          <a:bodyPr anchor="ctr">
            <a:noAutofit/>
          </a:bodyPr>
          <a:lstStyle>
            <a:lvl1pPr marL="0" indent="0">
              <a:lnSpc>
                <a:spcPct val="100000"/>
              </a:lnSpc>
              <a:buNone/>
              <a:defRPr sz="1800" b="1">
                <a:latin typeface="Franklin Gothic Medium" panose="020B0603020102020204" pitchFamily="34" charset="0"/>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Tree>
    <p:extLst>
      <p:ext uri="{BB962C8B-B14F-4D97-AF65-F5344CB8AC3E}">
        <p14:creationId xmlns:p14="http://schemas.microsoft.com/office/powerpoint/2010/main" val="35344583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457200"/>
            <a:ext cx="10972800" cy="792480"/>
          </a:xfrm>
        </p:spPr>
        <p:txBody>
          <a:bodyPr/>
          <a:lstStyle/>
          <a:p>
            <a:r>
              <a:rPr lang="en-US"/>
              <a:t>Slide title</a:t>
            </a:r>
          </a:p>
        </p:txBody>
      </p:sp>
      <p:sp>
        <p:nvSpPr>
          <p:cNvPr id="3" name="Text Placeholder 2"/>
          <p:cNvSpPr>
            <a:spLocks noGrp="1"/>
          </p:cNvSpPr>
          <p:nvPr>
            <p:ph type="body" idx="1" hasCustomPrompt="1"/>
          </p:nvPr>
        </p:nvSpPr>
        <p:spPr>
          <a:xfrm>
            <a:off x="609600" y="1412240"/>
            <a:ext cx="5120640" cy="684848"/>
          </a:xfrm>
        </p:spPr>
        <p:txBody>
          <a:bodyPr anchor="b">
            <a:normAutofit/>
          </a:bodyPr>
          <a:lstStyle>
            <a:lvl1pPr marL="0" indent="0">
              <a:lnSpc>
                <a:spcPct val="120000"/>
              </a:lnSpc>
              <a:buNone/>
              <a:defRPr sz="2000" b="1">
                <a:solidFill>
                  <a:schemeClr val="accent1"/>
                </a:solidFill>
                <a:latin typeface="Franklin Gothic Medium" panose="020B0603020102020204" pitchFamily="34" charset="0"/>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Header</a:t>
            </a:r>
          </a:p>
        </p:txBody>
      </p:sp>
      <p:sp>
        <p:nvSpPr>
          <p:cNvPr id="4" name="Content Placeholder 3"/>
          <p:cNvSpPr>
            <a:spLocks noGrp="1"/>
          </p:cNvSpPr>
          <p:nvPr>
            <p:ph sz="half" idx="2"/>
          </p:nvPr>
        </p:nvSpPr>
        <p:spPr>
          <a:xfrm>
            <a:off x="609600" y="2259648"/>
            <a:ext cx="5120640" cy="40293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hasCustomPrompt="1"/>
          </p:nvPr>
        </p:nvSpPr>
        <p:spPr>
          <a:xfrm>
            <a:off x="6096001" y="1412240"/>
            <a:ext cx="5120640" cy="684848"/>
          </a:xfrm>
        </p:spPr>
        <p:txBody>
          <a:bodyPr anchor="b">
            <a:normAutofit/>
          </a:bodyPr>
          <a:lstStyle>
            <a:lvl1pPr marL="0" indent="0">
              <a:lnSpc>
                <a:spcPct val="120000"/>
              </a:lnSpc>
              <a:buNone/>
              <a:defRPr sz="2000" b="1">
                <a:solidFill>
                  <a:schemeClr val="accent1"/>
                </a:solidFill>
                <a:latin typeface="Franklin Gothic Medium" panose="020B0603020102020204" pitchFamily="34" charset="0"/>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Header</a:t>
            </a:r>
          </a:p>
        </p:txBody>
      </p:sp>
      <p:sp>
        <p:nvSpPr>
          <p:cNvPr id="6" name="Content Placeholder 5"/>
          <p:cNvSpPr>
            <a:spLocks noGrp="1"/>
          </p:cNvSpPr>
          <p:nvPr>
            <p:ph sz="quarter" idx="4"/>
          </p:nvPr>
        </p:nvSpPr>
        <p:spPr>
          <a:xfrm>
            <a:off x="6096000" y="2259648"/>
            <a:ext cx="5120640" cy="40293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E405B87-0B1C-464B-928F-AA5E9D282D70}" type="datetimeFigureOut">
              <a:rPr lang="en-US" smtClean="0"/>
              <a:t>9/15/2026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9AD4B2D-25FF-0B46-98A4-87FBB723E472}" type="slidenum">
              <a:rPr lang="en-US" smtClean="0"/>
              <a:t>‹#›</a:t>
            </a:fld>
            <a:endParaRPr lang="en-US" dirty="0"/>
          </a:p>
        </p:txBody>
      </p:sp>
    </p:spTree>
    <p:extLst>
      <p:ext uri="{BB962C8B-B14F-4D97-AF65-F5344CB8AC3E}">
        <p14:creationId xmlns:p14="http://schemas.microsoft.com/office/powerpoint/2010/main" val="15653413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Image 3 Sections Horizontal">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792480"/>
          </a:xfrm>
        </p:spPr>
        <p:txBody>
          <a:bodyPr/>
          <a:lstStyle/>
          <a:p>
            <a:r>
              <a:rPr lang="en-US"/>
              <a:t>Click to edit Master title style</a:t>
            </a:r>
          </a:p>
        </p:txBody>
      </p:sp>
      <p:sp>
        <p:nvSpPr>
          <p:cNvPr id="5" name="Date Placeholder 4"/>
          <p:cNvSpPr>
            <a:spLocks noGrp="1"/>
          </p:cNvSpPr>
          <p:nvPr>
            <p:ph type="dt" sz="half" idx="10"/>
          </p:nvPr>
        </p:nvSpPr>
        <p:spPr/>
        <p:txBody>
          <a:bodyPr/>
          <a:lstStyle/>
          <a:p>
            <a:fld id="{2E405B87-0B1C-464B-928F-AA5E9D282D70}" type="datetimeFigureOut">
              <a:rPr lang="en-US" smtClean="0"/>
              <a:t>9/15/2026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9AD4B2D-25FF-0B46-98A4-87FBB723E472}" type="slidenum">
              <a:rPr lang="en-US" smtClean="0"/>
              <a:t>‹#›</a:t>
            </a:fld>
            <a:endParaRPr lang="en-US" dirty="0"/>
          </a:p>
        </p:txBody>
      </p:sp>
      <p:sp>
        <p:nvSpPr>
          <p:cNvPr id="9" name="Content Placeholder 3">
            <a:extLst>
              <a:ext uri="{FF2B5EF4-FFF2-40B4-BE49-F238E27FC236}">
                <a16:creationId xmlns:a16="http://schemas.microsoft.com/office/drawing/2014/main" id="{B4E06701-73C2-615A-A562-555F80BDD1C7}"/>
              </a:ext>
            </a:extLst>
          </p:cNvPr>
          <p:cNvSpPr>
            <a:spLocks noGrp="1"/>
          </p:cNvSpPr>
          <p:nvPr>
            <p:ph sz="half" idx="14"/>
          </p:nvPr>
        </p:nvSpPr>
        <p:spPr>
          <a:xfrm>
            <a:off x="4939991" y="1486263"/>
            <a:ext cx="6642409" cy="1554480"/>
          </a:xfrm>
        </p:spPr>
        <p:txBody>
          <a:bodyPr anchor="ctr">
            <a:noAutofit/>
          </a:bodyPr>
          <a:lstStyle>
            <a:lvl1pPr marL="11113" indent="0">
              <a:buNone/>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3">
            <a:extLst>
              <a:ext uri="{FF2B5EF4-FFF2-40B4-BE49-F238E27FC236}">
                <a16:creationId xmlns:a16="http://schemas.microsoft.com/office/drawing/2014/main" id="{E87255F9-16E7-4480-CF5F-70A66F239682}"/>
              </a:ext>
            </a:extLst>
          </p:cNvPr>
          <p:cNvSpPr>
            <a:spLocks noGrp="1"/>
          </p:cNvSpPr>
          <p:nvPr>
            <p:ph sz="half" idx="15"/>
          </p:nvPr>
        </p:nvSpPr>
        <p:spPr>
          <a:xfrm>
            <a:off x="4939991" y="3113676"/>
            <a:ext cx="6642409" cy="1554480"/>
          </a:xfrm>
        </p:spPr>
        <p:txBody>
          <a:bodyPr anchor="ctr">
            <a:noAutofit/>
          </a:bodyPr>
          <a:lstStyle>
            <a:lvl1pPr marL="11113" indent="0">
              <a:buNone/>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EA1DB515-6EB5-E071-77D5-52780B1F93A1}"/>
              </a:ext>
            </a:extLst>
          </p:cNvPr>
          <p:cNvSpPr>
            <a:spLocks noGrp="1"/>
          </p:cNvSpPr>
          <p:nvPr>
            <p:ph sz="half" idx="16"/>
          </p:nvPr>
        </p:nvSpPr>
        <p:spPr>
          <a:xfrm>
            <a:off x="4939991" y="4741091"/>
            <a:ext cx="6642409" cy="1554480"/>
          </a:xfrm>
        </p:spPr>
        <p:txBody>
          <a:bodyPr anchor="ctr">
            <a:noAutofit/>
          </a:bodyPr>
          <a:lstStyle>
            <a:lvl1pPr marL="11113" indent="0">
              <a:buNone/>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2">
            <a:extLst>
              <a:ext uri="{FF2B5EF4-FFF2-40B4-BE49-F238E27FC236}">
                <a16:creationId xmlns:a16="http://schemas.microsoft.com/office/drawing/2014/main" id="{FBDF4819-3238-D7A6-A1C2-3D6281B7411A}"/>
              </a:ext>
            </a:extLst>
          </p:cNvPr>
          <p:cNvSpPr>
            <a:spLocks noGrp="1"/>
          </p:cNvSpPr>
          <p:nvPr>
            <p:ph type="body" idx="17"/>
          </p:nvPr>
        </p:nvSpPr>
        <p:spPr>
          <a:xfrm>
            <a:off x="2499734" y="1486263"/>
            <a:ext cx="2217233" cy="1554480"/>
          </a:xfrm>
        </p:spPr>
        <p:txBody>
          <a:bodyPr anchor="ctr">
            <a:noAutofit/>
          </a:bodyPr>
          <a:lstStyle>
            <a:lvl1pPr marL="0" indent="0">
              <a:lnSpc>
                <a:spcPct val="100000"/>
              </a:lnSpc>
              <a:buNone/>
              <a:defRPr sz="1800" b="1">
                <a:latin typeface="Franklin Gothic Medium" panose="020B0603020102020204" pitchFamily="34" charset="0"/>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8" name="Text Placeholder 2">
            <a:extLst>
              <a:ext uri="{FF2B5EF4-FFF2-40B4-BE49-F238E27FC236}">
                <a16:creationId xmlns:a16="http://schemas.microsoft.com/office/drawing/2014/main" id="{0464CE87-140B-47A2-C33C-D364CA1B76AD}"/>
              </a:ext>
            </a:extLst>
          </p:cNvPr>
          <p:cNvSpPr>
            <a:spLocks noGrp="1"/>
          </p:cNvSpPr>
          <p:nvPr>
            <p:ph type="body" idx="18"/>
          </p:nvPr>
        </p:nvSpPr>
        <p:spPr>
          <a:xfrm>
            <a:off x="2499734" y="3111863"/>
            <a:ext cx="2217233" cy="1554480"/>
          </a:xfrm>
        </p:spPr>
        <p:txBody>
          <a:bodyPr anchor="ctr">
            <a:noAutofit/>
          </a:bodyPr>
          <a:lstStyle>
            <a:lvl1pPr marL="0" indent="0">
              <a:lnSpc>
                <a:spcPct val="100000"/>
              </a:lnSpc>
              <a:buNone/>
              <a:defRPr sz="1800" b="1">
                <a:latin typeface="Franklin Gothic Medium" panose="020B0603020102020204" pitchFamily="34" charset="0"/>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11" name="Text Placeholder 2">
            <a:extLst>
              <a:ext uri="{FF2B5EF4-FFF2-40B4-BE49-F238E27FC236}">
                <a16:creationId xmlns:a16="http://schemas.microsoft.com/office/drawing/2014/main" id="{910CFF52-B968-331C-1CD8-EA2083E67BDF}"/>
              </a:ext>
            </a:extLst>
          </p:cNvPr>
          <p:cNvSpPr>
            <a:spLocks noGrp="1"/>
          </p:cNvSpPr>
          <p:nvPr>
            <p:ph type="body" idx="19"/>
          </p:nvPr>
        </p:nvSpPr>
        <p:spPr>
          <a:xfrm>
            <a:off x="2499734" y="4737463"/>
            <a:ext cx="2217233" cy="1554480"/>
          </a:xfrm>
        </p:spPr>
        <p:txBody>
          <a:bodyPr anchor="ctr">
            <a:noAutofit/>
          </a:bodyPr>
          <a:lstStyle>
            <a:lvl1pPr marL="0" indent="0">
              <a:lnSpc>
                <a:spcPct val="100000"/>
              </a:lnSpc>
              <a:buNone/>
              <a:defRPr sz="1800" b="1">
                <a:latin typeface="Franklin Gothic Medium" panose="020B0603020102020204" pitchFamily="34" charset="0"/>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Tree>
    <p:extLst>
      <p:ext uri="{BB962C8B-B14F-4D97-AF65-F5344CB8AC3E}">
        <p14:creationId xmlns:p14="http://schemas.microsoft.com/office/powerpoint/2010/main" val="31753568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Text 2 Sections Horizontal">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792480"/>
          </a:xfrm>
        </p:spPr>
        <p:txBody>
          <a:bodyPr/>
          <a:lstStyle/>
          <a:p>
            <a:r>
              <a:rPr lang="en-US"/>
              <a:t>Click to edit Master title style</a:t>
            </a:r>
          </a:p>
        </p:txBody>
      </p:sp>
      <p:sp>
        <p:nvSpPr>
          <p:cNvPr id="5" name="Date Placeholder 4"/>
          <p:cNvSpPr>
            <a:spLocks noGrp="1"/>
          </p:cNvSpPr>
          <p:nvPr>
            <p:ph type="dt" sz="half" idx="10"/>
          </p:nvPr>
        </p:nvSpPr>
        <p:spPr/>
        <p:txBody>
          <a:bodyPr/>
          <a:lstStyle/>
          <a:p>
            <a:fld id="{2E405B87-0B1C-464B-928F-AA5E9D282D70}" type="datetimeFigureOut">
              <a:rPr lang="en-US" smtClean="0"/>
              <a:t>9/15/2026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9AD4B2D-25FF-0B46-98A4-87FBB723E472}" type="slidenum">
              <a:rPr lang="en-US" smtClean="0"/>
              <a:t>‹#›</a:t>
            </a:fld>
            <a:endParaRPr lang="en-US" dirty="0"/>
          </a:p>
        </p:txBody>
      </p:sp>
      <p:sp>
        <p:nvSpPr>
          <p:cNvPr id="9" name="Content Placeholder 3">
            <a:extLst>
              <a:ext uri="{FF2B5EF4-FFF2-40B4-BE49-F238E27FC236}">
                <a16:creationId xmlns:a16="http://schemas.microsoft.com/office/drawing/2014/main" id="{B4E06701-73C2-615A-A562-555F80BDD1C7}"/>
              </a:ext>
            </a:extLst>
          </p:cNvPr>
          <p:cNvSpPr>
            <a:spLocks noGrp="1"/>
          </p:cNvSpPr>
          <p:nvPr>
            <p:ph sz="half" idx="14"/>
          </p:nvPr>
        </p:nvSpPr>
        <p:spPr>
          <a:xfrm>
            <a:off x="3581400" y="1486260"/>
            <a:ext cx="8000999" cy="2286000"/>
          </a:xfrm>
        </p:spPr>
        <p:txBody>
          <a:bodyPr anchor="ctr"/>
          <a:lstStyle>
            <a:lvl1pPr marL="11113"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3">
            <a:extLst>
              <a:ext uri="{FF2B5EF4-FFF2-40B4-BE49-F238E27FC236}">
                <a16:creationId xmlns:a16="http://schemas.microsoft.com/office/drawing/2014/main" id="{E87255F9-16E7-4480-CF5F-70A66F239682}"/>
              </a:ext>
            </a:extLst>
          </p:cNvPr>
          <p:cNvSpPr>
            <a:spLocks noGrp="1"/>
          </p:cNvSpPr>
          <p:nvPr>
            <p:ph sz="half" idx="15"/>
          </p:nvPr>
        </p:nvSpPr>
        <p:spPr>
          <a:xfrm>
            <a:off x="3581400" y="3907615"/>
            <a:ext cx="8000999" cy="2286000"/>
          </a:xfrm>
        </p:spPr>
        <p:txBody>
          <a:bodyPr anchor="ctr"/>
          <a:lstStyle>
            <a:lvl1pPr marL="11113"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2">
            <a:extLst>
              <a:ext uri="{FF2B5EF4-FFF2-40B4-BE49-F238E27FC236}">
                <a16:creationId xmlns:a16="http://schemas.microsoft.com/office/drawing/2014/main" id="{FBDF4819-3238-D7A6-A1C2-3D6281B7411A}"/>
              </a:ext>
            </a:extLst>
          </p:cNvPr>
          <p:cNvSpPr>
            <a:spLocks noGrp="1"/>
          </p:cNvSpPr>
          <p:nvPr>
            <p:ph type="body" idx="17"/>
          </p:nvPr>
        </p:nvSpPr>
        <p:spPr>
          <a:xfrm>
            <a:off x="609602" y="1486260"/>
            <a:ext cx="2743199" cy="2286000"/>
          </a:xfrm>
        </p:spPr>
        <p:txBody>
          <a:bodyPr anchor="ctr">
            <a:noAutofit/>
          </a:bodyPr>
          <a:lstStyle>
            <a:lvl1pPr marL="0" indent="0">
              <a:lnSpc>
                <a:spcPct val="100000"/>
              </a:lnSpc>
              <a:buNone/>
              <a:defRPr sz="2200" b="1">
                <a:latin typeface="Franklin Gothic Medium" panose="020B0603020102020204" pitchFamily="34" charset="0"/>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8" name="Text Placeholder 2">
            <a:extLst>
              <a:ext uri="{FF2B5EF4-FFF2-40B4-BE49-F238E27FC236}">
                <a16:creationId xmlns:a16="http://schemas.microsoft.com/office/drawing/2014/main" id="{0464CE87-140B-47A2-C33C-D364CA1B76AD}"/>
              </a:ext>
            </a:extLst>
          </p:cNvPr>
          <p:cNvSpPr>
            <a:spLocks noGrp="1"/>
          </p:cNvSpPr>
          <p:nvPr>
            <p:ph type="body" idx="18"/>
          </p:nvPr>
        </p:nvSpPr>
        <p:spPr>
          <a:xfrm>
            <a:off x="609602" y="3905800"/>
            <a:ext cx="2743199" cy="2286000"/>
          </a:xfrm>
        </p:spPr>
        <p:txBody>
          <a:bodyPr anchor="ctr">
            <a:noAutofit/>
          </a:bodyPr>
          <a:lstStyle>
            <a:lvl1pPr marL="0" indent="0">
              <a:lnSpc>
                <a:spcPct val="100000"/>
              </a:lnSpc>
              <a:buNone/>
              <a:defRPr sz="2200" b="1">
                <a:latin typeface="Franklin Gothic Medium" panose="020B0603020102020204" pitchFamily="34" charset="0"/>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Tree>
    <p:extLst>
      <p:ext uri="{BB962C8B-B14F-4D97-AF65-F5344CB8AC3E}">
        <p14:creationId xmlns:p14="http://schemas.microsoft.com/office/powerpoint/2010/main" val="7931060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4_Custom Layout">
    <p:spTree>
      <p:nvGrpSpPr>
        <p:cNvPr id="1" name=""/>
        <p:cNvGrpSpPr/>
        <p:nvPr/>
      </p:nvGrpSpPr>
      <p:grpSpPr>
        <a:xfrm>
          <a:off x="0" y="0"/>
          <a:ext cx="0" cy="0"/>
          <a:chOff x="0" y="0"/>
          <a:chExt cx="0" cy="0"/>
        </a:xfrm>
      </p:grpSpPr>
      <p:pic>
        <p:nvPicPr>
          <p:cNvPr id="6" name="Picture 5" descr="A close-up of a logo&#10;&#10;Description automatically generated">
            <a:extLst>
              <a:ext uri="{FF2B5EF4-FFF2-40B4-BE49-F238E27FC236}">
                <a16:creationId xmlns:a16="http://schemas.microsoft.com/office/drawing/2014/main" id="{806EDADE-150D-4358-5320-3D00579503B6}"/>
              </a:ext>
            </a:extLst>
          </p:cNvPr>
          <p:cNvPicPr>
            <a:picLocks noChangeAspect="1"/>
          </p:cNvPicPr>
          <p:nvPr/>
        </p:nvPicPr>
        <p:blipFill>
          <a:blip r:embed="rId2" cstate="hqprint">
            <a:extLst>
              <a:ext uri="{28A0092B-C50C-407E-A947-70E740481C1C}">
                <a14:useLocalDpi xmlns:a14="http://schemas.microsoft.com/office/drawing/2010/main"/>
              </a:ext>
            </a:extLst>
          </a:blip>
          <a:srcRect/>
          <a:stretch/>
        </p:blipFill>
        <p:spPr>
          <a:xfrm>
            <a:off x="5803938" y="6323841"/>
            <a:ext cx="584123" cy="396627"/>
          </a:xfrm>
          <a:prstGeom prst="rect">
            <a:avLst/>
          </a:prstGeom>
        </p:spPr>
      </p:pic>
      <p:sp>
        <p:nvSpPr>
          <p:cNvPr id="4" name="Picture Placeholder 3">
            <a:extLst>
              <a:ext uri="{FF2B5EF4-FFF2-40B4-BE49-F238E27FC236}">
                <a16:creationId xmlns:a16="http://schemas.microsoft.com/office/drawing/2014/main" id="{32249B2F-6616-DEDC-DF2C-80411BF4166F}"/>
              </a:ext>
            </a:extLst>
          </p:cNvPr>
          <p:cNvSpPr>
            <a:spLocks noGrp="1"/>
          </p:cNvSpPr>
          <p:nvPr>
            <p:ph type="pic" sz="quarter" idx="10"/>
          </p:nvPr>
        </p:nvSpPr>
        <p:spPr>
          <a:xfrm>
            <a:off x="485152" y="2219138"/>
            <a:ext cx="3940175" cy="3940175"/>
          </a:xfrm>
          <a:prstGeom prst="ellipse">
            <a:avLst/>
          </a:prstGeom>
          <a:pattFill prst="pct5">
            <a:fgClr>
              <a:schemeClr val="accent1"/>
            </a:fgClr>
            <a:bgClr>
              <a:schemeClr val="bg1"/>
            </a:bgClr>
          </a:pattFill>
        </p:spPr>
        <p:txBody>
          <a:bodyPr/>
          <a:lstStyle/>
          <a:p>
            <a:r>
              <a:rPr lang="en-US" dirty="0"/>
              <a:t>Click icon to add picture</a:t>
            </a:r>
            <a:endParaRPr lang="en-ID" dirty="0"/>
          </a:p>
        </p:txBody>
      </p:sp>
      <p:sp>
        <p:nvSpPr>
          <p:cNvPr id="2" name="Shape 119">
            <a:extLst>
              <a:ext uri="{FF2B5EF4-FFF2-40B4-BE49-F238E27FC236}">
                <a16:creationId xmlns:a16="http://schemas.microsoft.com/office/drawing/2014/main" id="{6E90A896-9F7B-320F-FEDD-82FD6F4B2CCC}"/>
              </a:ext>
            </a:extLst>
          </p:cNvPr>
          <p:cNvSpPr>
            <a:spLocks noGrp="1"/>
          </p:cNvSpPr>
          <p:nvPr>
            <p:ph type="sldNum" sz="quarter" idx="2"/>
          </p:nvPr>
        </p:nvSpPr>
        <p:spPr>
          <a:xfrm>
            <a:off x="8610600" y="6269672"/>
            <a:ext cx="2743200" cy="269241"/>
          </a:xfrm>
          <a:prstGeom prst="rect">
            <a:avLst/>
          </a:prstGeom>
        </p:spPr>
        <p:txBody>
          <a:bodyPr wrap="square" lIns="91439" tIns="91439" rIns="91439" bIns="91439" anchor="ctr"/>
          <a:lstStyle>
            <a:lvl1pPr algn="r" defTabSz="457200">
              <a:defRPr>
                <a:solidFill>
                  <a:srgbClr val="888888"/>
                </a:solidFill>
                <a:latin typeface="Trebuchet MS"/>
                <a:ea typeface="Trebuchet MS"/>
                <a:cs typeface="Trebuchet MS"/>
                <a:sym typeface="Trebuchet MS"/>
              </a:defRPr>
            </a:lvl1pPr>
          </a:lstStyle>
          <a:p>
            <a:fld id="{86CB4B4D-7CA3-9044-876B-883B54F8677D}" type="slidenum">
              <a:rPr lang="en-US" smtClean="0"/>
              <a:t>‹#›</a:t>
            </a:fld>
            <a:endParaRPr lang="en-US" dirty="0"/>
          </a:p>
        </p:txBody>
      </p:sp>
      <p:pic>
        <p:nvPicPr>
          <p:cNvPr id="3" name="Picture 2" descr="A close-up of a logo&#10;&#10;Description automatically generated">
            <a:extLst>
              <a:ext uri="{FF2B5EF4-FFF2-40B4-BE49-F238E27FC236}">
                <a16:creationId xmlns:a16="http://schemas.microsoft.com/office/drawing/2014/main" id="{4E8DA9D0-CE89-42B5-2D41-ECB069509626}"/>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5803938" y="6323841"/>
            <a:ext cx="584123" cy="396627"/>
          </a:xfrm>
          <a:prstGeom prst="rect">
            <a:avLst/>
          </a:prstGeom>
        </p:spPr>
      </p:pic>
    </p:spTree>
    <p:extLst>
      <p:ext uri="{BB962C8B-B14F-4D97-AF65-F5344CB8AC3E}">
        <p14:creationId xmlns:p14="http://schemas.microsoft.com/office/powerpoint/2010/main" val="14175861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1593825"/>
      </p:ext>
    </p:extLst>
  </p:cSld>
  <p:clrMap bg1="lt1" tx1="dk1" bg2="lt2" tx2="dk2" accent1="accent1" accent2="accent2" accent3="accent3" accent4="accent4" accent5="accent5" accent6="accent6" hlink="hlink" folHlink="folHlink"/>
  <p:sldLayoutIdLst>
    <p:sldLayoutId id="2147483752" r:id="rId1"/>
    <p:sldLayoutId id="2147483792" r:id="rId2"/>
    <p:sldLayoutId id="2147483791" r:id="rId3"/>
    <p:sldLayoutId id="2147483790" r:id="rId4"/>
    <p:sldLayoutId id="2147483789" r:id="rId5"/>
    <p:sldLayoutId id="2147483788" r:id="rId6"/>
    <p:sldLayoutId id="2147483787" r:id="rId7"/>
    <p:sldLayoutId id="2147483786" r:id="rId8"/>
    <p:sldLayoutId id="2147483785" r:id="rId9"/>
    <p:sldLayoutId id="2147483784" r:id="rId10"/>
    <p:sldLayoutId id="2147483783" r:id="rId11"/>
    <p:sldLayoutId id="2147483782" r:id="rId12"/>
    <p:sldLayoutId id="2147483781" r:id="rId13"/>
    <p:sldLayoutId id="2147483780" r:id="rId14"/>
    <p:sldLayoutId id="2147483779" r:id="rId15"/>
    <p:sldLayoutId id="2147483778" r:id="rId16"/>
    <p:sldLayoutId id="2147483777" r:id="rId17"/>
    <p:sldLayoutId id="2147483776" r:id="rId18"/>
    <p:sldLayoutId id="2147483775" r:id="rId19"/>
    <p:sldLayoutId id="2147483774" r:id="rId20"/>
    <p:sldLayoutId id="2147483794" r:id="rId21"/>
    <p:sldLayoutId id="2147483795" r:id="rId22"/>
    <p:sldLayoutId id="2147483793" r:id="rId23"/>
    <p:sldLayoutId id="2147483773" r:id="rId24"/>
    <p:sldLayoutId id="2147483796" r:id="rId25"/>
    <p:sldLayoutId id="2147483797" r:id="rId26"/>
    <p:sldLayoutId id="2147483798" r:id="rId27"/>
    <p:sldLayoutId id="2147483799" r:id="rId28"/>
    <p:sldLayoutId id="2147483800" r:id="rId29"/>
    <p:sldLayoutId id="2147483801" r:id="rId30"/>
    <p:sldLayoutId id="2147483802" r:id="rId31"/>
    <p:sldLayoutId id="2147483803" r:id="rId32"/>
    <p:sldLayoutId id="2147483804" r:id="rId33"/>
    <p:sldLayoutId id="2147483805" r:id="rId3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4.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4.xml"/><Relationship Id="rId4" Type="http://schemas.openxmlformats.org/officeDocument/2006/relationships/hyperlink" Target="mailto:mdavis@citrincooperman.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24.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E2D5B035-897D-7CCA-2C2E-938EA694553A}"/>
              </a:ext>
            </a:extLst>
          </p:cNvPr>
          <p:cNvSpPr/>
          <p:nvPr/>
        </p:nvSpPr>
        <p:spPr>
          <a:xfrm>
            <a:off x="4025900" y="5885575"/>
            <a:ext cx="4140200" cy="406400"/>
          </a:xfrm>
          <a:prstGeom prst="roundRect">
            <a:avLst>
              <a:gd name="adj" fmla="val 50000"/>
            </a:avLst>
          </a:prstGeom>
          <a:gradFill>
            <a:gsLst>
              <a:gs pos="0">
                <a:srgbClr val="003A4F"/>
              </a:gs>
              <a:gs pos="100000">
                <a:srgbClr val="144A60"/>
              </a:gs>
            </a:gsLst>
            <a:path path="circle">
              <a:fillToRect l="100000" t="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0540C3DB-56B0-B3E5-9928-5F31A182E561}"/>
              </a:ext>
            </a:extLst>
          </p:cNvPr>
          <p:cNvSpPr txBox="1"/>
          <p:nvPr/>
        </p:nvSpPr>
        <p:spPr>
          <a:xfrm>
            <a:off x="4385547" y="5927192"/>
            <a:ext cx="3776996" cy="323165"/>
          </a:xfrm>
          <a:prstGeom prst="rect">
            <a:avLst/>
          </a:prstGeom>
          <a:noFill/>
        </p:spPr>
        <p:txBody>
          <a:bodyPr wrap="none" rtlCol="0">
            <a:spAutoFit/>
          </a:bodyPr>
          <a:lstStyle/>
          <a:p>
            <a:pPr algn="ctr"/>
            <a:r>
              <a:rPr lang="en-GB" sz="1500" spc="800" dirty="0">
                <a:solidFill>
                  <a:schemeClr val="bg1"/>
                </a:solidFill>
                <a:latin typeface="Arial" panose="020B0604020202020204" pitchFamily="34" charset="0"/>
                <a:ea typeface="Inter" panose="02000503000000020004" pitchFamily="50" charset="0"/>
                <a:cs typeface="Arial" panose="020B0604020202020204" pitchFamily="34" charset="0"/>
              </a:rPr>
              <a:t>September 15, 2026</a:t>
            </a:r>
          </a:p>
        </p:txBody>
      </p:sp>
      <p:pic>
        <p:nvPicPr>
          <p:cNvPr id="3" name="Image 0" descr="/mnt/data/39f9023efa.jpeg">
            <a:extLst>
              <a:ext uri="{FF2B5EF4-FFF2-40B4-BE49-F238E27FC236}">
                <a16:creationId xmlns:a16="http://schemas.microsoft.com/office/drawing/2014/main" id="{6C6A1AFE-E23E-6943-8B3E-4BD9402697CF}"/>
              </a:ext>
            </a:extLst>
          </p:cNvPr>
          <p:cNvPicPr>
            <a:picLocks noChangeAspect="1"/>
          </p:cNvPicPr>
          <p:nvPr/>
        </p:nvPicPr>
        <p:blipFill>
          <a:blip r:embed="rId3"/>
          <a:srcRect l="21111" r="21111"/>
          <a:stretch/>
        </p:blipFill>
        <p:spPr>
          <a:xfrm>
            <a:off x="2432958" y="0"/>
            <a:ext cx="7196167" cy="6858000"/>
          </a:xfrm>
          <a:prstGeom prst="rect">
            <a:avLst/>
          </a:prstGeom>
        </p:spPr>
      </p:pic>
      <p:sp>
        <p:nvSpPr>
          <p:cNvPr id="30" name="Rectangle 29">
            <a:extLst>
              <a:ext uri="{FF2B5EF4-FFF2-40B4-BE49-F238E27FC236}">
                <a16:creationId xmlns:a16="http://schemas.microsoft.com/office/drawing/2014/main" id="{9FE77F60-11F9-F069-C6FA-86B19BE6EA79}"/>
              </a:ext>
            </a:extLst>
          </p:cNvPr>
          <p:cNvSpPr/>
          <p:nvPr/>
        </p:nvSpPr>
        <p:spPr>
          <a:xfrm>
            <a:off x="-5443" y="0"/>
            <a:ext cx="12192000" cy="6858000"/>
          </a:xfrm>
          <a:prstGeom prst="rect">
            <a:avLst/>
          </a:prstGeom>
          <a:gradFill flip="none" rotWithShape="1">
            <a:gsLst>
              <a:gs pos="90000">
                <a:srgbClr val="003A4F"/>
              </a:gs>
              <a:gs pos="52000">
                <a:srgbClr val="4C8398">
                  <a:alpha val="87843"/>
                </a:srgbClr>
              </a:gs>
              <a:gs pos="9000">
                <a:srgbClr val="003A4F"/>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67247C5A-98DA-4DF3-B376-2924DBC4832F}"/>
              </a:ext>
            </a:extLst>
          </p:cNvPr>
          <p:cNvSpPr txBox="1"/>
          <p:nvPr/>
        </p:nvSpPr>
        <p:spPr>
          <a:xfrm>
            <a:off x="-64960" y="1785619"/>
            <a:ext cx="12192001" cy="4062651"/>
          </a:xfrm>
          <a:prstGeom prst="rect">
            <a:avLst/>
          </a:prstGeom>
          <a:noFill/>
        </p:spPr>
        <p:txBody>
          <a:bodyPr wrap="square" rtlCol="0">
            <a:spAutoFit/>
          </a:bodyPr>
          <a:lstStyle/>
          <a:p>
            <a:pPr algn="ctr"/>
            <a:r>
              <a:rPr lang="en-GB" sz="5400" b="1" spc="500" dirty="0">
                <a:solidFill>
                  <a:schemeClr val="bg1"/>
                </a:solidFill>
                <a:latin typeface="Garamond" panose="02020404030301010803" pitchFamily="18" charset="0"/>
                <a:ea typeface="Inter" panose="02000503000000020004" pitchFamily="50" charset="0"/>
                <a:cs typeface="Inter" panose="02000503000000020004" pitchFamily="50" charset="0"/>
              </a:rPr>
              <a:t>The Franchise Performance Dashboard:</a:t>
            </a:r>
          </a:p>
          <a:p>
            <a:pPr algn="ctr"/>
            <a:r>
              <a:rPr lang="en-GB" sz="4000" b="1" i="1" spc="500" dirty="0">
                <a:solidFill>
                  <a:schemeClr val="bg1"/>
                </a:solidFill>
                <a:latin typeface="Garamond" panose="02020404030301010803" pitchFamily="18" charset="0"/>
                <a:ea typeface="Inter" panose="02000503000000020004" pitchFamily="50" charset="0"/>
                <a:cs typeface="Inter" panose="02000503000000020004" pitchFamily="50" charset="0"/>
              </a:rPr>
              <a:t>6 Leading Indicators</a:t>
            </a:r>
          </a:p>
          <a:p>
            <a:pPr algn="ctr"/>
            <a:r>
              <a:rPr lang="en-GB" sz="4000" b="1" i="1" spc="500" dirty="0">
                <a:solidFill>
                  <a:schemeClr val="bg1"/>
                </a:solidFill>
                <a:latin typeface="Garamond" panose="02020404030301010803" pitchFamily="18" charset="0"/>
                <a:ea typeface="Inter" panose="02000503000000020004" pitchFamily="50" charset="0"/>
                <a:cs typeface="Inter" panose="02000503000000020004" pitchFamily="50" charset="0"/>
              </a:rPr>
              <a:t>That Predict Future Growth</a:t>
            </a:r>
          </a:p>
          <a:p>
            <a:pPr algn="ctr"/>
            <a:endParaRPr lang="en-US" sz="7000" b="1" spc="500" dirty="0">
              <a:solidFill>
                <a:schemeClr val="bg1"/>
              </a:solidFill>
              <a:latin typeface="Garamond" panose="02020404030301010803" pitchFamily="18" charset="0"/>
              <a:ea typeface="Inter" panose="02000503000000020004" pitchFamily="50" charset="0"/>
              <a:cs typeface="Inter" panose="02000503000000020004" pitchFamily="50" charset="0"/>
            </a:endParaRPr>
          </a:p>
        </p:txBody>
      </p:sp>
      <p:pic>
        <p:nvPicPr>
          <p:cNvPr id="6" name="Picture 5" descr="A close-up of a logo&#10;&#10;Description automatically generated">
            <a:extLst>
              <a:ext uri="{FF2B5EF4-FFF2-40B4-BE49-F238E27FC236}">
                <a16:creationId xmlns:a16="http://schemas.microsoft.com/office/drawing/2014/main" id="{E26C18A6-C882-9337-EB59-C39A329880E3}"/>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54046" y="421153"/>
            <a:ext cx="3713019" cy="544576"/>
          </a:xfrm>
          <a:prstGeom prst="rect">
            <a:avLst/>
          </a:prstGeom>
        </p:spPr>
      </p:pic>
      <p:pic>
        <p:nvPicPr>
          <p:cNvPr id="7" name="Picture 6">
            <a:extLst>
              <a:ext uri="{FF2B5EF4-FFF2-40B4-BE49-F238E27FC236}">
                <a16:creationId xmlns:a16="http://schemas.microsoft.com/office/drawing/2014/main" id="{94D46DAE-146F-BE96-B0F2-369F7D33E7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58211" y="326802"/>
            <a:ext cx="2730299" cy="803467"/>
          </a:xfrm>
          <a:prstGeom prst="rect">
            <a:avLst/>
          </a:prstGeom>
        </p:spPr>
      </p:pic>
    </p:spTree>
    <p:extLst>
      <p:ext uri="{BB962C8B-B14F-4D97-AF65-F5344CB8AC3E}">
        <p14:creationId xmlns:p14="http://schemas.microsoft.com/office/powerpoint/2010/main" val="36402408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2180C-E45E-CBE5-6A20-E02FDADC28A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DD3B3CF-EA42-45D2-50B5-566A280C8714}"/>
              </a:ext>
            </a:extLst>
          </p:cNvPr>
          <p:cNvSpPr/>
          <p:nvPr/>
        </p:nvSpPr>
        <p:spPr>
          <a:xfrm>
            <a:off x="5486400" y="6113721"/>
            <a:ext cx="1392764" cy="7442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20F65D1F-68F8-6DD3-1D9F-E8F282D45533}"/>
              </a:ext>
            </a:extLst>
          </p:cNvPr>
          <p:cNvSpPr txBox="1"/>
          <p:nvPr/>
        </p:nvSpPr>
        <p:spPr>
          <a:xfrm>
            <a:off x="693266" y="237026"/>
            <a:ext cx="8958737" cy="1569660"/>
          </a:xfrm>
          <a:prstGeom prst="rect">
            <a:avLst/>
          </a:prstGeom>
          <a:noFill/>
        </p:spPr>
        <p:txBody>
          <a:bodyPr wrap="square">
            <a:spAutoFit/>
          </a:bodyPr>
          <a:lstStyle/>
          <a:p>
            <a:r>
              <a:rPr lang="en-US" sz="4800" b="1" dirty="0">
                <a:solidFill>
                  <a:srgbClr val="003A4F"/>
                </a:solidFill>
                <a:latin typeface="Garamond" panose="02020404030301010803" pitchFamily="18" charset="0"/>
                <a:ea typeface="Inter" panose="02000503000000020004" pitchFamily="50" charset="0"/>
                <a:cs typeface="Inter" panose="02000503000000020004" pitchFamily="50" charset="0"/>
              </a:rPr>
              <a:t>Speaker</a:t>
            </a:r>
          </a:p>
          <a:p>
            <a:endParaRPr lang="en-ID" sz="4600" b="1" dirty="0">
              <a:solidFill>
                <a:srgbClr val="003A4F"/>
              </a:solidFill>
              <a:latin typeface="Arial" panose="020B0604020202020204" pitchFamily="34" charset="0"/>
              <a:ea typeface="Open Sans" panose="020B0606030504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C4D15CF3-55DA-1168-A2FA-07497CAEA286}"/>
              </a:ext>
            </a:extLst>
          </p:cNvPr>
          <p:cNvSpPr/>
          <p:nvPr/>
        </p:nvSpPr>
        <p:spPr>
          <a:xfrm>
            <a:off x="717930" y="1043958"/>
            <a:ext cx="8465059" cy="103981"/>
          </a:xfrm>
          <a:prstGeom prst="rect">
            <a:avLst/>
          </a:prstGeom>
          <a:solidFill>
            <a:srgbClr val="A9B5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3" name="Shape 119">
            <a:extLst>
              <a:ext uri="{FF2B5EF4-FFF2-40B4-BE49-F238E27FC236}">
                <a16:creationId xmlns:a16="http://schemas.microsoft.com/office/drawing/2014/main" id="{943ADC1B-6D3A-4A81-13E2-065316B9497F}"/>
              </a:ext>
            </a:extLst>
          </p:cNvPr>
          <p:cNvSpPr>
            <a:spLocks noGrp="1"/>
          </p:cNvSpPr>
          <p:nvPr>
            <p:ph type="sldNum" sz="quarter" idx="2"/>
          </p:nvPr>
        </p:nvSpPr>
        <p:spPr>
          <a:xfrm>
            <a:off x="9192494" y="6394364"/>
            <a:ext cx="2743200" cy="269241"/>
          </a:xfrm>
          <a:prstGeom prst="rect">
            <a:avLst/>
          </a:prstGeom>
        </p:spPr>
        <p:txBody>
          <a:bodyPr wrap="square" lIns="91439" tIns="91439" rIns="91439" bIns="91439" anchor="ctr"/>
          <a:lstStyle>
            <a:lvl1pPr algn="r" defTabSz="457200">
              <a:defRPr>
                <a:solidFill>
                  <a:srgbClr val="888888"/>
                </a:solidFill>
                <a:latin typeface="Trebuchet MS"/>
                <a:ea typeface="Trebuchet MS"/>
                <a:cs typeface="Trebuchet MS"/>
                <a:sym typeface="Trebuchet MS"/>
              </a:defRPr>
            </a:lvl1pPr>
          </a:lstStyle>
          <a:p>
            <a:fld id="{86CB4B4D-7CA3-9044-876B-883B54F8677D}" type="slidenum">
              <a:rPr sz="1000">
                <a:solidFill>
                  <a:srgbClr val="003A4F"/>
                </a:solidFill>
                <a:latin typeface="Arial" panose="020B0604020202020204" pitchFamily="34" charset="0"/>
                <a:cs typeface="Arial" panose="020B0604020202020204" pitchFamily="34" charset="0"/>
              </a:rPr>
              <a:t>2</a:t>
            </a:fld>
            <a:endParaRPr sz="1000" dirty="0">
              <a:solidFill>
                <a:srgbClr val="003A4F"/>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D3BF181E-B151-CED6-C212-C34072517953}"/>
              </a:ext>
            </a:extLst>
          </p:cNvPr>
          <p:cNvSpPr txBox="1"/>
          <p:nvPr/>
        </p:nvSpPr>
        <p:spPr>
          <a:xfrm>
            <a:off x="6138024" y="2741142"/>
            <a:ext cx="2198194" cy="400110"/>
          </a:xfrm>
          <a:prstGeom prst="rect">
            <a:avLst/>
          </a:prstGeom>
          <a:noFill/>
        </p:spPr>
        <p:txBody>
          <a:bodyPr wrap="square" rtlCol="0">
            <a:spAutoFit/>
          </a:bodyPr>
          <a:lstStyle/>
          <a:p>
            <a:pPr algn="ctr"/>
            <a:r>
              <a:rPr lang="en-US" sz="2000" b="1" dirty="0">
                <a:solidFill>
                  <a:srgbClr val="003A4F"/>
                </a:solidFill>
                <a:latin typeface="Garamond" panose="02020404030301010803" pitchFamily="18" charset="0"/>
              </a:rPr>
              <a:t>Melissa Davis</a:t>
            </a:r>
          </a:p>
        </p:txBody>
      </p:sp>
      <p:pic>
        <p:nvPicPr>
          <p:cNvPr id="12" name="Picture 11">
            <a:extLst>
              <a:ext uri="{FF2B5EF4-FFF2-40B4-BE49-F238E27FC236}">
                <a16:creationId xmlns:a16="http://schemas.microsoft.com/office/drawing/2014/main" id="{673F8F4E-F8AE-56EF-D5DF-CFE20CBD0AF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539997" y="1599436"/>
            <a:ext cx="2761503" cy="3451878"/>
          </a:xfrm>
          <a:prstGeom prst="rect">
            <a:avLst/>
          </a:prstGeom>
        </p:spPr>
      </p:pic>
      <p:sp>
        <p:nvSpPr>
          <p:cNvPr id="10" name="TextBox 9">
            <a:extLst>
              <a:ext uri="{FF2B5EF4-FFF2-40B4-BE49-F238E27FC236}">
                <a16:creationId xmlns:a16="http://schemas.microsoft.com/office/drawing/2014/main" id="{1B67E814-2311-D84C-60EF-931844CDF618}"/>
              </a:ext>
            </a:extLst>
          </p:cNvPr>
          <p:cNvSpPr txBox="1"/>
          <p:nvPr/>
        </p:nvSpPr>
        <p:spPr>
          <a:xfrm>
            <a:off x="6227539" y="3285826"/>
            <a:ext cx="2108679" cy="939040"/>
          </a:xfrm>
          <a:prstGeom prst="rect">
            <a:avLst/>
          </a:prstGeom>
          <a:noFill/>
        </p:spPr>
        <p:txBody>
          <a:bodyPr wrap="square" rtlCol="0">
            <a:spAutoFit/>
          </a:bodyPr>
          <a:lstStyle/>
          <a:p>
            <a:pPr algn="ctr">
              <a:lnSpc>
                <a:spcPts val="1700"/>
              </a:lnSpc>
            </a:pPr>
            <a:r>
              <a:rPr lang="en-GB" sz="1200" dirty="0">
                <a:solidFill>
                  <a:srgbClr val="000000"/>
                </a:solidFill>
                <a:latin typeface="Arial" panose="020B0604020202020204" pitchFamily="34" charset="0"/>
                <a:ea typeface="Inter" panose="02000503000000020004" pitchFamily="50" charset="0"/>
                <a:cs typeface="Arial" panose="020B0604020202020204" pitchFamily="34" charset="0"/>
              </a:rPr>
              <a:t>Partner</a:t>
            </a:r>
          </a:p>
          <a:p>
            <a:pPr algn="ctr">
              <a:lnSpc>
                <a:spcPts val="1700"/>
              </a:lnSpc>
            </a:pPr>
            <a:r>
              <a:rPr lang="en-GB" sz="1200" dirty="0">
                <a:solidFill>
                  <a:srgbClr val="000000"/>
                </a:solidFill>
                <a:latin typeface="Arial" panose="020B0604020202020204" pitchFamily="34" charset="0"/>
                <a:ea typeface="Inter" panose="02000503000000020004" pitchFamily="50" charset="0"/>
                <a:cs typeface="Arial" panose="020B0604020202020204" pitchFamily="34" charset="0"/>
              </a:rPr>
              <a:t>Citrin Cooperman</a:t>
            </a:r>
          </a:p>
          <a:p>
            <a:pPr algn="ctr">
              <a:lnSpc>
                <a:spcPts val="1700"/>
              </a:lnSpc>
            </a:pPr>
            <a:r>
              <a:rPr lang="en-GB" sz="1200" dirty="0">
                <a:solidFill>
                  <a:srgbClr val="000000"/>
                </a:solidFill>
                <a:latin typeface="Arial" panose="020B0604020202020204" pitchFamily="34" charset="0"/>
                <a:ea typeface="Inter" panose="02000503000000020004" pitchFamily="50" charset="0"/>
                <a:cs typeface="Arial" panose="020B0604020202020204" pitchFamily="34" charset="0"/>
              </a:rPr>
              <a:t>267.479.0078</a:t>
            </a:r>
          </a:p>
          <a:p>
            <a:pPr algn="ctr">
              <a:lnSpc>
                <a:spcPts val="1700"/>
              </a:lnSpc>
            </a:pPr>
            <a:r>
              <a:rPr lang="en-GB" sz="1000" dirty="0">
                <a:latin typeface="Arial" panose="020B0604020202020204" pitchFamily="34" charset="0"/>
                <a:ea typeface="Inter" panose="02000503000000020004" pitchFamily="50" charset="0"/>
                <a:cs typeface="Arial" panose="020B0604020202020204" pitchFamily="34" charset="0"/>
                <a:hlinkClick r:id="rId4">
                  <a:extLst>
                    <a:ext uri="{A12FA001-AC4F-418D-AE19-62706E023703}">
                      <ahyp:hlinkClr xmlns:ahyp="http://schemas.microsoft.com/office/drawing/2018/hyperlinkcolor" val="tx"/>
                    </a:ext>
                  </a:extLst>
                </a:hlinkClick>
              </a:rPr>
              <a:t>mdavis@citrincooperman.com</a:t>
            </a:r>
            <a:r>
              <a:rPr lang="en-GB" sz="1000" dirty="0">
                <a:latin typeface="Arial" panose="020B0604020202020204" pitchFamily="34" charset="0"/>
                <a:ea typeface="Inter" panose="02000503000000020004" pitchFamily="50" charset="0"/>
                <a:cs typeface="Arial" panose="020B0604020202020204" pitchFamily="34" charset="0"/>
              </a:rPr>
              <a:t> </a:t>
            </a:r>
            <a:endParaRPr lang="en-US" sz="1000" dirty="0">
              <a:latin typeface="Arial" panose="020B0604020202020204" pitchFamily="34" charset="0"/>
              <a:ea typeface="Inter" panose="02000503000000020004" pitchFamily="50" charset="0"/>
              <a:cs typeface="Arial" panose="020B0604020202020204" pitchFamily="34" charset="0"/>
            </a:endParaRPr>
          </a:p>
        </p:txBody>
      </p:sp>
    </p:spTree>
    <p:extLst>
      <p:ext uri="{BB962C8B-B14F-4D97-AF65-F5344CB8AC3E}">
        <p14:creationId xmlns:p14="http://schemas.microsoft.com/office/powerpoint/2010/main" val="3404488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AD7FF-5940-BAD8-EE5F-27CD86148952}"/>
            </a:ext>
          </a:extLst>
        </p:cNvPr>
        <p:cNvGrpSpPr/>
        <p:nvPr/>
      </p:nvGrpSpPr>
      <p:grpSpPr>
        <a:xfrm>
          <a:off x="0" y="0"/>
          <a:ext cx="0" cy="0"/>
          <a:chOff x="0" y="0"/>
          <a:chExt cx="0" cy="0"/>
        </a:xfrm>
      </p:grpSpPr>
      <p:sp>
        <p:nvSpPr>
          <p:cNvPr id="42" name="Shape 8">
            <a:extLst>
              <a:ext uri="{FF2B5EF4-FFF2-40B4-BE49-F238E27FC236}">
                <a16:creationId xmlns:a16="http://schemas.microsoft.com/office/drawing/2014/main" id="{61B028C3-06A5-6D26-05A4-CB8AD9DD5EEB}"/>
              </a:ext>
            </a:extLst>
          </p:cNvPr>
          <p:cNvSpPr/>
          <p:nvPr/>
        </p:nvSpPr>
        <p:spPr>
          <a:xfrm>
            <a:off x="754380" y="2382889"/>
            <a:ext cx="3154680" cy="2103120"/>
          </a:xfrm>
          <a:prstGeom prst="roundRect">
            <a:avLst>
              <a:gd name="adj" fmla="val 3478"/>
            </a:avLst>
          </a:prstGeom>
          <a:solidFill>
            <a:srgbClr val="FFFFFF"/>
          </a:solidFill>
          <a:ln w="12700">
            <a:solidFill>
              <a:srgbClr val="D9E1E5"/>
            </a:solidFill>
            <a:prstDash val="solid"/>
          </a:ln>
          <a:effectLst>
            <a:outerShdw blurRad="12700" dist="10160" dir="2700000" algn="bl" rotWithShape="0">
              <a:srgbClr val="000000">
                <a:alpha val="12000"/>
              </a:srgbClr>
            </a:outerShdw>
          </a:effectLst>
        </p:spPr>
        <p:txBody>
          <a:bodyPr/>
          <a:lstStyle/>
          <a:p>
            <a:endParaRPr lang="en-US" dirty="0"/>
          </a:p>
        </p:txBody>
      </p:sp>
      <p:sp>
        <p:nvSpPr>
          <p:cNvPr id="2" name="Text Placeholder 2">
            <a:extLst>
              <a:ext uri="{FF2B5EF4-FFF2-40B4-BE49-F238E27FC236}">
                <a16:creationId xmlns:a16="http://schemas.microsoft.com/office/drawing/2014/main" id="{2CE9D783-BF58-E973-29C1-EE7DDD40C1DF}"/>
              </a:ext>
            </a:extLst>
          </p:cNvPr>
          <p:cNvSpPr>
            <a:spLocks noGrp="1"/>
          </p:cNvSpPr>
          <p:nvPr/>
        </p:nvSpPr>
        <p:spPr>
          <a:xfrm>
            <a:off x="717930" y="1287995"/>
            <a:ext cx="10891620" cy="150018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tint val="7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R="0">
              <a:lnSpc>
                <a:spcPct val="115000"/>
              </a:lnSpc>
              <a:spcAft>
                <a:spcPts val="800"/>
              </a:spcAft>
            </a:pPr>
            <a:r>
              <a:rPr lang="en-US" b="1" kern="100" dirty="0">
                <a:solidFill>
                  <a:srgbClr val="003A4F"/>
                </a:solidFill>
                <a:effectLst/>
                <a:latin typeface="Aptos" panose="020B0004020202020204" pitchFamily="34" charset="0"/>
                <a:ea typeface="Aptos" panose="020B0004020202020204" pitchFamily="34" charset="0"/>
                <a:cs typeface="Times New Roman" panose="02020603050405020304" pitchFamily="18" charset="0"/>
              </a:rPr>
              <a:t>What if you could predict next quarter's results today?</a:t>
            </a:r>
            <a:endParaRPr lang="en-US" kern="100" dirty="0">
              <a:solidFill>
                <a:srgbClr val="003A4F"/>
              </a:solidFill>
              <a:effectLst/>
              <a:latin typeface="Aptos" panose="020B0004020202020204" pitchFamily="34" charset="0"/>
              <a:ea typeface="Aptos" panose="020B0004020202020204" pitchFamily="34" charset="0"/>
              <a:cs typeface="Times New Roman" panose="02020603050405020304" pitchFamily="18" charset="0"/>
            </a:endParaRPr>
          </a:p>
          <a:p>
            <a:endParaRPr lang="en-US" sz="1000" dirty="0">
              <a:solidFill>
                <a:schemeClr val="tx1"/>
              </a:solidFill>
              <a:latin typeface="Garamond" panose="02020404030301010803" pitchFamily="18" charset="0"/>
            </a:endParaRPr>
          </a:p>
        </p:txBody>
      </p:sp>
      <p:sp>
        <p:nvSpPr>
          <p:cNvPr id="4" name="TextBox 3">
            <a:extLst>
              <a:ext uri="{FF2B5EF4-FFF2-40B4-BE49-F238E27FC236}">
                <a16:creationId xmlns:a16="http://schemas.microsoft.com/office/drawing/2014/main" id="{246EF106-605B-B735-8BE0-CF517BF9849A}"/>
              </a:ext>
            </a:extLst>
          </p:cNvPr>
          <p:cNvSpPr txBox="1"/>
          <p:nvPr/>
        </p:nvSpPr>
        <p:spPr>
          <a:xfrm>
            <a:off x="717930" y="171712"/>
            <a:ext cx="10673970" cy="830997"/>
          </a:xfrm>
          <a:prstGeom prst="rect">
            <a:avLst/>
          </a:prstGeom>
          <a:noFill/>
        </p:spPr>
        <p:txBody>
          <a:bodyPr wrap="square">
            <a:spAutoFit/>
          </a:bodyPr>
          <a:lstStyle/>
          <a:p>
            <a:r>
              <a:rPr lang="en-US" sz="4800" b="1" dirty="0">
                <a:solidFill>
                  <a:srgbClr val="003A4F"/>
                </a:solidFill>
                <a:latin typeface="Garamond" panose="02020404030301010803" pitchFamily="18" charset="0"/>
                <a:ea typeface="Inter" panose="02000503000000020004" pitchFamily="50" charset="0"/>
                <a:cs typeface="Inter" panose="02000503000000020004" pitchFamily="50" charset="0"/>
              </a:rPr>
              <a:t>Opening Question</a:t>
            </a:r>
            <a:endParaRPr lang="en-ID" sz="4600" b="1" dirty="0">
              <a:solidFill>
                <a:srgbClr val="003A4F"/>
              </a:solidFill>
              <a:latin typeface="Arial" panose="020B0604020202020204" pitchFamily="34" charset="0"/>
              <a:ea typeface="Open Sans" panose="020B0606030504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D5B6833F-1F43-C3C8-95D2-B0F9D599C5DA}"/>
              </a:ext>
            </a:extLst>
          </p:cNvPr>
          <p:cNvSpPr/>
          <p:nvPr/>
        </p:nvSpPr>
        <p:spPr>
          <a:xfrm>
            <a:off x="717930" y="1043958"/>
            <a:ext cx="8465059" cy="103981"/>
          </a:xfrm>
          <a:prstGeom prst="rect">
            <a:avLst/>
          </a:prstGeom>
          <a:solidFill>
            <a:srgbClr val="A9B5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6" name="Text 2">
            <a:extLst>
              <a:ext uri="{FF2B5EF4-FFF2-40B4-BE49-F238E27FC236}">
                <a16:creationId xmlns:a16="http://schemas.microsoft.com/office/drawing/2014/main" id="{7876C159-E378-8242-F44E-3D80D5FD4338}"/>
              </a:ext>
            </a:extLst>
          </p:cNvPr>
          <p:cNvSpPr/>
          <p:nvPr/>
        </p:nvSpPr>
        <p:spPr>
          <a:xfrm>
            <a:off x="775590" y="1805380"/>
            <a:ext cx="10698480" cy="329184"/>
          </a:xfrm>
          <a:prstGeom prst="rect">
            <a:avLst/>
          </a:prstGeom>
          <a:noFill/>
          <a:ln/>
        </p:spPr>
        <p:txBody>
          <a:bodyPr wrap="square" lIns="0" tIns="0" rIns="0" bIns="0" rtlCol="0" anchor="ctr"/>
          <a:lstStyle/>
          <a:p>
            <a:pPr marL="0" indent="0">
              <a:buNone/>
            </a:pPr>
            <a:r>
              <a:rPr lang="en-US" sz="1350" dirty="0"/>
              <a:t>Three familiar metrics. One important distinction.</a:t>
            </a:r>
          </a:p>
        </p:txBody>
      </p:sp>
      <p:sp>
        <p:nvSpPr>
          <p:cNvPr id="8" name="Shape 4">
            <a:extLst>
              <a:ext uri="{FF2B5EF4-FFF2-40B4-BE49-F238E27FC236}">
                <a16:creationId xmlns:a16="http://schemas.microsoft.com/office/drawing/2014/main" id="{A6212101-F866-550B-95C0-3AADE28237CE}"/>
              </a:ext>
            </a:extLst>
          </p:cNvPr>
          <p:cNvSpPr/>
          <p:nvPr/>
        </p:nvSpPr>
        <p:spPr>
          <a:xfrm>
            <a:off x="868680" y="2611489"/>
            <a:ext cx="566928" cy="566928"/>
          </a:xfrm>
          <a:prstGeom prst="ellipse">
            <a:avLst/>
          </a:prstGeom>
          <a:solidFill>
            <a:srgbClr val="3C7DA6"/>
          </a:solidFill>
          <a:ln w="12700">
            <a:solidFill>
              <a:srgbClr val="3C7DA6"/>
            </a:solidFill>
            <a:prstDash val="solid"/>
          </a:ln>
        </p:spPr>
        <p:txBody>
          <a:bodyPr/>
          <a:lstStyle/>
          <a:p>
            <a:endParaRPr lang="en-US"/>
          </a:p>
        </p:txBody>
      </p:sp>
      <p:sp>
        <p:nvSpPr>
          <p:cNvPr id="10" name="Text 5">
            <a:extLst>
              <a:ext uri="{FF2B5EF4-FFF2-40B4-BE49-F238E27FC236}">
                <a16:creationId xmlns:a16="http://schemas.microsoft.com/office/drawing/2014/main" id="{25E6E56B-7FC0-5048-8ECC-DA68338EE7BC}"/>
              </a:ext>
            </a:extLst>
          </p:cNvPr>
          <p:cNvSpPr/>
          <p:nvPr/>
        </p:nvSpPr>
        <p:spPr>
          <a:xfrm>
            <a:off x="896112" y="2766937"/>
            <a:ext cx="512064" cy="182880"/>
          </a:xfrm>
          <a:prstGeom prst="rect">
            <a:avLst/>
          </a:prstGeom>
          <a:noFill/>
          <a:ln/>
        </p:spPr>
        <p:txBody>
          <a:bodyPr wrap="square" lIns="0" tIns="0" rIns="0" bIns="0" rtlCol="0" anchor="ctr"/>
          <a:lstStyle/>
          <a:p>
            <a:pPr marL="0" indent="0" algn="ctr">
              <a:buNone/>
            </a:pPr>
            <a:r>
              <a:rPr lang="en-US" sz="1400" b="1" dirty="0">
                <a:solidFill>
                  <a:srgbClr val="FFFFFF"/>
                </a:solidFill>
              </a:rPr>
              <a:t>$</a:t>
            </a:r>
            <a:endParaRPr lang="en-US" sz="1400" dirty="0"/>
          </a:p>
        </p:txBody>
      </p:sp>
      <p:sp>
        <p:nvSpPr>
          <p:cNvPr id="12" name="Text 6">
            <a:extLst>
              <a:ext uri="{FF2B5EF4-FFF2-40B4-BE49-F238E27FC236}">
                <a16:creationId xmlns:a16="http://schemas.microsoft.com/office/drawing/2014/main" id="{19CB6A7A-5F8D-E887-6AC8-38929083CA0E}"/>
              </a:ext>
            </a:extLst>
          </p:cNvPr>
          <p:cNvSpPr/>
          <p:nvPr/>
        </p:nvSpPr>
        <p:spPr>
          <a:xfrm>
            <a:off x="1554480" y="2693785"/>
            <a:ext cx="1874520" cy="274320"/>
          </a:xfrm>
          <a:prstGeom prst="rect">
            <a:avLst/>
          </a:prstGeom>
          <a:noFill/>
          <a:ln/>
        </p:spPr>
        <p:txBody>
          <a:bodyPr wrap="square" lIns="0" tIns="0" rIns="0" bIns="0" rtlCol="0" anchor="ctr"/>
          <a:lstStyle/>
          <a:p>
            <a:pPr marL="0" indent="0">
              <a:buNone/>
            </a:pPr>
            <a:r>
              <a:rPr lang="en-US" sz="2000" b="1" dirty="0">
                <a:solidFill>
                  <a:srgbClr val="0B2638"/>
                </a:solidFill>
              </a:rPr>
              <a:t>REVENUE</a:t>
            </a:r>
            <a:endParaRPr lang="en-US" sz="2000" dirty="0"/>
          </a:p>
        </p:txBody>
      </p:sp>
      <p:sp>
        <p:nvSpPr>
          <p:cNvPr id="14" name="Text 7">
            <a:extLst>
              <a:ext uri="{FF2B5EF4-FFF2-40B4-BE49-F238E27FC236}">
                <a16:creationId xmlns:a16="http://schemas.microsoft.com/office/drawing/2014/main" id="{A250E0B6-0F06-3624-F2C5-89BCC436F3D0}"/>
              </a:ext>
            </a:extLst>
          </p:cNvPr>
          <p:cNvSpPr/>
          <p:nvPr/>
        </p:nvSpPr>
        <p:spPr>
          <a:xfrm>
            <a:off x="914400" y="3434449"/>
            <a:ext cx="2651760" cy="457200"/>
          </a:xfrm>
          <a:prstGeom prst="rect">
            <a:avLst/>
          </a:prstGeom>
          <a:noFill/>
          <a:ln/>
        </p:spPr>
        <p:txBody>
          <a:bodyPr wrap="square" lIns="0" tIns="0" rIns="0" bIns="0" rtlCol="0" anchor="ctr"/>
          <a:lstStyle/>
          <a:p>
            <a:pPr marL="0" indent="0" algn="ctr">
              <a:buNone/>
            </a:pPr>
            <a:r>
              <a:rPr lang="en-US" sz="1500" dirty="0">
                <a:solidFill>
                  <a:srgbClr val="5B6B75"/>
                </a:solidFill>
              </a:rPr>
              <a:t>Where demand landed</a:t>
            </a:r>
            <a:endParaRPr lang="en-US" sz="1500" dirty="0"/>
          </a:p>
        </p:txBody>
      </p:sp>
      <p:sp>
        <p:nvSpPr>
          <p:cNvPr id="16" name="Shape 8">
            <a:extLst>
              <a:ext uri="{FF2B5EF4-FFF2-40B4-BE49-F238E27FC236}">
                <a16:creationId xmlns:a16="http://schemas.microsoft.com/office/drawing/2014/main" id="{576570DF-B61B-7B17-BC11-800B3EF7E067}"/>
              </a:ext>
            </a:extLst>
          </p:cNvPr>
          <p:cNvSpPr/>
          <p:nvPr/>
        </p:nvSpPr>
        <p:spPr>
          <a:xfrm>
            <a:off x="4389120" y="2382889"/>
            <a:ext cx="3154680" cy="2103120"/>
          </a:xfrm>
          <a:prstGeom prst="roundRect">
            <a:avLst>
              <a:gd name="adj" fmla="val 3478"/>
            </a:avLst>
          </a:prstGeom>
          <a:solidFill>
            <a:srgbClr val="FFFFFF"/>
          </a:solidFill>
          <a:ln w="12700">
            <a:solidFill>
              <a:srgbClr val="D9E1E5"/>
            </a:solidFill>
            <a:prstDash val="solid"/>
          </a:ln>
          <a:effectLst>
            <a:outerShdw blurRad="12700" dist="10160" dir="2700000" algn="bl" rotWithShape="0">
              <a:srgbClr val="000000">
                <a:alpha val="12000"/>
              </a:srgbClr>
            </a:outerShdw>
          </a:effectLst>
        </p:spPr>
        <p:txBody>
          <a:bodyPr/>
          <a:lstStyle/>
          <a:p>
            <a:endParaRPr lang="en-US"/>
          </a:p>
        </p:txBody>
      </p:sp>
      <p:sp>
        <p:nvSpPr>
          <p:cNvPr id="18" name="Shape 9">
            <a:extLst>
              <a:ext uri="{FF2B5EF4-FFF2-40B4-BE49-F238E27FC236}">
                <a16:creationId xmlns:a16="http://schemas.microsoft.com/office/drawing/2014/main" id="{197F9F15-40C3-3528-37BD-F0E080D4858D}"/>
              </a:ext>
            </a:extLst>
          </p:cNvPr>
          <p:cNvSpPr/>
          <p:nvPr/>
        </p:nvSpPr>
        <p:spPr>
          <a:xfrm>
            <a:off x="4572000" y="2611489"/>
            <a:ext cx="566928" cy="566928"/>
          </a:xfrm>
          <a:prstGeom prst="ellipse">
            <a:avLst/>
          </a:prstGeom>
          <a:solidFill>
            <a:srgbClr val="00A6A6"/>
          </a:solidFill>
          <a:ln w="12700">
            <a:solidFill>
              <a:srgbClr val="00A6A6"/>
            </a:solidFill>
            <a:prstDash val="solid"/>
          </a:ln>
        </p:spPr>
        <p:txBody>
          <a:bodyPr/>
          <a:lstStyle/>
          <a:p>
            <a:endParaRPr lang="en-US"/>
          </a:p>
        </p:txBody>
      </p:sp>
      <p:sp>
        <p:nvSpPr>
          <p:cNvPr id="20" name="Text 10">
            <a:extLst>
              <a:ext uri="{FF2B5EF4-FFF2-40B4-BE49-F238E27FC236}">
                <a16:creationId xmlns:a16="http://schemas.microsoft.com/office/drawing/2014/main" id="{38349E0A-6631-B301-C0E7-162F7009531E}"/>
              </a:ext>
            </a:extLst>
          </p:cNvPr>
          <p:cNvSpPr/>
          <p:nvPr/>
        </p:nvSpPr>
        <p:spPr>
          <a:xfrm>
            <a:off x="4599432" y="2766937"/>
            <a:ext cx="512064" cy="182880"/>
          </a:xfrm>
          <a:prstGeom prst="rect">
            <a:avLst/>
          </a:prstGeom>
          <a:noFill/>
          <a:ln/>
        </p:spPr>
        <p:txBody>
          <a:bodyPr wrap="square" lIns="0" tIns="0" rIns="0" bIns="0" rtlCol="0" anchor="ctr"/>
          <a:lstStyle/>
          <a:p>
            <a:pPr marL="0" indent="0" algn="ctr">
              <a:buNone/>
            </a:pPr>
            <a:r>
              <a:rPr lang="en-US" sz="1400" b="1" dirty="0">
                <a:solidFill>
                  <a:srgbClr val="FFFFFF"/>
                </a:solidFill>
              </a:rPr>
              <a:t>%</a:t>
            </a:r>
            <a:endParaRPr lang="en-US" sz="1400" dirty="0"/>
          </a:p>
        </p:txBody>
      </p:sp>
      <p:sp>
        <p:nvSpPr>
          <p:cNvPr id="22" name="Text 11">
            <a:extLst>
              <a:ext uri="{FF2B5EF4-FFF2-40B4-BE49-F238E27FC236}">
                <a16:creationId xmlns:a16="http://schemas.microsoft.com/office/drawing/2014/main" id="{0ABBDA20-30CC-0089-39AE-81A841A9E69A}"/>
              </a:ext>
            </a:extLst>
          </p:cNvPr>
          <p:cNvSpPr/>
          <p:nvPr/>
        </p:nvSpPr>
        <p:spPr>
          <a:xfrm>
            <a:off x="5257800" y="2693785"/>
            <a:ext cx="1874520" cy="274320"/>
          </a:xfrm>
          <a:prstGeom prst="rect">
            <a:avLst/>
          </a:prstGeom>
          <a:noFill/>
          <a:ln/>
        </p:spPr>
        <p:txBody>
          <a:bodyPr wrap="square" lIns="0" tIns="0" rIns="0" bIns="0" rtlCol="0" anchor="ctr"/>
          <a:lstStyle/>
          <a:p>
            <a:pPr marL="0" indent="0">
              <a:buNone/>
            </a:pPr>
            <a:r>
              <a:rPr lang="en-US" sz="2000" b="1" dirty="0">
                <a:solidFill>
                  <a:srgbClr val="0B2638"/>
                </a:solidFill>
              </a:rPr>
              <a:t>EBITDA</a:t>
            </a:r>
            <a:endParaRPr lang="en-US" sz="2000" dirty="0"/>
          </a:p>
        </p:txBody>
      </p:sp>
      <p:sp>
        <p:nvSpPr>
          <p:cNvPr id="24" name="Text 12">
            <a:extLst>
              <a:ext uri="{FF2B5EF4-FFF2-40B4-BE49-F238E27FC236}">
                <a16:creationId xmlns:a16="http://schemas.microsoft.com/office/drawing/2014/main" id="{2C104852-218F-8179-A314-1A4EA70445CB}"/>
              </a:ext>
            </a:extLst>
          </p:cNvPr>
          <p:cNvSpPr/>
          <p:nvPr/>
        </p:nvSpPr>
        <p:spPr>
          <a:xfrm>
            <a:off x="4617720" y="3434449"/>
            <a:ext cx="2651760" cy="457200"/>
          </a:xfrm>
          <a:prstGeom prst="rect">
            <a:avLst/>
          </a:prstGeom>
          <a:noFill/>
          <a:ln/>
        </p:spPr>
        <p:txBody>
          <a:bodyPr wrap="square" lIns="0" tIns="0" rIns="0" bIns="0" rtlCol="0" anchor="ctr"/>
          <a:lstStyle/>
          <a:p>
            <a:pPr marL="0" indent="0" algn="ctr">
              <a:buNone/>
            </a:pPr>
            <a:r>
              <a:rPr lang="en-US" sz="1500" dirty="0">
                <a:solidFill>
                  <a:srgbClr val="5B6B75"/>
                </a:solidFill>
              </a:rPr>
              <a:t>What remained</a:t>
            </a:r>
            <a:endParaRPr lang="en-US" sz="1500" dirty="0"/>
          </a:p>
        </p:txBody>
      </p:sp>
      <p:sp>
        <p:nvSpPr>
          <p:cNvPr id="26" name="Shape 13">
            <a:extLst>
              <a:ext uri="{FF2B5EF4-FFF2-40B4-BE49-F238E27FC236}">
                <a16:creationId xmlns:a16="http://schemas.microsoft.com/office/drawing/2014/main" id="{44C1C024-61FF-5289-E8D0-2F4288F494A0}"/>
              </a:ext>
            </a:extLst>
          </p:cNvPr>
          <p:cNvSpPr/>
          <p:nvPr/>
        </p:nvSpPr>
        <p:spPr>
          <a:xfrm>
            <a:off x="8092440" y="2382889"/>
            <a:ext cx="3154680" cy="2103120"/>
          </a:xfrm>
          <a:prstGeom prst="roundRect">
            <a:avLst>
              <a:gd name="adj" fmla="val 3478"/>
            </a:avLst>
          </a:prstGeom>
          <a:solidFill>
            <a:srgbClr val="FFFFFF"/>
          </a:solidFill>
          <a:ln w="12700">
            <a:solidFill>
              <a:srgbClr val="D9E1E5"/>
            </a:solidFill>
            <a:prstDash val="solid"/>
          </a:ln>
          <a:effectLst>
            <a:outerShdw blurRad="12700" dist="10160" dir="2700000" algn="bl" rotWithShape="0">
              <a:srgbClr val="000000">
                <a:alpha val="12000"/>
              </a:srgbClr>
            </a:outerShdw>
          </a:effectLst>
        </p:spPr>
        <p:txBody>
          <a:bodyPr/>
          <a:lstStyle/>
          <a:p>
            <a:endParaRPr lang="en-US"/>
          </a:p>
        </p:txBody>
      </p:sp>
      <p:sp>
        <p:nvSpPr>
          <p:cNvPr id="28" name="Shape 14">
            <a:extLst>
              <a:ext uri="{FF2B5EF4-FFF2-40B4-BE49-F238E27FC236}">
                <a16:creationId xmlns:a16="http://schemas.microsoft.com/office/drawing/2014/main" id="{3FF5C9AA-F99E-1CDA-5936-10B3007E4CE0}"/>
              </a:ext>
            </a:extLst>
          </p:cNvPr>
          <p:cNvSpPr/>
          <p:nvPr/>
        </p:nvSpPr>
        <p:spPr>
          <a:xfrm>
            <a:off x="8275320" y="2611489"/>
            <a:ext cx="566928" cy="566928"/>
          </a:xfrm>
          <a:prstGeom prst="ellipse">
            <a:avLst/>
          </a:prstGeom>
          <a:solidFill>
            <a:srgbClr val="D6A43B"/>
          </a:solidFill>
          <a:ln w="12700">
            <a:solidFill>
              <a:srgbClr val="D6A43B"/>
            </a:solidFill>
            <a:prstDash val="solid"/>
          </a:ln>
        </p:spPr>
        <p:txBody>
          <a:bodyPr/>
          <a:lstStyle/>
          <a:p>
            <a:endParaRPr lang="en-US"/>
          </a:p>
        </p:txBody>
      </p:sp>
      <p:sp>
        <p:nvSpPr>
          <p:cNvPr id="30" name="Text 15">
            <a:extLst>
              <a:ext uri="{FF2B5EF4-FFF2-40B4-BE49-F238E27FC236}">
                <a16:creationId xmlns:a16="http://schemas.microsoft.com/office/drawing/2014/main" id="{BE5939E3-365E-298B-7F4C-E3AAFA1FEE49}"/>
              </a:ext>
            </a:extLst>
          </p:cNvPr>
          <p:cNvSpPr/>
          <p:nvPr/>
        </p:nvSpPr>
        <p:spPr>
          <a:xfrm>
            <a:off x="8302752" y="2766937"/>
            <a:ext cx="512064" cy="182880"/>
          </a:xfrm>
          <a:prstGeom prst="rect">
            <a:avLst/>
          </a:prstGeom>
          <a:noFill/>
          <a:ln/>
        </p:spPr>
        <p:txBody>
          <a:bodyPr wrap="square" lIns="0" tIns="0" rIns="0" bIns="0" rtlCol="0" anchor="ctr"/>
          <a:lstStyle/>
          <a:p>
            <a:pPr marL="0" indent="0" algn="ctr">
              <a:buNone/>
            </a:pPr>
            <a:r>
              <a:rPr lang="en-US" sz="1400" b="1" dirty="0">
                <a:solidFill>
                  <a:srgbClr val="FFFFFF"/>
                </a:solidFill>
              </a:rPr>
              <a:t>↔</a:t>
            </a:r>
            <a:endParaRPr lang="en-US" sz="1400" dirty="0"/>
          </a:p>
        </p:txBody>
      </p:sp>
      <p:sp>
        <p:nvSpPr>
          <p:cNvPr id="32" name="Text 16">
            <a:extLst>
              <a:ext uri="{FF2B5EF4-FFF2-40B4-BE49-F238E27FC236}">
                <a16:creationId xmlns:a16="http://schemas.microsoft.com/office/drawing/2014/main" id="{3398299E-5DE2-2E37-963F-95CE1B18B849}"/>
              </a:ext>
            </a:extLst>
          </p:cNvPr>
          <p:cNvSpPr/>
          <p:nvPr/>
        </p:nvSpPr>
        <p:spPr>
          <a:xfrm>
            <a:off x="8961120" y="2693785"/>
            <a:ext cx="1874520" cy="274320"/>
          </a:xfrm>
          <a:prstGeom prst="rect">
            <a:avLst/>
          </a:prstGeom>
          <a:noFill/>
          <a:ln/>
        </p:spPr>
        <p:txBody>
          <a:bodyPr wrap="square" lIns="0" tIns="0" rIns="0" bIns="0" rtlCol="0" anchor="ctr"/>
          <a:lstStyle/>
          <a:p>
            <a:pPr marL="0" indent="0">
              <a:buNone/>
            </a:pPr>
            <a:r>
              <a:rPr lang="en-US" sz="2000" b="1" dirty="0">
                <a:solidFill>
                  <a:srgbClr val="0B2638"/>
                </a:solidFill>
              </a:rPr>
              <a:t>CASH</a:t>
            </a:r>
            <a:endParaRPr lang="en-US" sz="2000" dirty="0"/>
          </a:p>
        </p:txBody>
      </p:sp>
      <p:sp>
        <p:nvSpPr>
          <p:cNvPr id="34" name="Text 17">
            <a:extLst>
              <a:ext uri="{FF2B5EF4-FFF2-40B4-BE49-F238E27FC236}">
                <a16:creationId xmlns:a16="http://schemas.microsoft.com/office/drawing/2014/main" id="{3F4E7C24-79C2-C13B-DD5D-5D386B58F481}"/>
              </a:ext>
            </a:extLst>
          </p:cNvPr>
          <p:cNvSpPr/>
          <p:nvPr/>
        </p:nvSpPr>
        <p:spPr>
          <a:xfrm>
            <a:off x="8321040" y="3434449"/>
            <a:ext cx="2651760" cy="457200"/>
          </a:xfrm>
          <a:prstGeom prst="rect">
            <a:avLst/>
          </a:prstGeom>
          <a:noFill/>
          <a:ln/>
        </p:spPr>
        <p:txBody>
          <a:bodyPr wrap="square" lIns="0" tIns="0" rIns="0" bIns="0" rtlCol="0" anchor="ctr"/>
          <a:lstStyle/>
          <a:p>
            <a:pPr marL="0" indent="0" algn="ctr">
              <a:buNone/>
            </a:pPr>
            <a:r>
              <a:rPr lang="en-US" sz="1500" dirty="0">
                <a:solidFill>
                  <a:srgbClr val="5B6B75"/>
                </a:solidFill>
              </a:rPr>
              <a:t>What is available</a:t>
            </a:r>
            <a:endParaRPr lang="en-US" sz="1500" dirty="0"/>
          </a:p>
        </p:txBody>
      </p:sp>
      <p:sp>
        <p:nvSpPr>
          <p:cNvPr id="36" name="Text 18">
            <a:extLst>
              <a:ext uri="{FF2B5EF4-FFF2-40B4-BE49-F238E27FC236}">
                <a16:creationId xmlns:a16="http://schemas.microsoft.com/office/drawing/2014/main" id="{CFDAB2B7-3253-D956-AA90-9A4099B78E40}"/>
              </a:ext>
            </a:extLst>
          </p:cNvPr>
          <p:cNvSpPr/>
          <p:nvPr/>
        </p:nvSpPr>
        <p:spPr>
          <a:xfrm>
            <a:off x="1071435" y="4930142"/>
            <a:ext cx="9966960" cy="457200"/>
          </a:xfrm>
          <a:prstGeom prst="rect">
            <a:avLst/>
          </a:prstGeom>
          <a:noFill/>
          <a:ln/>
        </p:spPr>
        <p:txBody>
          <a:bodyPr wrap="square" lIns="0" tIns="0" rIns="0" bIns="0" rtlCol="0" anchor="ctr"/>
          <a:lstStyle/>
          <a:p>
            <a:pPr marL="0" indent="0" algn="ctr">
              <a:buNone/>
            </a:pPr>
            <a:r>
              <a:rPr lang="en-US" sz="2600" b="1" dirty="0">
                <a:solidFill>
                  <a:srgbClr val="0B2638"/>
                </a:solidFill>
              </a:rPr>
              <a:t>Which one tells you what is going to happen?</a:t>
            </a:r>
            <a:endParaRPr lang="en-US" sz="2600" dirty="0"/>
          </a:p>
        </p:txBody>
      </p:sp>
      <p:sp>
        <p:nvSpPr>
          <p:cNvPr id="38" name="Shape 19">
            <a:extLst>
              <a:ext uri="{FF2B5EF4-FFF2-40B4-BE49-F238E27FC236}">
                <a16:creationId xmlns:a16="http://schemas.microsoft.com/office/drawing/2014/main" id="{B15FE3CA-5D6F-FB3B-3E7A-709E35BC657C}"/>
              </a:ext>
            </a:extLst>
          </p:cNvPr>
          <p:cNvSpPr/>
          <p:nvPr/>
        </p:nvSpPr>
        <p:spPr>
          <a:xfrm>
            <a:off x="530352" y="5897880"/>
            <a:ext cx="11018520" cy="420624"/>
          </a:xfrm>
          <a:prstGeom prst="roundRect">
            <a:avLst>
              <a:gd name="adj" fmla="val 13043"/>
            </a:avLst>
          </a:prstGeom>
          <a:solidFill>
            <a:srgbClr val="0B2638"/>
          </a:solidFill>
          <a:ln w="12700">
            <a:solidFill>
              <a:srgbClr val="0B2638"/>
            </a:solidFill>
            <a:prstDash val="solid"/>
          </a:ln>
        </p:spPr>
        <p:txBody>
          <a:bodyPr/>
          <a:lstStyle/>
          <a:p>
            <a:endParaRPr lang="en-US"/>
          </a:p>
        </p:txBody>
      </p:sp>
      <p:sp>
        <p:nvSpPr>
          <p:cNvPr id="40" name="Text 20">
            <a:extLst>
              <a:ext uri="{FF2B5EF4-FFF2-40B4-BE49-F238E27FC236}">
                <a16:creationId xmlns:a16="http://schemas.microsoft.com/office/drawing/2014/main" id="{D4335277-54E3-90CD-13BD-BF4F401AB0F6}"/>
              </a:ext>
            </a:extLst>
          </p:cNvPr>
          <p:cNvSpPr/>
          <p:nvPr/>
        </p:nvSpPr>
        <p:spPr>
          <a:xfrm>
            <a:off x="731520" y="5998464"/>
            <a:ext cx="10607040" cy="182880"/>
          </a:xfrm>
          <a:prstGeom prst="rect">
            <a:avLst/>
          </a:prstGeom>
          <a:noFill/>
          <a:ln/>
        </p:spPr>
        <p:txBody>
          <a:bodyPr wrap="square" lIns="0" tIns="0" rIns="0" bIns="0" rtlCol="0" anchor="ctr"/>
          <a:lstStyle/>
          <a:p>
            <a:pPr marL="0" indent="0" algn="ctr">
              <a:buNone/>
            </a:pPr>
            <a:r>
              <a:rPr lang="en-US" sz="1300" b="1" dirty="0">
                <a:solidFill>
                  <a:srgbClr val="FFFFFF"/>
                </a:solidFill>
              </a:rPr>
              <a:t>None. These are lagging indicators. Today we focus on the signals that move first.</a:t>
            </a:r>
            <a:endParaRPr lang="en-US" sz="1300" dirty="0"/>
          </a:p>
        </p:txBody>
      </p:sp>
    </p:spTree>
    <p:extLst>
      <p:ext uri="{BB962C8B-B14F-4D97-AF65-F5344CB8AC3E}">
        <p14:creationId xmlns:p14="http://schemas.microsoft.com/office/powerpoint/2010/main" val="3284198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8B64D-6DB7-4684-11C5-EA0758110168}"/>
            </a:ext>
          </a:extLst>
        </p:cNvPr>
        <p:cNvGrpSpPr/>
        <p:nvPr/>
      </p:nvGrpSpPr>
      <p:grpSpPr>
        <a:xfrm>
          <a:off x="0" y="0"/>
          <a:ext cx="0" cy="0"/>
          <a:chOff x="0" y="0"/>
          <a:chExt cx="0" cy="0"/>
        </a:xfrm>
      </p:grpSpPr>
      <p:pic>
        <p:nvPicPr>
          <p:cNvPr id="6" name="Picture 5" descr="Close-up of sand in hourglass">
            <a:extLst>
              <a:ext uri="{FF2B5EF4-FFF2-40B4-BE49-F238E27FC236}">
                <a16:creationId xmlns:a16="http://schemas.microsoft.com/office/drawing/2014/main" id="{47B269C1-3AFB-AB31-A25B-5529F963DC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 Placeholder 2">
            <a:extLst>
              <a:ext uri="{FF2B5EF4-FFF2-40B4-BE49-F238E27FC236}">
                <a16:creationId xmlns:a16="http://schemas.microsoft.com/office/drawing/2014/main" id="{1610A4AB-7D0C-01A7-DC7B-E42B7A42C276}"/>
              </a:ext>
            </a:extLst>
          </p:cNvPr>
          <p:cNvSpPr>
            <a:spLocks noGrp="1"/>
          </p:cNvSpPr>
          <p:nvPr/>
        </p:nvSpPr>
        <p:spPr>
          <a:xfrm>
            <a:off x="717930" y="1204777"/>
            <a:ext cx="10891620" cy="150018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tint val="7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R="0">
              <a:lnSpc>
                <a:spcPct val="115000"/>
              </a:lnSpc>
              <a:spcAft>
                <a:spcPts val="800"/>
              </a:spcAft>
            </a:pPr>
            <a:r>
              <a:rPr lang="en-US" b="1"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Problems rarely begin on the income statement</a:t>
            </a:r>
            <a:endParaRPr lang="en-US"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5234BBFB-9EF0-C355-849A-7380BC80A7BD}"/>
              </a:ext>
            </a:extLst>
          </p:cNvPr>
          <p:cNvSpPr txBox="1"/>
          <p:nvPr/>
        </p:nvSpPr>
        <p:spPr>
          <a:xfrm>
            <a:off x="693266" y="231583"/>
            <a:ext cx="10891620" cy="830997"/>
          </a:xfrm>
          <a:prstGeom prst="rect">
            <a:avLst/>
          </a:prstGeom>
          <a:noFill/>
        </p:spPr>
        <p:txBody>
          <a:bodyPr wrap="square">
            <a:spAutoFit/>
          </a:bodyPr>
          <a:lstStyle/>
          <a:p>
            <a:r>
              <a:rPr lang="en-US" sz="4800" b="1" dirty="0">
                <a:solidFill>
                  <a:schemeClr val="bg1"/>
                </a:solidFill>
                <a:latin typeface="Garamond" panose="02020404030301010803" pitchFamily="18" charset="0"/>
                <a:ea typeface="Inter" panose="02000503000000020004" pitchFamily="50" charset="0"/>
                <a:cs typeface="Inter" panose="02000503000000020004" pitchFamily="50" charset="0"/>
              </a:rPr>
              <a:t>The Timing Gap</a:t>
            </a:r>
            <a:endParaRPr lang="en-ID" sz="4600" b="1" dirty="0">
              <a:solidFill>
                <a:schemeClr val="bg1"/>
              </a:solidFill>
              <a:latin typeface="Arial" panose="020B0604020202020204" pitchFamily="34" charset="0"/>
              <a:ea typeface="Open Sans" panose="020B0606030504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31BD65DC-056E-DD1F-1C57-3CAABE900A34}"/>
              </a:ext>
            </a:extLst>
          </p:cNvPr>
          <p:cNvSpPr/>
          <p:nvPr/>
        </p:nvSpPr>
        <p:spPr>
          <a:xfrm>
            <a:off x="717930" y="1043958"/>
            <a:ext cx="8465059" cy="103981"/>
          </a:xfrm>
          <a:prstGeom prst="rect">
            <a:avLst/>
          </a:prstGeom>
          <a:solidFill>
            <a:srgbClr val="A9B5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47" name="Text 2">
            <a:extLst>
              <a:ext uri="{FF2B5EF4-FFF2-40B4-BE49-F238E27FC236}">
                <a16:creationId xmlns:a16="http://schemas.microsoft.com/office/drawing/2014/main" id="{D225E821-BA5C-3F7E-FE52-0FAADF981CAE}"/>
              </a:ext>
            </a:extLst>
          </p:cNvPr>
          <p:cNvSpPr/>
          <p:nvPr/>
        </p:nvSpPr>
        <p:spPr>
          <a:xfrm>
            <a:off x="822960" y="1596049"/>
            <a:ext cx="10698480" cy="329184"/>
          </a:xfrm>
          <a:prstGeom prst="rect">
            <a:avLst/>
          </a:prstGeom>
          <a:noFill/>
          <a:ln/>
        </p:spPr>
        <p:txBody>
          <a:bodyPr wrap="square" lIns="0" tIns="0" rIns="0" bIns="0" rtlCol="0" anchor="ctr"/>
          <a:lstStyle/>
          <a:p>
            <a:pPr marL="0" indent="0">
              <a:buNone/>
            </a:pPr>
            <a:r>
              <a:rPr lang="en-US" sz="1350" dirty="0"/>
              <a:t>They begin in customer behavior, operating capacity, and cash conversion.</a:t>
            </a:r>
          </a:p>
        </p:txBody>
      </p:sp>
      <p:sp>
        <p:nvSpPr>
          <p:cNvPr id="49" name="Shape 4">
            <a:extLst>
              <a:ext uri="{FF2B5EF4-FFF2-40B4-BE49-F238E27FC236}">
                <a16:creationId xmlns:a16="http://schemas.microsoft.com/office/drawing/2014/main" id="{4984A35A-EAAD-4BAC-A151-98CEA0A75BCA}"/>
              </a:ext>
            </a:extLst>
          </p:cNvPr>
          <p:cNvSpPr/>
          <p:nvPr/>
        </p:nvSpPr>
        <p:spPr>
          <a:xfrm>
            <a:off x="822960" y="4041648"/>
            <a:ext cx="3063240" cy="1078992"/>
          </a:xfrm>
          <a:prstGeom prst="roundRect">
            <a:avLst>
              <a:gd name="adj" fmla="val 5085"/>
            </a:avLst>
          </a:prstGeom>
          <a:solidFill>
            <a:srgbClr val="FFFFFF">
              <a:alpha val="94000"/>
            </a:srgbClr>
          </a:solidFill>
          <a:ln w="12700">
            <a:solidFill>
              <a:srgbClr val="FFFFFF">
                <a:alpha val="50000"/>
              </a:srgbClr>
            </a:solidFill>
            <a:prstDash val="solid"/>
          </a:ln>
        </p:spPr>
        <p:txBody>
          <a:bodyPr/>
          <a:lstStyle/>
          <a:p>
            <a:endParaRPr lang="en-US" dirty="0"/>
          </a:p>
        </p:txBody>
      </p:sp>
      <p:sp>
        <p:nvSpPr>
          <p:cNvPr id="51" name="Text 5">
            <a:extLst>
              <a:ext uri="{FF2B5EF4-FFF2-40B4-BE49-F238E27FC236}">
                <a16:creationId xmlns:a16="http://schemas.microsoft.com/office/drawing/2014/main" id="{990228E6-41E1-E06F-2D5F-6422BBBDE4FB}"/>
              </a:ext>
            </a:extLst>
          </p:cNvPr>
          <p:cNvSpPr/>
          <p:nvPr/>
        </p:nvSpPr>
        <p:spPr>
          <a:xfrm>
            <a:off x="960120" y="4261104"/>
            <a:ext cx="411480" cy="320040"/>
          </a:xfrm>
          <a:prstGeom prst="rect">
            <a:avLst/>
          </a:prstGeom>
          <a:noFill/>
          <a:ln/>
        </p:spPr>
        <p:txBody>
          <a:bodyPr wrap="square" lIns="0" tIns="0" rIns="0" bIns="0" rtlCol="0" anchor="ctr"/>
          <a:lstStyle/>
          <a:p>
            <a:pPr marL="0" indent="0">
              <a:buNone/>
            </a:pPr>
            <a:r>
              <a:rPr lang="en-US" sz="2200" b="1" dirty="0">
                <a:solidFill>
                  <a:srgbClr val="D6A43B"/>
                </a:solidFill>
              </a:rPr>
              <a:t>1</a:t>
            </a:r>
            <a:endParaRPr lang="en-US" sz="2200" dirty="0"/>
          </a:p>
        </p:txBody>
      </p:sp>
      <p:sp>
        <p:nvSpPr>
          <p:cNvPr id="53" name="Text 6">
            <a:extLst>
              <a:ext uri="{FF2B5EF4-FFF2-40B4-BE49-F238E27FC236}">
                <a16:creationId xmlns:a16="http://schemas.microsoft.com/office/drawing/2014/main" id="{FB7F9F20-FDE0-320F-E2CA-0C8B0FF6B7CA}"/>
              </a:ext>
            </a:extLst>
          </p:cNvPr>
          <p:cNvSpPr/>
          <p:nvPr/>
        </p:nvSpPr>
        <p:spPr>
          <a:xfrm>
            <a:off x="1444752" y="4160520"/>
            <a:ext cx="2057400" cy="201168"/>
          </a:xfrm>
          <a:prstGeom prst="rect">
            <a:avLst/>
          </a:prstGeom>
          <a:noFill/>
          <a:ln/>
        </p:spPr>
        <p:txBody>
          <a:bodyPr wrap="square" lIns="0" tIns="0" rIns="0" bIns="0" rtlCol="0" anchor="ctr"/>
          <a:lstStyle/>
          <a:p>
            <a:pPr marL="0" indent="0">
              <a:buNone/>
            </a:pPr>
            <a:r>
              <a:rPr lang="en-US" sz="1100" b="1" kern="0" spc="130" dirty="0">
                <a:solidFill>
                  <a:srgbClr val="00A6A6"/>
                </a:solidFill>
              </a:rPr>
              <a:t>SIGNAL</a:t>
            </a:r>
            <a:endParaRPr lang="en-US" sz="1100" dirty="0"/>
          </a:p>
        </p:txBody>
      </p:sp>
      <p:sp>
        <p:nvSpPr>
          <p:cNvPr id="55" name="Text 7">
            <a:extLst>
              <a:ext uri="{FF2B5EF4-FFF2-40B4-BE49-F238E27FC236}">
                <a16:creationId xmlns:a16="http://schemas.microsoft.com/office/drawing/2014/main" id="{BB422FBD-BAC8-66C1-6FED-40719A4E7C07}"/>
              </a:ext>
            </a:extLst>
          </p:cNvPr>
          <p:cNvSpPr/>
          <p:nvPr/>
        </p:nvSpPr>
        <p:spPr>
          <a:xfrm>
            <a:off x="1444752" y="4489704"/>
            <a:ext cx="2057400" cy="256032"/>
          </a:xfrm>
          <a:prstGeom prst="rect">
            <a:avLst/>
          </a:prstGeom>
          <a:noFill/>
          <a:ln/>
        </p:spPr>
        <p:txBody>
          <a:bodyPr wrap="square" lIns="0" tIns="0" rIns="0" bIns="0" rtlCol="0" anchor="ctr"/>
          <a:lstStyle/>
          <a:p>
            <a:pPr marL="0" indent="0">
              <a:buNone/>
            </a:pPr>
            <a:r>
              <a:rPr lang="en-US" sz="1600" b="1" dirty="0">
                <a:solidFill>
                  <a:srgbClr val="0B2638"/>
                </a:solidFill>
              </a:rPr>
              <a:t>Behavior changes</a:t>
            </a:r>
            <a:endParaRPr lang="en-US" sz="1600" dirty="0"/>
          </a:p>
        </p:txBody>
      </p:sp>
      <p:sp>
        <p:nvSpPr>
          <p:cNvPr id="57" name="Shape 8">
            <a:extLst>
              <a:ext uri="{FF2B5EF4-FFF2-40B4-BE49-F238E27FC236}">
                <a16:creationId xmlns:a16="http://schemas.microsoft.com/office/drawing/2014/main" id="{6FE83BCF-6799-4DA7-74FB-596BB0289F1F}"/>
              </a:ext>
            </a:extLst>
          </p:cNvPr>
          <p:cNvSpPr/>
          <p:nvPr/>
        </p:nvSpPr>
        <p:spPr>
          <a:xfrm>
            <a:off x="4480560" y="4041648"/>
            <a:ext cx="3063240" cy="1078992"/>
          </a:xfrm>
          <a:prstGeom prst="roundRect">
            <a:avLst>
              <a:gd name="adj" fmla="val 5085"/>
            </a:avLst>
          </a:prstGeom>
          <a:solidFill>
            <a:srgbClr val="FFFFFF">
              <a:alpha val="94000"/>
            </a:srgbClr>
          </a:solidFill>
          <a:ln w="12700">
            <a:solidFill>
              <a:srgbClr val="FFFFFF">
                <a:alpha val="50000"/>
              </a:srgbClr>
            </a:solidFill>
            <a:prstDash val="solid"/>
          </a:ln>
        </p:spPr>
        <p:txBody>
          <a:bodyPr/>
          <a:lstStyle/>
          <a:p>
            <a:endParaRPr lang="en-US"/>
          </a:p>
        </p:txBody>
      </p:sp>
      <p:sp>
        <p:nvSpPr>
          <p:cNvPr id="59" name="Text 9">
            <a:extLst>
              <a:ext uri="{FF2B5EF4-FFF2-40B4-BE49-F238E27FC236}">
                <a16:creationId xmlns:a16="http://schemas.microsoft.com/office/drawing/2014/main" id="{7C961940-9069-900B-4FA0-36954E8FA38D}"/>
              </a:ext>
            </a:extLst>
          </p:cNvPr>
          <p:cNvSpPr/>
          <p:nvPr/>
        </p:nvSpPr>
        <p:spPr>
          <a:xfrm>
            <a:off x="4617720" y="4261104"/>
            <a:ext cx="411480" cy="320040"/>
          </a:xfrm>
          <a:prstGeom prst="rect">
            <a:avLst/>
          </a:prstGeom>
          <a:noFill/>
          <a:ln/>
        </p:spPr>
        <p:txBody>
          <a:bodyPr wrap="square" lIns="0" tIns="0" rIns="0" bIns="0" rtlCol="0" anchor="ctr"/>
          <a:lstStyle/>
          <a:p>
            <a:pPr marL="0" indent="0">
              <a:buNone/>
            </a:pPr>
            <a:r>
              <a:rPr lang="en-US" sz="2200" b="1" dirty="0">
                <a:solidFill>
                  <a:srgbClr val="D6A43B"/>
                </a:solidFill>
              </a:rPr>
              <a:t>2</a:t>
            </a:r>
            <a:endParaRPr lang="en-US" sz="2200" dirty="0"/>
          </a:p>
        </p:txBody>
      </p:sp>
      <p:sp>
        <p:nvSpPr>
          <p:cNvPr id="61" name="Text 10">
            <a:extLst>
              <a:ext uri="{FF2B5EF4-FFF2-40B4-BE49-F238E27FC236}">
                <a16:creationId xmlns:a16="http://schemas.microsoft.com/office/drawing/2014/main" id="{06D1FE09-955F-9D11-1B4F-32EB02B7BDE8}"/>
              </a:ext>
            </a:extLst>
          </p:cNvPr>
          <p:cNvSpPr/>
          <p:nvPr/>
        </p:nvSpPr>
        <p:spPr>
          <a:xfrm>
            <a:off x="5102352" y="4160520"/>
            <a:ext cx="2057400" cy="201168"/>
          </a:xfrm>
          <a:prstGeom prst="rect">
            <a:avLst/>
          </a:prstGeom>
          <a:noFill/>
          <a:ln/>
        </p:spPr>
        <p:txBody>
          <a:bodyPr wrap="square" lIns="0" tIns="0" rIns="0" bIns="0" rtlCol="0" anchor="ctr"/>
          <a:lstStyle/>
          <a:p>
            <a:pPr marL="0" indent="0">
              <a:buNone/>
            </a:pPr>
            <a:r>
              <a:rPr lang="en-US" sz="1100" b="1" kern="0" spc="130" dirty="0">
                <a:solidFill>
                  <a:srgbClr val="00A6A6"/>
                </a:solidFill>
              </a:rPr>
              <a:t>OPERATION</a:t>
            </a:r>
            <a:endParaRPr lang="en-US" sz="1100" dirty="0"/>
          </a:p>
        </p:txBody>
      </p:sp>
      <p:sp>
        <p:nvSpPr>
          <p:cNvPr id="63" name="Text 11">
            <a:extLst>
              <a:ext uri="{FF2B5EF4-FFF2-40B4-BE49-F238E27FC236}">
                <a16:creationId xmlns:a16="http://schemas.microsoft.com/office/drawing/2014/main" id="{6BEF860A-3112-F15B-AD6B-1126F97BFBE7}"/>
              </a:ext>
            </a:extLst>
          </p:cNvPr>
          <p:cNvSpPr/>
          <p:nvPr/>
        </p:nvSpPr>
        <p:spPr>
          <a:xfrm>
            <a:off x="5102352" y="4489704"/>
            <a:ext cx="2057400" cy="256032"/>
          </a:xfrm>
          <a:prstGeom prst="rect">
            <a:avLst/>
          </a:prstGeom>
          <a:noFill/>
          <a:ln/>
        </p:spPr>
        <p:txBody>
          <a:bodyPr wrap="square" lIns="0" tIns="0" rIns="0" bIns="0" rtlCol="0" anchor="ctr"/>
          <a:lstStyle/>
          <a:p>
            <a:pPr marL="0" indent="0">
              <a:buNone/>
            </a:pPr>
            <a:r>
              <a:rPr lang="en-US" sz="1600" b="1" dirty="0">
                <a:solidFill>
                  <a:srgbClr val="0B2638"/>
                </a:solidFill>
              </a:rPr>
              <a:t>Execution shifts</a:t>
            </a:r>
            <a:endParaRPr lang="en-US" sz="1600" dirty="0"/>
          </a:p>
        </p:txBody>
      </p:sp>
      <p:sp>
        <p:nvSpPr>
          <p:cNvPr id="65" name="Shape 12">
            <a:extLst>
              <a:ext uri="{FF2B5EF4-FFF2-40B4-BE49-F238E27FC236}">
                <a16:creationId xmlns:a16="http://schemas.microsoft.com/office/drawing/2014/main" id="{47CB8B87-B9EA-8479-D295-87BEBA466EFF}"/>
              </a:ext>
            </a:extLst>
          </p:cNvPr>
          <p:cNvSpPr/>
          <p:nvPr/>
        </p:nvSpPr>
        <p:spPr>
          <a:xfrm>
            <a:off x="8138160" y="4041648"/>
            <a:ext cx="3063240" cy="1078992"/>
          </a:xfrm>
          <a:prstGeom prst="roundRect">
            <a:avLst>
              <a:gd name="adj" fmla="val 5085"/>
            </a:avLst>
          </a:prstGeom>
          <a:solidFill>
            <a:srgbClr val="FFFFFF">
              <a:alpha val="94000"/>
            </a:srgbClr>
          </a:solidFill>
          <a:ln w="12700">
            <a:solidFill>
              <a:srgbClr val="FFFFFF">
                <a:alpha val="50000"/>
              </a:srgbClr>
            </a:solidFill>
            <a:prstDash val="solid"/>
          </a:ln>
        </p:spPr>
        <p:txBody>
          <a:bodyPr/>
          <a:lstStyle/>
          <a:p>
            <a:endParaRPr lang="en-US"/>
          </a:p>
        </p:txBody>
      </p:sp>
      <p:sp>
        <p:nvSpPr>
          <p:cNvPr id="67" name="Text 13">
            <a:extLst>
              <a:ext uri="{FF2B5EF4-FFF2-40B4-BE49-F238E27FC236}">
                <a16:creationId xmlns:a16="http://schemas.microsoft.com/office/drawing/2014/main" id="{1226823C-7F94-1678-409A-DB1B332B6939}"/>
              </a:ext>
            </a:extLst>
          </p:cNvPr>
          <p:cNvSpPr/>
          <p:nvPr/>
        </p:nvSpPr>
        <p:spPr>
          <a:xfrm>
            <a:off x="8275320" y="4261104"/>
            <a:ext cx="411480" cy="320040"/>
          </a:xfrm>
          <a:prstGeom prst="rect">
            <a:avLst/>
          </a:prstGeom>
          <a:noFill/>
          <a:ln/>
        </p:spPr>
        <p:txBody>
          <a:bodyPr wrap="square" lIns="0" tIns="0" rIns="0" bIns="0" rtlCol="0" anchor="ctr"/>
          <a:lstStyle/>
          <a:p>
            <a:pPr marL="0" indent="0">
              <a:buNone/>
            </a:pPr>
            <a:r>
              <a:rPr lang="en-US" sz="2200" b="1" dirty="0">
                <a:solidFill>
                  <a:srgbClr val="D6A43B"/>
                </a:solidFill>
              </a:rPr>
              <a:t>3</a:t>
            </a:r>
            <a:endParaRPr lang="en-US" sz="2200" dirty="0"/>
          </a:p>
        </p:txBody>
      </p:sp>
      <p:sp>
        <p:nvSpPr>
          <p:cNvPr id="69" name="Text 14">
            <a:extLst>
              <a:ext uri="{FF2B5EF4-FFF2-40B4-BE49-F238E27FC236}">
                <a16:creationId xmlns:a16="http://schemas.microsoft.com/office/drawing/2014/main" id="{E1342252-D5B7-891D-C57A-C8515ADA3234}"/>
              </a:ext>
            </a:extLst>
          </p:cNvPr>
          <p:cNvSpPr/>
          <p:nvPr/>
        </p:nvSpPr>
        <p:spPr>
          <a:xfrm>
            <a:off x="8759952" y="4160520"/>
            <a:ext cx="2057400" cy="201168"/>
          </a:xfrm>
          <a:prstGeom prst="rect">
            <a:avLst/>
          </a:prstGeom>
          <a:noFill/>
          <a:ln/>
        </p:spPr>
        <p:txBody>
          <a:bodyPr wrap="square" lIns="0" tIns="0" rIns="0" bIns="0" rtlCol="0" anchor="ctr"/>
          <a:lstStyle/>
          <a:p>
            <a:pPr marL="0" indent="0">
              <a:buNone/>
            </a:pPr>
            <a:r>
              <a:rPr lang="en-US" sz="1100" b="1" kern="0" spc="130" dirty="0">
                <a:solidFill>
                  <a:srgbClr val="00A6A6"/>
                </a:solidFill>
              </a:rPr>
              <a:t>FINANCIAL</a:t>
            </a:r>
            <a:endParaRPr lang="en-US" sz="1100" dirty="0"/>
          </a:p>
        </p:txBody>
      </p:sp>
      <p:sp>
        <p:nvSpPr>
          <p:cNvPr id="71" name="Text 15">
            <a:extLst>
              <a:ext uri="{FF2B5EF4-FFF2-40B4-BE49-F238E27FC236}">
                <a16:creationId xmlns:a16="http://schemas.microsoft.com/office/drawing/2014/main" id="{42A63D52-F60C-F1A9-0293-E820FA759C8F}"/>
              </a:ext>
            </a:extLst>
          </p:cNvPr>
          <p:cNvSpPr/>
          <p:nvPr/>
        </p:nvSpPr>
        <p:spPr>
          <a:xfrm>
            <a:off x="8759952" y="4489704"/>
            <a:ext cx="2057400" cy="256032"/>
          </a:xfrm>
          <a:prstGeom prst="rect">
            <a:avLst/>
          </a:prstGeom>
          <a:noFill/>
          <a:ln/>
        </p:spPr>
        <p:txBody>
          <a:bodyPr wrap="square" lIns="0" tIns="0" rIns="0" bIns="0" rtlCol="0" anchor="ctr"/>
          <a:lstStyle/>
          <a:p>
            <a:pPr marL="0" indent="0">
              <a:buNone/>
            </a:pPr>
            <a:r>
              <a:rPr lang="en-US" sz="1600" b="1" dirty="0">
                <a:solidFill>
                  <a:srgbClr val="0B2638"/>
                </a:solidFill>
              </a:rPr>
              <a:t>Results appear</a:t>
            </a:r>
            <a:endParaRPr lang="en-US" sz="1600" dirty="0"/>
          </a:p>
        </p:txBody>
      </p:sp>
      <p:sp>
        <p:nvSpPr>
          <p:cNvPr id="73" name="Shape 16">
            <a:extLst>
              <a:ext uri="{FF2B5EF4-FFF2-40B4-BE49-F238E27FC236}">
                <a16:creationId xmlns:a16="http://schemas.microsoft.com/office/drawing/2014/main" id="{841F0B2F-3B27-DBC4-AFDE-E2465B316584}"/>
              </a:ext>
            </a:extLst>
          </p:cNvPr>
          <p:cNvSpPr/>
          <p:nvPr/>
        </p:nvSpPr>
        <p:spPr>
          <a:xfrm>
            <a:off x="530352" y="6213566"/>
            <a:ext cx="11018520" cy="420624"/>
          </a:xfrm>
          <a:prstGeom prst="roundRect">
            <a:avLst>
              <a:gd name="adj" fmla="val 13043"/>
            </a:avLst>
          </a:prstGeom>
          <a:solidFill>
            <a:srgbClr val="0B2638"/>
          </a:solidFill>
          <a:ln w="12700">
            <a:solidFill>
              <a:srgbClr val="0B2638"/>
            </a:solidFill>
            <a:prstDash val="solid"/>
          </a:ln>
        </p:spPr>
        <p:txBody>
          <a:bodyPr/>
          <a:lstStyle/>
          <a:p>
            <a:endParaRPr lang="en-US"/>
          </a:p>
        </p:txBody>
      </p:sp>
      <p:sp>
        <p:nvSpPr>
          <p:cNvPr id="75" name="Text 17">
            <a:extLst>
              <a:ext uri="{FF2B5EF4-FFF2-40B4-BE49-F238E27FC236}">
                <a16:creationId xmlns:a16="http://schemas.microsoft.com/office/drawing/2014/main" id="{3D8FEE8D-B95D-E86F-5F4C-E1C77618E241}"/>
              </a:ext>
            </a:extLst>
          </p:cNvPr>
          <p:cNvSpPr/>
          <p:nvPr/>
        </p:nvSpPr>
        <p:spPr>
          <a:xfrm>
            <a:off x="731520" y="6314150"/>
            <a:ext cx="10607040" cy="182880"/>
          </a:xfrm>
          <a:prstGeom prst="rect">
            <a:avLst/>
          </a:prstGeom>
          <a:noFill/>
          <a:ln/>
        </p:spPr>
        <p:txBody>
          <a:bodyPr wrap="square" lIns="0" tIns="0" rIns="0" bIns="0" rtlCol="0" anchor="ctr"/>
          <a:lstStyle/>
          <a:p>
            <a:pPr marL="0" indent="0" algn="ctr">
              <a:buNone/>
            </a:pPr>
            <a:r>
              <a:rPr lang="en-US" sz="1300" b="1" dirty="0">
                <a:solidFill>
                  <a:srgbClr val="FFFFFF"/>
                </a:solidFill>
              </a:rPr>
              <a:t>The management advantage is the time between the signal and the financial result.</a:t>
            </a:r>
            <a:endParaRPr lang="en-US" sz="1300" dirty="0"/>
          </a:p>
        </p:txBody>
      </p:sp>
    </p:spTree>
    <p:extLst>
      <p:ext uri="{BB962C8B-B14F-4D97-AF65-F5344CB8AC3E}">
        <p14:creationId xmlns:p14="http://schemas.microsoft.com/office/powerpoint/2010/main" val="257477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A9EBF-B908-5C6E-3580-B1197E4F8750}"/>
            </a:ext>
          </a:extLst>
        </p:cNvPr>
        <p:cNvGrpSpPr/>
        <p:nvPr/>
      </p:nvGrpSpPr>
      <p:grpSpPr>
        <a:xfrm>
          <a:off x="0" y="0"/>
          <a:ext cx="0" cy="0"/>
          <a:chOff x="0" y="0"/>
          <a:chExt cx="0" cy="0"/>
        </a:xfrm>
      </p:grpSpPr>
      <p:sp>
        <p:nvSpPr>
          <p:cNvPr id="2" name="Text Placeholder 2">
            <a:extLst>
              <a:ext uri="{FF2B5EF4-FFF2-40B4-BE49-F238E27FC236}">
                <a16:creationId xmlns:a16="http://schemas.microsoft.com/office/drawing/2014/main" id="{6559D1C2-5235-7B79-3010-6EEC64803EC0}"/>
              </a:ext>
            </a:extLst>
          </p:cNvPr>
          <p:cNvSpPr>
            <a:spLocks noGrp="1"/>
          </p:cNvSpPr>
          <p:nvPr/>
        </p:nvSpPr>
        <p:spPr>
          <a:xfrm>
            <a:off x="693266" y="1204777"/>
            <a:ext cx="10891620" cy="150018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tint val="7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R="0">
              <a:lnSpc>
                <a:spcPct val="115000"/>
              </a:lnSpc>
              <a:spcAft>
                <a:spcPts val="800"/>
              </a:spcAft>
            </a:pPr>
            <a:r>
              <a:rPr lang="en-US" b="1" kern="100" dirty="0">
                <a:solidFill>
                  <a:srgbClr val="003A4F"/>
                </a:solidFill>
                <a:effectLst/>
                <a:latin typeface="Aptos" panose="020B0004020202020204" pitchFamily="34" charset="0"/>
                <a:ea typeface="Aptos" panose="020B0004020202020204" pitchFamily="34" charset="0"/>
                <a:cs typeface="Times New Roman" panose="02020603050405020304" pitchFamily="18" charset="0"/>
              </a:rPr>
              <a:t>Six questions every franchise business should be able to answer</a:t>
            </a:r>
            <a:endParaRPr lang="en-US" kern="100" dirty="0">
              <a:solidFill>
                <a:srgbClr val="003A4F"/>
              </a:solidFill>
              <a:effectLst/>
              <a:latin typeface="Aptos" panose="020B0004020202020204" pitchFamily="34" charset="0"/>
              <a:ea typeface="Aptos" panose="020B0004020202020204" pitchFamily="34" charset="0"/>
              <a:cs typeface="Times New Roman" panose="02020603050405020304" pitchFamily="18" charset="0"/>
            </a:endParaRPr>
          </a:p>
          <a:p>
            <a:endParaRPr lang="en-US" sz="1000" dirty="0">
              <a:solidFill>
                <a:schemeClr val="tx1"/>
              </a:solidFill>
              <a:latin typeface="Garamond" panose="02020404030301010803" pitchFamily="18" charset="0"/>
            </a:endParaRPr>
          </a:p>
        </p:txBody>
      </p:sp>
      <p:sp>
        <p:nvSpPr>
          <p:cNvPr id="4" name="TextBox 3">
            <a:extLst>
              <a:ext uri="{FF2B5EF4-FFF2-40B4-BE49-F238E27FC236}">
                <a16:creationId xmlns:a16="http://schemas.microsoft.com/office/drawing/2014/main" id="{9FF4FD35-17E4-DC93-5575-9886AF31EC1B}"/>
              </a:ext>
            </a:extLst>
          </p:cNvPr>
          <p:cNvSpPr txBox="1"/>
          <p:nvPr/>
        </p:nvSpPr>
        <p:spPr>
          <a:xfrm>
            <a:off x="693266" y="237026"/>
            <a:ext cx="11297348" cy="830997"/>
          </a:xfrm>
          <a:prstGeom prst="rect">
            <a:avLst/>
          </a:prstGeom>
          <a:noFill/>
        </p:spPr>
        <p:txBody>
          <a:bodyPr wrap="square">
            <a:spAutoFit/>
          </a:bodyPr>
          <a:lstStyle/>
          <a:p>
            <a:r>
              <a:rPr lang="en-US" sz="4800" b="1" dirty="0">
                <a:solidFill>
                  <a:srgbClr val="003A4F"/>
                </a:solidFill>
                <a:latin typeface="Garamond" panose="02020404030301010803" pitchFamily="18" charset="0"/>
                <a:ea typeface="Inter" panose="02000503000000020004" pitchFamily="50" charset="0"/>
                <a:cs typeface="Inter" panose="02000503000000020004" pitchFamily="50" charset="0"/>
              </a:rPr>
              <a:t>Universal Dashboard</a:t>
            </a:r>
            <a:endParaRPr lang="en-ID" sz="4600" b="1" dirty="0">
              <a:solidFill>
                <a:srgbClr val="003A4F"/>
              </a:solidFill>
              <a:latin typeface="Arial" panose="020B0604020202020204" pitchFamily="34" charset="0"/>
              <a:ea typeface="Open Sans" panose="020B0606030504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D46023F2-DD12-C861-56C4-53C92AC73CD9}"/>
              </a:ext>
            </a:extLst>
          </p:cNvPr>
          <p:cNvSpPr/>
          <p:nvPr/>
        </p:nvSpPr>
        <p:spPr>
          <a:xfrm>
            <a:off x="717930" y="1043958"/>
            <a:ext cx="8465059" cy="103981"/>
          </a:xfrm>
          <a:prstGeom prst="rect">
            <a:avLst/>
          </a:prstGeom>
          <a:solidFill>
            <a:srgbClr val="A9B5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6" name="Text 2">
            <a:extLst>
              <a:ext uri="{FF2B5EF4-FFF2-40B4-BE49-F238E27FC236}">
                <a16:creationId xmlns:a16="http://schemas.microsoft.com/office/drawing/2014/main" id="{A5D79F95-F804-136D-9DF8-F19D7A887830}"/>
              </a:ext>
            </a:extLst>
          </p:cNvPr>
          <p:cNvSpPr/>
          <p:nvPr/>
        </p:nvSpPr>
        <p:spPr>
          <a:xfrm>
            <a:off x="800254" y="1625686"/>
            <a:ext cx="10698480" cy="329184"/>
          </a:xfrm>
          <a:prstGeom prst="rect">
            <a:avLst/>
          </a:prstGeom>
          <a:noFill/>
          <a:ln/>
        </p:spPr>
        <p:txBody>
          <a:bodyPr wrap="square" lIns="0" tIns="0" rIns="0" bIns="0" rtlCol="0" anchor="ctr"/>
          <a:lstStyle/>
          <a:p>
            <a:pPr marL="0" indent="0">
              <a:buNone/>
            </a:pPr>
            <a:r>
              <a:rPr lang="en-US" sz="1350" dirty="0"/>
              <a:t>Track a small number of actionable signals, not every metric available.</a:t>
            </a:r>
          </a:p>
        </p:txBody>
      </p:sp>
      <p:sp>
        <p:nvSpPr>
          <p:cNvPr id="8" name="Shape 3">
            <a:extLst>
              <a:ext uri="{FF2B5EF4-FFF2-40B4-BE49-F238E27FC236}">
                <a16:creationId xmlns:a16="http://schemas.microsoft.com/office/drawing/2014/main" id="{4ED6F8E8-4D38-6101-FA23-13919DFBED8E}"/>
              </a:ext>
            </a:extLst>
          </p:cNvPr>
          <p:cNvSpPr/>
          <p:nvPr/>
        </p:nvSpPr>
        <p:spPr>
          <a:xfrm>
            <a:off x="594360" y="2154503"/>
            <a:ext cx="3429000" cy="1572768"/>
          </a:xfrm>
          <a:prstGeom prst="roundRect">
            <a:avLst>
              <a:gd name="adj" fmla="val 4070"/>
            </a:avLst>
          </a:prstGeom>
          <a:solidFill>
            <a:srgbClr val="FFFFFF"/>
          </a:solidFill>
          <a:ln w="12700">
            <a:solidFill>
              <a:srgbClr val="D9E1E5"/>
            </a:solidFill>
            <a:prstDash val="solid"/>
          </a:ln>
          <a:effectLst>
            <a:outerShdw blurRad="12700" dist="5080" dir="2700000" algn="bl" rotWithShape="0">
              <a:srgbClr val="000000">
                <a:alpha val="8000"/>
              </a:srgbClr>
            </a:outerShdw>
          </a:effectLst>
        </p:spPr>
        <p:txBody>
          <a:bodyPr/>
          <a:lstStyle/>
          <a:p>
            <a:endParaRPr lang="en-US"/>
          </a:p>
        </p:txBody>
      </p:sp>
      <p:sp>
        <p:nvSpPr>
          <p:cNvPr id="10" name="Shape 4">
            <a:extLst>
              <a:ext uri="{FF2B5EF4-FFF2-40B4-BE49-F238E27FC236}">
                <a16:creationId xmlns:a16="http://schemas.microsoft.com/office/drawing/2014/main" id="{358ACF77-8EAC-704A-8320-A9CE7CC43D3E}"/>
              </a:ext>
            </a:extLst>
          </p:cNvPr>
          <p:cNvSpPr/>
          <p:nvPr/>
        </p:nvSpPr>
        <p:spPr>
          <a:xfrm>
            <a:off x="594360" y="2154503"/>
            <a:ext cx="128016" cy="1572768"/>
          </a:xfrm>
          <a:prstGeom prst="rect">
            <a:avLst/>
          </a:prstGeom>
          <a:solidFill>
            <a:srgbClr val="3C7DA6"/>
          </a:solidFill>
          <a:ln w="12700">
            <a:solidFill>
              <a:srgbClr val="3C7DA6"/>
            </a:solidFill>
            <a:prstDash val="solid"/>
          </a:ln>
        </p:spPr>
        <p:txBody>
          <a:bodyPr/>
          <a:lstStyle/>
          <a:p>
            <a:endParaRPr lang="en-US"/>
          </a:p>
        </p:txBody>
      </p:sp>
      <p:sp>
        <p:nvSpPr>
          <p:cNvPr id="12" name="Text 5">
            <a:extLst>
              <a:ext uri="{FF2B5EF4-FFF2-40B4-BE49-F238E27FC236}">
                <a16:creationId xmlns:a16="http://schemas.microsoft.com/office/drawing/2014/main" id="{57D391CD-8F37-C56B-CBDC-3D7227770D38}"/>
              </a:ext>
            </a:extLst>
          </p:cNvPr>
          <p:cNvSpPr/>
          <p:nvPr/>
        </p:nvSpPr>
        <p:spPr>
          <a:xfrm>
            <a:off x="886968" y="2355671"/>
            <a:ext cx="502920" cy="274320"/>
          </a:xfrm>
          <a:prstGeom prst="rect">
            <a:avLst/>
          </a:prstGeom>
          <a:noFill/>
          <a:ln/>
        </p:spPr>
        <p:txBody>
          <a:bodyPr wrap="square" lIns="0" tIns="0" rIns="0" bIns="0" rtlCol="0" anchor="ctr"/>
          <a:lstStyle/>
          <a:p>
            <a:pPr marL="0" indent="0">
              <a:buNone/>
            </a:pPr>
            <a:r>
              <a:rPr lang="en-US" sz="1800" b="1" dirty="0">
                <a:solidFill>
                  <a:srgbClr val="3C7DA6"/>
                </a:solidFill>
              </a:rPr>
              <a:t>01</a:t>
            </a:r>
            <a:endParaRPr lang="en-US" sz="1800" dirty="0"/>
          </a:p>
        </p:txBody>
      </p:sp>
      <p:sp>
        <p:nvSpPr>
          <p:cNvPr id="14" name="Text 6">
            <a:extLst>
              <a:ext uri="{FF2B5EF4-FFF2-40B4-BE49-F238E27FC236}">
                <a16:creationId xmlns:a16="http://schemas.microsoft.com/office/drawing/2014/main" id="{70D5CF7E-A77D-EDBC-D89E-5B7A305EFD61}"/>
              </a:ext>
            </a:extLst>
          </p:cNvPr>
          <p:cNvSpPr/>
          <p:nvPr/>
        </p:nvSpPr>
        <p:spPr>
          <a:xfrm>
            <a:off x="1435608" y="2373959"/>
            <a:ext cx="2331720" cy="256032"/>
          </a:xfrm>
          <a:prstGeom prst="rect">
            <a:avLst/>
          </a:prstGeom>
          <a:noFill/>
          <a:ln/>
        </p:spPr>
        <p:txBody>
          <a:bodyPr wrap="square" lIns="0" tIns="0" rIns="0" bIns="0" rtlCol="0" anchor="ctr"/>
          <a:lstStyle/>
          <a:p>
            <a:pPr marL="0" indent="0">
              <a:buNone/>
            </a:pPr>
            <a:r>
              <a:rPr lang="en-US" sz="1400" b="1" dirty="0">
                <a:solidFill>
                  <a:srgbClr val="0B2638"/>
                </a:solidFill>
              </a:rPr>
              <a:t>CUSTOMER ACTIVITY</a:t>
            </a:r>
            <a:endParaRPr lang="en-US" sz="1400" dirty="0"/>
          </a:p>
        </p:txBody>
      </p:sp>
      <p:sp>
        <p:nvSpPr>
          <p:cNvPr id="16" name="Text 7">
            <a:extLst>
              <a:ext uri="{FF2B5EF4-FFF2-40B4-BE49-F238E27FC236}">
                <a16:creationId xmlns:a16="http://schemas.microsoft.com/office/drawing/2014/main" id="{1182BD7C-8654-3BDB-EC9A-971C18D4A283}"/>
              </a:ext>
            </a:extLst>
          </p:cNvPr>
          <p:cNvSpPr/>
          <p:nvPr/>
        </p:nvSpPr>
        <p:spPr>
          <a:xfrm>
            <a:off x="886968" y="2931743"/>
            <a:ext cx="2743200" cy="411480"/>
          </a:xfrm>
          <a:prstGeom prst="rect">
            <a:avLst/>
          </a:prstGeom>
          <a:noFill/>
          <a:ln/>
        </p:spPr>
        <p:txBody>
          <a:bodyPr wrap="square" lIns="0" tIns="0" rIns="0" bIns="0" rtlCol="0" anchor="ctr"/>
          <a:lstStyle/>
          <a:p>
            <a:pPr marL="0" indent="0">
              <a:buNone/>
            </a:pPr>
            <a:r>
              <a:rPr lang="en-US" sz="1350" dirty="0">
                <a:solidFill>
                  <a:srgbClr val="5B6B75"/>
                </a:solidFill>
              </a:rPr>
              <a:t>Are customers engaging more or less?</a:t>
            </a:r>
            <a:endParaRPr lang="en-US" sz="1350" dirty="0"/>
          </a:p>
        </p:txBody>
      </p:sp>
      <p:sp>
        <p:nvSpPr>
          <p:cNvPr id="18" name="Shape 8">
            <a:extLst>
              <a:ext uri="{FF2B5EF4-FFF2-40B4-BE49-F238E27FC236}">
                <a16:creationId xmlns:a16="http://schemas.microsoft.com/office/drawing/2014/main" id="{F34FF244-3336-60C7-13FA-70ACC16C4378}"/>
              </a:ext>
            </a:extLst>
          </p:cNvPr>
          <p:cNvSpPr/>
          <p:nvPr/>
        </p:nvSpPr>
        <p:spPr>
          <a:xfrm>
            <a:off x="4389120" y="2154503"/>
            <a:ext cx="3429000" cy="1572768"/>
          </a:xfrm>
          <a:prstGeom prst="roundRect">
            <a:avLst>
              <a:gd name="adj" fmla="val 4070"/>
            </a:avLst>
          </a:prstGeom>
          <a:solidFill>
            <a:srgbClr val="FFFFFF"/>
          </a:solidFill>
          <a:ln w="12700">
            <a:solidFill>
              <a:srgbClr val="D9E1E5"/>
            </a:solidFill>
            <a:prstDash val="solid"/>
          </a:ln>
          <a:effectLst>
            <a:outerShdw blurRad="12700" dist="5080" dir="2700000" algn="bl" rotWithShape="0">
              <a:srgbClr val="000000">
                <a:alpha val="8000"/>
              </a:srgbClr>
            </a:outerShdw>
          </a:effectLst>
        </p:spPr>
        <p:txBody>
          <a:bodyPr/>
          <a:lstStyle/>
          <a:p>
            <a:endParaRPr lang="en-US"/>
          </a:p>
        </p:txBody>
      </p:sp>
      <p:sp>
        <p:nvSpPr>
          <p:cNvPr id="20" name="Shape 9">
            <a:extLst>
              <a:ext uri="{FF2B5EF4-FFF2-40B4-BE49-F238E27FC236}">
                <a16:creationId xmlns:a16="http://schemas.microsoft.com/office/drawing/2014/main" id="{91195198-C297-0275-DD65-B18BE55F8557}"/>
              </a:ext>
            </a:extLst>
          </p:cNvPr>
          <p:cNvSpPr/>
          <p:nvPr/>
        </p:nvSpPr>
        <p:spPr>
          <a:xfrm>
            <a:off x="4389120" y="2154503"/>
            <a:ext cx="128016" cy="1572768"/>
          </a:xfrm>
          <a:prstGeom prst="rect">
            <a:avLst/>
          </a:prstGeom>
          <a:solidFill>
            <a:srgbClr val="00A6A6"/>
          </a:solidFill>
          <a:ln w="12700">
            <a:solidFill>
              <a:srgbClr val="00A6A6"/>
            </a:solidFill>
            <a:prstDash val="solid"/>
          </a:ln>
        </p:spPr>
        <p:txBody>
          <a:bodyPr/>
          <a:lstStyle/>
          <a:p>
            <a:endParaRPr lang="en-US"/>
          </a:p>
        </p:txBody>
      </p:sp>
      <p:sp>
        <p:nvSpPr>
          <p:cNvPr id="22" name="Text 10">
            <a:extLst>
              <a:ext uri="{FF2B5EF4-FFF2-40B4-BE49-F238E27FC236}">
                <a16:creationId xmlns:a16="http://schemas.microsoft.com/office/drawing/2014/main" id="{FF2A5FE7-F72C-5595-C2AA-B87CF1F054B2}"/>
              </a:ext>
            </a:extLst>
          </p:cNvPr>
          <p:cNvSpPr/>
          <p:nvPr/>
        </p:nvSpPr>
        <p:spPr>
          <a:xfrm>
            <a:off x="4681728" y="2355671"/>
            <a:ext cx="502920" cy="274320"/>
          </a:xfrm>
          <a:prstGeom prst="rect">
            <a:avLst/>
          </a:prstGeom>
          <a:noFill/>
          <a:ln/>
        </p:spPr>
        <p:txBody>
          <a:bodyPr wrap="square" lIns="0" tIns="0" rIns="0" bIns="0" rtlCol="0" anchor="ctr"/>
          <a:lstStyle/>
          <a:p>
            <a:pPr marL="0" indent="0">
              <a:buNone/>
            </a:pPr>
            <a:r>
              <a:rPr lang="en-US" sz="1800" b="1" dirty="0">
                <a:solidFill>
                  <a:srgbClr val="00A6A6"/>
                </a:solidFill>
              </a:rPr>
              <a:t>02</a:t>
            </a:r>
            <a:endParaRPr lang="en-US" sz="1800" dirty="0"/>
          </a:p>
        </p:txBody>
      </p:sp>
      <p:sp>
        <p:nvSpPr>
          <p:cNvPr id="24" name="Text 11">
            <a:extLst>
              <a:ext uri="{FF2B5EF4-FFF2-40B4-BE49-F238E27FC236}">
                <a16:creationId xmlns:a16="http://schemas.microsoft.com/office/drawing/2014/main" id="{A5F6E8CF-E03D-D1B1-011C-0AD497E8F2E8}"/>
              </a:ext>
            </a:extLst>
          </p:cNvPr>
          <p:cNvSpPr/>
          <p:nvPr/>
        </p:nvSpPr>
        <p:spPr>
          <a:xfrm>
            <a:off x="5230368" y="2373959"/>
            <a:ext cx="2331720" cy="256032"/>
          </a:xfrm>
          <a:prstGeom prst="rect">
            <a:avLst/>
          </a:prstGeom>
          <a:noFill/>
          <a:ln/>
        </p:spPr>
        <p:txBody>
          <a:bodyPr wrap="square" lIns="0" tIns="0" rIns="0" bIns="0" rtlCol="0" anchor="ctr"/>
          <a:lstStyle/>
          <a:p>
            <a:pPr marL="0" indent="0">
              <a:buNone/>
            </a:pPr>
            <a:r>
              <a:rPr lang="en-US" sz="1400" b="1" dirty="0">
                <a:solidFill>
                  <a:srgbClr val="0B2638"/>
                </a:solidFill>
              </a:rPr>
              <a:t>PRODUCTIVITY &amp; LABOR</a:t>
            </a:r>
            <a:endParaRPr lang="en-US" sz="1400" dirty="0"/>
          </a:p>
        </p:txBody>
      </p:sp>
      <p:sp>
        <p:nvSpPr>
          <p:cNvPr id="26" name="Text 12">
            <a:extLst>
              <a:ext uri="{FF2B5EF4-FFF2-40B4-BE49-F238E27FC236}">
                <a16:creationId xmlns:a16="http://schemas.microsoft.com/office/drawing/2014/main" id="{5A150F34-969D-435F-BE04-F326373D8A79}"/>
              </a:ext>
            </a:extLst>
          </p:cNvPr>
          <p:cNvSpPr/>
          <p:nvPr/>
        </p:nvSpPr>
        <p:spPr>
          <a:xfrm>
            <a:off x="4681728" y="2931743"/>
            <a:ext cx="2743200" cy="411480"/>
          </a:xfrm>
          <a:prstGeom prst="rect">
            <a:avLst/>
          </a:prstGeom>
          <a:noFill/>
          <a:ln/>
        </p:spPr>
        <p:txBody>
          <a:bodyPr wrap="square" lIns="0" tIns="0" rIns="0" bIns="0" rtlCol="0" anchor="ctr"/>
          <a:lstStyle/>
          <a:p>
            <a:pPr marL="0" indent="0">
              <a:buNone/>
            </a:pPr>
            <a:r>
              <a:rPr lang="en-US" sz="1350" dirty="0">
                <a:solidFill>
                  <a:srgbClr val="5B6B75"/>
                </a:solidFill>
              </a:rPr>
              <a:t>Are resources being used effectively?</a:t>
            </a:r>
            <a:endParaRPr lang="en-US" sz="1350" dirty="0"/>
          </a:p>
        </p:txBody>
      </p:sp>
      <p:sp>
        <p:nvSpPr>
          <p:cNvPr id="28" name="Shape 13">
            <a:extLst>
              <a:ext uri="{FF2B5EF4-FFF2-40B4-BE49-F238E27FC236}">
                <a16:creationId xmlns:a16="http://schemas.microsoft.com/office/drawing/2014/main" id="{BA536036-73EC-3E84-E075-FBD7E82A3CE9}"/>
              </a:ext>
            </a:extLst>
          </p:cNvPr>
          <p:cNvSpPr/>
          <p:nvPr/>
        </p:nvSpPr>
        <p:spPr>
          <a:xfrm>
            <a:off x="8183880" y="2154503"/>
            <a:ext cx="3429000" cy="1572768"/>
          </a:xfrm>
          <a:prstGeom prst="roundRect">
            <a:avLst>
              <a:gd name="adj" fmla="val 4070"/>
            </a:avLst>
          </a:prstGeom>
          <a:solidFill>
            <a:srgbClr val="FFFFFF"/>
          </a:solidFill>
          <a:ln w="12700">
            <a:solidFill>
              <a:srgbClr val="D9E1E5"/>
            </a:solidFill>
            <a:prstDash val="solid"/>
          </a:ln>
          <a:effectLst>
            <a:outerShdw blurRad="12700" dist="5080" dir="2700000" algn="bl" rotWithShape="0">
              <a:srgbClr val="000000">
                <a:alpha val="8000"/>
              </a:srgbClr>
            </a:outerShdw>
          </a:effectLst>
        </p:spPr>
        <p:txBody>
          <a:bodyPr/>
          <a:lstStyle/>
          <a:p>
            <a:endParaRPr lang="en-US"/>
          </a:p>
        </p:txBody>
      </p:sp>
      <p:sp>
        <p:nvSpPr>
          <p:cNvPr id="30" name="Shape 14">
            <a:extLst>
              <a:ext uri="{FF2B5EF4-FFF2-40B4-BE49-F238E27FC236}">
                <a16:creationId xmlns:a16="http://schemas.microsoft.com/office/drawing/2014/main" id="{4B55DE89-1FAE-BC52-16AC-0032CF06190E}"/>
              </a:ext>
            </a:extLst>
          </p:cNvPr>
          <p:cNvSpPr/>
          <p:nvPr/>
        </p:nvSpPr>
        <p:spPr>
          <a:xfrm>
            <a:off x="8183880" y="2154503"/>
            <a:ext cx="128016" cy="1572768"/>
          </a:xfrm>
          <a:prstGeom prst="rect">
            <a:avLst/>
          </a:prstGeom>
          <a:solidFill>
            <a:srgbClr val="D6A43B"/>
          </a:solidFill>
          <a:ln w="12700">
            <a:solidFill>
              <a:srgbClr val="D6A43B"/>
            </a:solidFill>
            <a:prstDash val="solid"/>
          </a:ln>
        </p:spPr>
        <p:txBody>
          <a:bodyPr/>
          <a:lstStyle/>
          <a:p>
            <a:endParaRPr lang="en-US"/>
          </a:p>
        </p:txBody>
      </p:sp>
      <p:sp>
        <p:nvSpPr>
          <p:cNvPr id="32" name="Text 15">
            <a:extLst>
              <a:ext uri="{FF2B5EF4-FFF2-40B4-BE49-F238E27FC236}">
                <a16:creationId xmlns:a16="http://schemas.microsoft.com/office/drawing/2014/main" id="{38558856-0A4A-CB54-02FC-6AD64698CD86}"/>
              </a:ext>
            </a:extLst>
          </p:cNvPr>
          <p:cNvSpPr/>
          <p:nvPr/>
        </p:nvSpPr>
        <p:spPr>
          <a:xfrm>
            <a:off x="8476488" y="2355671"/>
            <a:ext cx="502920" cy="274320"/>
          </a:xfrm>
          <a:prstGeom prst="rect">
            <a:avLst/>
          </a:prstGeom>
          <a:noFill/>
          <a:ln/>
        </p:spPr>
        <p:txBody>
          <a:bodyPr wrap="square" lIns="0" tIns="0" rIns="0" bIns="0" rtlCol="0" anchor="ctr"/>
          <a:lstStyle/>
          <a:p>
            <a:pPr marL="0" indent="0">
              <a:buNone/>
            </a:pPr>
            <a:r>
              <a:rPr lang="en-US" sz="1800" b="1" dirty="0">
                <a:solidFill>
                  <a:srgbClr val="D6A43B"/>
                </a:solidFill>
              </a:rPr>
              <a:t>03</a:t>
            </a:r>
            <a:endParaRPr lang="en-US" sz="1800" dirty="0"/>
          </a:p>
        </p:txBody>
      </p:sp>
      <p:sp>
        <p:nvSpPr>
          <p:cNvPr id="34" name="Text 16">
            <a:extLst>
              <a:ext uri="{FF2B5EF4-FFF2-40B4-BE49-F238E27FC236}">
                <a16:creationId xmlns:a16="http://schemas.microsoft.com/office/drawing/2014/main" id="{2EFFD816-8617-E720-BC51-3376EEB39B0D}"/>
              </a:ext>
            </a:extLst>
          </p:cNvPr>
          <p:cNvSpPr/>
          <p:nvPr/>
        </p:nvSpPr>
        <p:spPr>
          <a:xfrm>
            <a:off x="9025128" y="2373959"/>
            <a:ext cx="2331720" cy="256032"/>
          </a:xfrm>
          <a:prstGeom prst="rect">
            <a:avLst/>
          </a:prstGeom>
          <a:noFill/>
          <a:ln/>
        </p:spPr>
        <p:txBody>
          <a:bodyPr wrap="square" lIns="0" tIns="0" rIns="0" bIns="0" rtlCol="0" anchor="ctr"/>
          <a:lstStyle/>
          <a:p>
            <a:pPr marL="0" indent="0">
              <a:buNone/>
            </a:pPr>
            <a:r>
              <a:rPr lang="en-US" sz="1400" b="1" dirty="0">
                <a:solidFill>
                  <a:srgbClr val="0B2638"/>
                </a:solidFill>
              </a:rPr>
              <a:t>REVENUE PER CUSTOMER</a:t>
            </a:r>
            <a:endParaRPr lang="en-US" sz="1400" dirty="0"/>
          </a:p>
        </p:txBody>
      </p:sp>
      <p:sp>
        <p:nvSpPr>
          <p:cNvPr id="36" name="Text 17">
            <a:extLst>
              <a:ext uri="{FF2B5EF4-FFF2-40B4-BE49-F238E27FC236}">
                <a16:creationId xmlns:a16="http://schemas.microsoft.com/office/drawing/2014/main" id="{EAE7C545-9DC5-37C1-F00F-5753DCD74828}"/>
              </a:ext>
            </a:extLst>
          </p:cNvPr>
          <p:cNvSpPr/>
          <p:nvPr/>
        </p:nvSpPr>
        <p:spPr>
          <a:xfrm>
            <a:off x="8476488" y="2931743"/>
            <a:ext cx="2743200" cy="411480"/>
          </a:xfrm>
          <a:prstGeom prst="rect">
            <a:avLst/>
          </a:prstGeom>
          <a:noFill/>
          <a:ln/>
        </p:spPr>
        <p:txBody>
          <a:bodyPr wrap="square" lIns="0" tIns="0" rIns="0" bIns="0" rtlCol="0" anchor="ctr"/>
          <a:lstStyle/>
          <a:p>
            <a:pPr marL="0" indent="0">
              <a:buNone/>
            </a:pPr>
            <a:r>
              <a:rPr lang="en-US" sz="1350" dirty="0">
                <a:solidFill>
                  <a:srgbClr val="5B6B75"/>
                </a:solidFill>
              </a:rPr>
              <a:t>Is each interaction becoming more valuable?</a:t>
            </a:r>
            <a:endParaRPr lang="en-US" sz="1350" dirty="0"/>
          </a:p>
        </p:txBody>
      </p:sp>
      <p:sp>
        <p:nvSpPr>
          <p:cNvPr id="38" name="Shape 18">
            <a:extLst>
              <a:ext uri="{FF2B5EF4-FFF2-40B4-BE49-F238E27FC236}">
                <a16:creationId xmlns:a16="http://schemas.microsoft.com/office/drawing/2014/main" id="{693375C0-08E5-BF6B-11D8-DE62E7037E8C}"/>
              </a:ext>
            </a:extLst>
          </p:cNvPr>
          <p:cNvSpPr/>
          <p:nvPr/>
        </p:nvSpPr>
        <p:spPr>
          <a:xfrm>
            <a:off x="594360" y="4120463"/>
            <a:ext cx="3429000" cy="1572768"/>
          </a:xfrm>
          <a:prstGeom prst="roundRect">
            <a:avLst>
              <a:gd name="adj" fmla="val 4070"/>
            </a:avLst>
          </a:prstGeom>
          <a:solidFill>
            <a:srgbClr val="FFFFFF"/>
          </a:solidFill>
          <a:ln w="12700">
            <a:solidFill>
              <a:srgbClr val="D9E1E5"/>
            </a:solidFill>
            <a:prstDash val="solid"/>
          </a:ln>
          <a:effectLst>
            <a:outerShdw blurRad="12700" dist="5080" dir="2700000" algn="bl" rotWithShape="0">
              <a:srgbClr val="000000">
                <a:alpha val="8000"/>
              </a:srgbClr>
            </a:outerShdw>
          </a:effectLst>
        </p:spPr>
        <p:txBody>
          <a:bodyPr/>
          <a:lstStyle/>
          <a:p>
            <a:endParaRPr lang="en-US"/>
          </a:p>
        </p:txBody>
      </p:sp>
      <p:sp>
        <p:nvSpPr>
          <p:cNvPr id="40" name="Shape 19">
            <a:extLst>
              <a:ext uri="{FF2B5EF4-FFF2-40B4-BE49-F238E27FC236}">
                <a16:creationId xmlns:a16="http://schemas.microsoft.com/office/drawing/2014/main" id="{02BDC6CA-2EE0-BF28-2C5F-A9FF6530ADFE}"/>
              </a:ext>
            </a:extLst>
          </p:cNvPr>
          <p:cNvSpPr/>
          <p:nvPr/>
        </p:nvSpPr>
        <p:spPr>
          <a:xfrm>
            <a:off x="594360" y="4120463"/>
            <a:ext cx="128016" cy="1572768"/>
          </a:xfrm>
          <a:prstGeom prst="rect">
            <a:avLst/>
          </a:prstGeom>
          <a:solidFill>
            <a:srgbClr val="5DA271"/>
          </a:solidFill>
          <a:ln w="12700">
            <a:solidFill>
              <a:srgbClr val="5DA271"/>
            </a:solidFill>
            <a:prstDash val="solid"/>
          </a:ln>
        </p:spPr>
        <p:txBody>
          <a:bodyPr/>
          <a:lstStyle/>
          <a:p>
            <a:endParaRPr lang="en-US"/>
          </a:p>
        </p:txBody>
      </p:sp>
      <p:sp>
        <p:nvSpPr>
          <p:cNvPr id="42" name="Text 20">
            <a:extLst>
              <a:ext uri="{FF2B5EF4-FFF2-40B4-BE49-F238E27FC236}">
                <a16:creationId xmlns:a16="http://schemas.microsoft.com/office/drawing/2014/main" id="{AE49F3E0-5036-211C-DFB9-682CF0A86EB6}"/>
              </a:ext>
            </a:extLst>
          </p:cNvPr>
          <p:cNvSpPr/>
          <p:nvPr/>
        </p:nvSpPr>
        <p:spPr>
          <a:xfrm>
            <a:off x="886968" y="4321631"/>
            <a:ext cx="502920" cy="274320"/>
          </a:xfrm>
          <a:prstGeom prst="rect">
            <a:avLst/>
          </a:prstGeom>
          <a:noFill/>
          <a:ln/>
        </p:spPr>
        <p:txBody>
          <a:bodyPr wrap="square" lIns="0" tIns="0" rIns="0" bIns="0" rtlCol="0" anchor="ctr"/>
          <a:lstStyle/>
          <a:p>
            <a:pPr marL="0" indent="0">
              <a:buNone/>
            </a:pPr>
            <a:r>
              <a:rPr lang="en-US" sz="1800" b="1" dirty="0">
                <a:solidFill>
                  <a:srgbClr val="5DA271"/>
                </a:solidFill>
              </a:rPr>
              <a:t>04</a:t>
            </a:r>
            <a:endParaRPr lang="en-US" sz="1800" dirty="0"/>
          </a:p>
        </p:txBody>
      </p:sp>
      <p:sp>
        <p:nvSpPr>
          <p:cNvPr id="44" name="Text 21">
            <a:extLst>
              <a:ext uri="{FF2B5EF4-FFF2-40B4-BE49-F238E27FC236}">
                <a16:creationId xmlns:a16="http://schemas.microsoft.com/office/drawing/2014/main" id="{0D33F222-8B50-4E55-0EBB-92D1825A7CA3}"/>
              </a:ext>
            </a:extLst>
          </p:cNvPr>
          <p:cNvSpPr/>
          <p:nvPr/>
        </p:nvSpPr>
        <p:spPr>
          <a:xfrm>
            <a:off x="1435608" y="4339919"/>
            <a:ext cx="2331720" cy="256032"/>
          </a:xfrm>
          <a:prstGeom prst="rect">
            <a:avLst/>
          </a:prstGeom>
          <a:noFill/>
          <a:ln/>
        </p:spPr>
        <p:txBody>
          <a:bodyPr wrap="square" lIns="0" tIns="0" rIns="0" bIns="0" rtlCol="0" anchor="ctr"/>
          <a:lstStyle/>
          <a:p>
            <a:pPr marL="0" indent="0">
              <a:buNone/>
            </a:pPr>
            <a:r>
              <a:rPr lang="en-US" sz="1400" b="1" dirty="0">
                <a:solidFill>
                  <a:srgbClr val="0B2638"/>
                </a:solidFill>
              </a:rPr>
              <a:t>RETENTION</a:t>
            </a:r>
            <a:endParaRPr lang="en-US" sz="1400" dirty="0"/>
          </a:p>
        </p:txBody>
      </p:sp>
      <p:sp>
        <p:nvSpPr>
          <p:cNvPr id="46" name="Text 22">
            <a:extLst>
              <a:ext uri="{FF2B5EF4-FFF2-40B4-BE49-F238E27FC236}">
                <a16:creationId xmlns:a16="http://schemas.microsoft.com/office/drawing/2014/main" id="{DFA933D3-0A7D-3994-E5ED-EDE7A61950C7}"/>
              </a:ext>
            </a:extLst>
          </p:cNvPr>
          <p:cNvSpPr/>
          <p:nvPr/>
        </p:nvSpPr>
        <p:spPr>
          <a:xfrm>
            <a:off x="886968" y="4897703"/>
            <a:ext cx="2743200" cy="411480"/>
          </a:xfrm>
          <a:prstGeom prst="rect">
            <a:avLst/>
          </a:prstGeom>
          <a:noFill/>
          <a:ln/>
        </p:spPr>
        <p:txBody>
          <a:bodyPr wrap="square" lIns="0" tIns="0" rIns="0" bIns="0" rtlCol="0" anchor="ctr"/>
          <a:lstStyle/>
          <a:p>
            <a:pPr marL="0" indent="0">
              <a:buNone/>
            </a:pPr>
            <a:r>
              <a:rPr lang="en-US" sz="1350" dirty="0">
                <a:solidFill>
                  <a:srgbClr val="5B6B75"/>
                </a:solidFill>
              </a:rPr>
              <a:t>Are customers sticking around?</a:t>
            </a:r>
            <a:endParaRPr lang="en-US" sz="1350" dirty="0"/>
          </a:p>
        </p:txBody>
      </p:sp>
      <p:sp>
        <p:nvSpPr>
          <p:cNvPr id="48" name="Shape 23">
            <a:extLst>
              <a:ext uri="{FF2B5EF4-FFF2-40B4-BE49-F238E27FC236}">
                <a16:creationId xmlns:a16="http://schemas.microsoft.com/office/drawing/2014/main" id="{FDBA4404-00B0-79D6-8126-4B72B50D5E71}"/>
              </a:ext>
            </a:extLst>
          </p:cNvPr>
          <p:cNvSpPr/>
          <p:nvPr/>
        </p:nvSpPr>
        <p:spPr>
          <a:xfrm>
            <a:off x="4389120" y="4120463"/>
            <a:ext cx="3429000" cy="1572768"/>
          </a:xfrm>
          <a:prstGeom prst="roundRect">
            <a:avLst>
              <a:gd name="adj" fmla="val 4070"/>
            </a:avLst>
          </a:prstGeom>
          <a:solidFill>
            <a:srgbClr val="FFFFFF"/>
          </a:solidFill>
          <a:ln w="12700">
            <a:solidFill>
              <a:srgbClr val="D9E1E5"/>
            </a:solidFill>
            <a:prstDash val="solid"/>
          </a:ln>
          <a:effectLst>
            <a:outerShdw blurRad="12700" dist="5080" dir="2700000" algn="bl" rotWithShape="0">
              <a:srgbClr val="000000">
                <a:alpha val="8000"/>
              </a:srgbClr>
            </a:outerShdw>
          </a:effectLst>
        </p:spPr>
        <p:txBody>
          <a:bodyPr/>
          <a:lstStyle/>
          <a:p>
            <a:endParaRPr lang="en-US"/>
          </a:p>
        </p:txBody>
      </p:sp>
      <p:sp>
        <p:nvSpPr>
          <p:cNvPr id="50" name="Shape 24">
            <a:extLst>
              <a:ext uri="{FF2B5EF4-FFF2-40B4-BE49-F238E27FC236}">
                <a16:creationId xmlns:a16="http://schemas.microsoft.com/office/drawing/2014/main" id="{2EADA95C-F50B-D4A6-B134-E8F785D0A872}"/>
              </a:ext>
            </a:extLst>
          </p:cNvPr>
          <p:cNvSpPr/>
          <p:nvPr/>
        </p:nvSpPr>
        <p:spPr>
          <a:xfrm>
            <a:off x="4389120" y="4120463"/>
            <a:ext cx="128016" cy="1572768"/>
          </a:xfrm>
          <a:prstGeom prst="rect">
            <a:avLst/>
          </a:prstGeom>
          <a:solidFill>
            <a:srgbClr val="C95D56"/>
          </a:solidFill>
          <a:ln w="12700">
            <a:solidFill>
              <a:srgbClr val="C95D56"/>
            </a:solidFill>
            <a:prstDash val="solid"/>
          </a:ln>
        </p:spPr>
        <p:txBody>
          <a:bodyPr/>
          <a:lstStyle/>
          <a:p>
            <a:endParaRPr lang="en-US"/>
          </a:p>
        </p:txBody>
      </p:sp>
      <p:sp>
        <p:nvSpPr>
          <p:cNvPr id="52" name="Text 25">
            <a:extLst>
              <a:ext uri="{FF2B5EF4-FFF2-40B4-BE49-F238E27FC236}">
                <a16:creationId xmlns:a16="http://schemas.microsoft.com/office/drawing/2014/main" id="{A9E01132-C43B-9FA4-EBF0-79C895372D32}"/>
              </a:ext>
            </a:extLst>
          </p:cNvPr>
          <p:cNvSpPr/>
          <p:nvPr/>
        </p:nvSpPr>
        <p:spPr>
          <a:xfrm>
            <a:off x="4681728" y="4321631"/>
            <a:ext cx="502920" cy="274320"/>
          </a:xfrm>
          <a:prstGeom prst="rect">
            <a:avLst/>
          </a:prstGeom>
          <a:noFill/>
          <a:ln/>
        </p:spPr>
        <p:txBody>
          <a:bodyPr wrap="square" lIns="0" tIns="0" rIns="0" bIns="0" rtlCol="0" anchor="ctr"/>
          <a:lstStyle/>
          <a:p>
            <a:pPr marL="0" indent="0">
              <a:buNone/>
            </a:pPr>
            <a:r>
              <a:rPr lang="en-US" sz="1800" b="1" dirty="0">
                <a:solidFill>
                  <a:srgbClr val="C95D56"/>
                </a:solidFill>
              </a:rPr>
              <a:t>05</a:t>
            </a:r>
            <a:endParaRPr lang="en-US" sz="1800" dirty="0"/>
          </a:p>
        </p:txBody>
      </p:sp>
      <p:sp>
        <p:nvSpPr>
          <p:cNvPr id="54" name="Text 26">
            <a:extLst>
              <a:ext uri="{FF2B5EF4-FFF2-40B4-BE49-F238E27FC236}">
                <a16:creationId xmlns:a16="http://schemas.microsoft.com/office/drawing/2014/main" id="{EA88B564-E803-1452-A4FD-8C845C6B77D9}"/>
              </a:ext>
            </a:extLst>
          </p:cNvPr>
          <p:cNvSpPr/>
          <p:nvPr/>
        </p:nvSpPr>
        <p:spPr>
          <a:xfrm>
            <a:off x="5230368" y="4339919"/>
            <a:ext cx="2331720" cy="256032"/>
          </a:xfrm>
          <a:prstGeom prst="rect">
            <a:avLst/>
          </a:prstGeom>
          <a:noFill/>
          <a:ln/>
        </p:spPr>
        <p:txBody>
          <a:bodyPr wrap="square" lIns="0" tIns="0" rIns="0" bIns="0" rtlCol="0" anchor="ctr"/>
          <a:lstStyle/>
          <a:p>
            <a:pPr marL="0" indent="0">
              <a:buNone/>
            </a:pPr>
            <a:r>
              <a:rPr lang="en-US" sz="1400" b="1" dirty="0">
                <a:solidFill>
                  <a:srgbClr val="0B2638"/>
                </a:solidFill>
              </a:rPr>
              <a:t>CASH HEALTH</a:t>
            </a:r>
            <a:endParaRPr lang="en-US" sz="1400" dirty="0"/>
          </a:p>
        </p:txBody>
      </p:sp>
      <p:sp>
        <p:nvSpPr>
          <p:cNvPr id="56" name="Text 27">
            <a:extLst>
              <a:ext uri="{FF2B5EF4-FFF2-40B4-BE49-F238E27FC236}">
                <a16:creationId xmlns:a16="http://schemas.microsoft.com/office/drawing/2014/main" id="{2975DD8B-425B-5540-1F07-B741A8CF588B}"/>
              </a:ext>
            </a:extLst>
          </p:cNvPr>
          <p:cNvSpPr/>
          <p:nvPr/>
        </p:nvSpPr>
        <p:spPr>
          <a:xfrm>
            <a:off x="4681728" y="4897703"/>
            <a:ext cx="2743200" cy="411480"/>
          </a:xfrm>
          <a:prstGeom prst="rect">
            <a:avLst/>
          </a:prstGeom>
          <a:noFill/>
          <a:ln/>
        </p:spPr>
        <p:txBody>
          <a:bodyPr wrap="square" lIns="0" tIns="0" rIns="0" bIns="0" rtlCol="0" anchor="ctr"/>
          <a:lstStyle/>
          <a:p>
            <a:pPr marL="0" indent="0">
              <a:buNone/>
            </a:pPr>
            <a:r>
              <a:rPr lang="en-US" sz="1350" dirty="0">
                <a:solidFill>
                  <a:srgbClr val="5B6B75"/>
                </a:solidFill>
              </a:rPr>
              <a:t>How much runway do we have?</a:t>
            </a:r>
            <a:endParaRPr lang="en-US" sz="1350" dirty="0"/>
          </a:p>
        </p:txBody>
      </p:sp>
      <p:sp>
        <p:nvSpPr>
          <p:cNvPr id="58" name="Shape 28">
            <a:extLst>
              <a:ext uri="{FF2B5EF4-FFF2-40B4-BE49-F238E27FC236}">
                <a16:creationId xmlns:a16="http://schemas.microsoft.com/office/drawing/2014/main" id="{20C2BFEE-3792-9A83-3185-B57034A4907E}"/>
              </a:ext>
            </a:extLst>
          </p:cNvPr>
          <p:cNvSpPr/>
          <p:nvPr/>
        </p:nvSpPr>
        <p:spPr>
          <a:xfrm>
            <a:off x="8183880" y="4120463"/>
            <a:ext cx="3429000" cy="1572768"/>
          </a:xfrm>
          <a:prstGeom prst="roundRect">
            <a:avLst>
              <a:gd name="adj" fmla="val 4070"/>
            </a:avLst>
          </a:prstGeom>
          <a:solidFill>
            <a:srgbClr val="FFFFFF"/>
          </a:solidFill>
          <a:ln w="12700">
            <a:solidFill>
              <a:srgbClr val="D9E1E5"/>
            </a:solidFill>
            <a:prstDash val="solid"/>
          </a:ln>
          <a:effectLst>
            <a:outerShdw blurRad="12700" dist="5080" dir="2700000" algn="bl" rotWithShape="0">
              <a:srgbClr val="000000">
                <a:alpha val="8000"/>
              </a:srgbClr>
            </a:outerShdw>
          </a:effectLst>
        </p:spPr>
        <p:txBody>
          <a:bodyPr/>
          <a:lstStyle/>
          <a:p>
            <a:endParaRPr lang="en-US"/>
          </a:p>
        </p:txBody>
      </p:sp>
      <p:sp>
        <p:nvSpPr>
          <p:cNvPr id="60" name="Shape 29">
            <a:extLst>
              <a:ext uri="{FF2B5EF4-FFF2-40B4-BE49-F238E27FC236}">
                <a16:creationId xmlns:a16="http://schemas.microsoft.com/office/drawing/2014/main" id="{931E46B6-EFDE-8E1B-8356-AD012C25F268}"/>
              </a:ext>
            </a:extLst>
          </p:cNvPr>
          <p:cNvSpPr/>
          <p:nvPr/>
        </p:nvSpPr>
        <p:spPr>
          <a:xfrm>
            <a:off x="8183880" y="4120463"/>
            <a:ext cx="128016" cy="1572768"/>
          </a:xfrm>
          <a:prstGeom prst="rect">
            <a:avLst/>
          </a:prstGeom>
          <a:solidFill>
            <a:srgbClr val="0B2638"/>
          </a:solidFill>
          <a:ln w="12700">
            <a:solidFill>
              <a:srgbClr val="0B2638"/>
            </a:solidFill>
            <a:prstDash val="solid"/>
          </a:ln>
        </p:spPr>
        <p:txBody>
          <a:bodyPr/>
          <a:lstStyle/>
          <a:p>
            <a:endParaRPr lang="en-US"/>
          </a:p>
        </p:txBody>
      </p:sp>
      <p:sp>
        <p:nvSpPr>
          <p:cNvPr id="62" name="Text 30">
            <a:extLst>
              <a:ext uri="{FF2B5EF4-FFF2-40B4-BE49-F238E27FC236}">
                <a16:creationId xmlns:a16="http://schemas.microsoft.com/office/drawing/2014/main" id="{519C75C4-21FB-40D5-CFE9-5FBA15B864A8}"/>
              </a:ext>
            </a:extLst>
          </p:cNvPr>
          <p:cNvSpPr/>
          <p:nvPr/>
        </p:nvSpPr>
        <p:spPr>
          <a:xfrm>
            <a:off x="8476488" y="4321631"/>
            <a:ext cx="502920" cy="274320"/>
          </a:xfrm>
          <a:prstGeom prst="rect">
            <a:avLst/>
          </a:prstGeom>
          <a:noFill/>
          <a:ln/>
        </p:spPr>
        <p:txBody>
          <a:bodyPr wrap="square" lIns="0" tIns="0" rIns="0" bIns="0" rtlCol="0" anchor="ctr"/>
          <a:lstStyle/>
          <a:p>
            <a:pPr marL="0" indent="0">
              <a:buNone/>
            </a:pPr>
            <a:r>
              <a:rPr lang="en-US" sz="1800" b="1" dirty="0">
                <a:solidFill>
                  <a:srgbClr val="0B2638"/>
                </a:solidFill>
              </a:rPr>
              <a:t>06</a:t>
            </a:r>
            <a:endParaRPr lang="en-US" sz="1800" dirty="0"/>
          </a:p>
        </p:txBody>
      </p:sp>
      <p:sp>
        <p:nvSpPr>
          <p:cNvPr id="64" name="Text 31">
            <a:extLst>
              <a:ext uri="{FF2B5EF4-FFF2-40B4-BE49-F238E27FC236}">
                <a16:creationId xmlns:a16="http://schemas.microsoft.com/office/drawing/2014/main" id="{EC25142A-DCCD-0DCF-AB29-6DA3C6605714}"/>
              </a:ext>
            </a:extLst>
          </p:cNvPr>
          <p:cNvSpPr/>
          <p:nvPr/>
        </p:nvSpPr>
        <p:spPr>
          <a:xfrm>
            <a:off x="9025128" y="4339919"/>
            <a:ext cx="2331720" cy="256032"/>
          </a:xfrm>
          <a:prstGeom prst="rect">
            <a:avLst/>
          </a:prstGeom>
          <a:noFill/>
          <a:ln/>
        </p:spPr>
        <p:txBody>
          <a:bodyPr wrap="square" lIns="0" tIns="0" rIns="0" bIns="0" rtlCol="0" anchor="ctr"/>
          <a:lstStyle/>
          <a:p>
            <a:pPr marL="0" indent="0">
              <a:buNone/>
            </a:pPr>
            <a:r>
              <a:rPr lang="en-US" sz="1400" b="1" dirty="0">
                <a:solidFill>
                  <a:srgbClr val="0B2638"/>
                </a:solidFill>
              </a:rPr>
              <a:t>PERFORMANCE TREND</a:t>
            </a:r>
            <a:endParaRPr lang="en-US" sz="1400" dirty="0"/>
          </a:p>
        </p:txBody>
      </p:sp>
      <p:sp>
        <p:nvSpPr>
          <p:cNvPr id="66" name="Text 32">
            <a:extLst>
              <a:ext uri="{FF2B5EF4-FFF2-40B4-BE49-F238E27FC236}">
                <a16:creationId xmlns:a16="http://schemas.microsoft.com/office/drawing/2014/main" id="{0C9EEF7E-2A34-1B50-23B6-8E55B59BACCA}"/>
              </a:ext>
            </a:extLst>
          </p:cNvPr>
          <p:cNvSpPr/>
          <p:nvPr/>
        </p:nvSpPr>
        <p:spPr>
          <a:xfrm>
            <a:off x="8476488" y="4897703"/>
            <a:ext cx="2743200" cy="411480"/>
          </a:xfrm>
          <a:prstGeom prst="rect">
            <a:avLst/>
          </a:prstGeom>
          <a:noFill/>
          <a:ln/>
        </p:spPr>
        <p:txBody>
          <a:bodyPr wrap="square" lIns="0" tIns="0" rIns="0" bIns="0" rtlCol="0" anchor="ctr"/>
          <a:lstStyle/>
          <a:p>
            <a:pPr marL="0" indent="0">
              <a:buNone/>
            </a:pPr>
            <a:r>
              <a:rPr lang="en-US" sz="1350" dirty="0">
                <a:solidFill>
                  <a:srgbClr val="5B6B75"/>
                </a:solidFill>
              </a:rPr>
              <a:t>Is direction improving consistently?</a:t>
            </a:r>
            <a:endParaRPr lang="en-US" sz="1350" dirty="0"/>
          </a:p>
        </p:txBody>
      </p:sp>
      <p:sp>
        <p:nvSpPr>
          <p:cNvPr id="68" name="Shape 33">
            <a:extLst>
              <a:ext uri="{FF2B5EF4-FFF2-40B4-BE49-F238E27FC236}">
                <a16:creationId xmlns:a16="http://schemas.microsoft.com/office/drawing/2014/main" id="{550F0A57-E074-55D9-B879-A2A4D973868C}"/>
              </a:ext>
            </a:extLst>
          </p:cNvPr>
          <p:cNvSpPr/>
          <p:nvPr/>
        </p:nvSpPr>
        <p:spPr>
          <a:xfrm>
            <a:off x="530352" y="6333311"/>
            <a:ext cx="11018520" cy="420624"/>
          </a:xfrm>
          <a:prstGeom prst="roundRect">
            <a:avLst>
              <a:gd name="adj" fmla="val 13043"/>
            </a:avLst>
          </a:prstGeom>
          <a:solidFill>
            <a:srgbClr val="0B2638"/>
          </a:solidFill>
          <a:ln w="12700">
            <a:solidFill>
              <a:srgbClr val="0B2638"/>
            </a:solidFill>
            <a:prstDash val="solid"/>
          </a:ln>
        </p:spPr>
        <p:txBody>
          <a:bodyPr/>
          <a:lstStyle/>
          <a:p>
            <a:endParaRPr lang="en-US"/>
          </a:p>
        </p:txBody>
      </p:sp>
      <p:sp>
        <p:nvSpPr>
          <p:cNvPr id="70" name="Text 34">
            <a:extLst>
              <a:ext uri="{FF2B5EF4-FFF2-40B4-BE49-F238E27FC236}">
                <a16:creationId xmlns:a16="http://schemas.microsoft.com/office/drawing/2014/main" id="{A68411A6-A275-09C4-76A7-E91CA0F6F92B}"/>
              </a:ext>
            </a:extLst>
          </p:cNvPr>
          <p:cNvSpPr/>
          <p:nvPr/>
        </p:nvSpPr>
        <p:spPr>
          <a:xfrm>
            <a:off x="731520" y="6433895"/>
            <a:ext cx="10607040" cy="182880"/>
          </a:xfrm>
          <a:prstGeom prst="rect">
            <a:avLst/>
          </a:prstGeom>
          <a:noFill/>
          <a:ln/>
        </p:spPr>
        <p:txBody>
          <a:bodyPr wrap="square" lIns="0" tIns="0" rIns="0" bIns="0" rtlCol="0" anchor="ctr"/>
          <a:lstStyle/>
          <a:p>
            <a:pPr marL="0" indent="0" algn="ctr">
              <a:buNone/>
            </a:pPr>
            <a:r>
              <a:rPr lang="en-US" sz="1300" b="1" dirty="0">
                <a:solidFill>
                  <a:srgbClr val="FFFFFF"/>
                </a:solidFill>
              </a:rPr>
              <a:t>Choose one measure per category that is timely, actionable (tied to a specific decision) and comparable.</a:t>
            </a:r>
            <a:endParaRPr lang="en-US" sz="1300" dirty="0"/>
          </a:p>
        </p:txBody>
      </p:sp>
    </p:spTree>
    <p:extLst>
      <p:ext uri="{BB962C8B-B14F-4D97-AF65-F5344CB8AC3E}">
        <p14:creationId xmlns:p14="http://schemas.microsoft.com/office/powerpoint/2010/main" val="2346564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80AEB-CDA4-2402-B370-548FAE35C7C8}"/>
            </a:ext>
          </a:extLst>
        </p:cNvPr>
        <p:cNvGrpSpPr/>
        <p:nvPr/>
      </p:nvGrpSpPr>
      <p:grpSpPr>
        <a:xfrm>
          <a:off x="0" y="0"/>
          <a:ext cx="0" cy="0"/>
          <a:chOff x="0" y="0"/>
          <a:chExt cx="0" cy="0"/>
        </a:xfrm>
      </p:grpSpPr>
      <p:sp>
        <p:nvSpPr>
          <p:cNvPr id="2" name="Text Placeholder 2">
            <a:extLst>
              <a:ext uri="{FF2B5EF4-FFF2-40B4-BE49-F238E27FC236}">
                <a16:creationId xmlns:a16="http://schemas.microsoft.com/office/drawing/2014/main" id="{6908C7B2-C397-A67C-0C17-3373799B3C6B}"/>
              </a:ext>
            </a:extLst>
          </p:cNvPr>
          <p:cNvSpPr>
            <a:spLocks noGrp="1"/>
          </p:cNvSpPr>
          <p:nvPr/>
        </p:nvSpPr>
        <p:spPr>
          <a:xfrm>
            <a:off x="693266" y="1333923"/>
            <a:ext cx="10891620" cy="150018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tint val="7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R="0">
              <a:lnSpc>
                <a:spcPct val="115000"/>
              </a:lnSpc>
              <a:spcAft>
                <a:spcPts val="800"/>
              </a:spcAft>
            </a:pPr>
            <a:r>
              <a:rPr lang="en-US" b="1" kern="100" dirty="0">
                <a:solidFill>
                  <a:srgbClr val="003A4F"/>
                </a:solidFill>
                <a:effectLst/>
                <a:latin typeface="Aptos" panose="020B0004020202020204" pitchFamily="34" charset="0"/>
                <a:ea typeface="Aptos" panose="020B0004020202020204" pitchFamily="34" charset="0"/>
                <a:cs typeface="Times New Roman" panose="02020603050405020304" pitchFamily="18" charset="0"/>
              </a:rPr>
              <a:t>Customer Activity</a:t>
            </a:r>
            <a:endParaRPr lang="en-US" kern="100" dirty="0">
              <a:solidFill>
                <a:srgbClr val="003A4F"/>
              </a:solidFill>
              <a:effectLst/>
              <a:latin typeface="Aptos" panose="020B0004020202020204" pitchFamily="34" charset="0"/>
              <a:ea typeface="Aptos" panose="020B0004020202020204" pitchFamily="34" charset="0"/>
              <a:cs typeface="Times New Roman" panose="02020603050405020304" pitchFamily="18" charset="0"/>
            </a:endParaRPr>
          </a:p>
          <a:p>
            <a:endParaRPr lang="en-US" sz="1000" dirty="0">
              <a:solidFill>
                <a:schemeClr val="tx1"/>
              </a:solidFill>
              <a:latin typeface="Garamond" panose="02020404030301010803" pitchFamily="18" charset="0"/>
            </a:endParaRPr>
          </a:p>
        </p:txBody>
      </p:sp>
      <p:sp>
        <p:nvSpPr>
          <p:cNvPr id="4" name="TextBox 3">
            <a:extLst>
              <a:ext uri="{FF2B5EF4-FFF2-40B4-BE49-F238E27FC236}">
                <a16:creationId xmlns:a16="http://schemas.microsoft.com/office/drawing/2014/main" id="{36F8CD59-FCD4-852B-48B8-26CADD19AEEE}"/>
              </a:ext>
            </a:extLst>
          </p:cNvPr>
          <p:cNvSpPr txBox="1"/>
          <p:nvPr/>
        </p:nvSpPr>
        <p:spPr>
          <a:xfrm>
            <a:off x="693266" y="237026"/>
            <a:ext cx="10891620" cy="830997"/>
          </a:xfrm>
          <a:prstGeom prst="rect">
            <a:avLst/>
          </a:prstGeom>
          <a:noFill/>
        </p:spPr>
        <p:txBody>
          <a:bodyPr wrap="square">
            <a:spAutoFit/>
          </a:bodyPr>
          <a:lstStyle/>
          <a:p>
            <a:r>
              <a:rPr lang="en-US" sz="4800" b="1" dirty="0">
                <a:solidFill>
                  <a:srgbClr val="003A4F"/>
                </a:solidFill>
                <a:latin typeface="Garamond" panose="02020404030301010803" pitchFamily="18" charset="0"/>
                <a:ea typeface="Inter" panose="02000503000000020004" pitchFamily="50" charset="0"/>
                <a:cs typeface="Inter" panose="02000503000000020004" pitchFamily="50" charset="0"/>
              </a:rPr>
              <a:t>Leading Indicator 1 of 6</a:t>
            </a:r>
            <a:endParaRPr lang="en-ID" sz="4600" b="1" dirty="0">
              <a:solidFill>
                <a:srgbClr val="003A4F"/>
              </a:solidFill>
              <a:latin typeface="Arial" panose="020B0604020202020204" pitchFamily="34" charset="0"/>
              <a:ea typeface="Open Sans" panose="020B0606030504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3E998F8C-5FBE-3EA1-6AF4-A02E89F185BC}"/>
              </a:ext>
            </a:extLst>
          </p:cNvPr>
          <p:cNvSpPr/>
          <p:nvPr/>
        </p:nvSpPr>
        <p:spPr>
          <a:xfrm>
            <a:off x="717930" y="1043958"/>
            <a:ext cx="8465059" cy="103981"/>
          </a:xfrm>
          <a:prstGeom prst="rect">
            <a:avLst/>
          </a:prstGeom>
          <a:solidFill>
            <a:srgbClr val="A9B5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6" name="Text 2">
            <a:extLst>
              <a:ext uri="{FF2B5EF4-FFF2-40B4-BE49-F238E27FC236}">
                <a16:creationId xmlns:a16="http://schemas.microsoft.com/office/drawing/2014/main" id="{079F2256-6FD3-9EC4-1750-DE5EDF3BEB16}"/>
              </a:ext>
            </a:extLst>
          </p:cNvPr>
          <p:cNvSpPr/>
          <p:nvPr/>
        </p:nvSpPr>
        <p:spPr>
          <a:xfrm>
            <a:off x="777240" y="1733155"/>
            <a:ext cx="10698480" cy="329184"/>
          </a:xfrm>
          <a:prstGeom prst="rect">
            <a:avLst/>
          </a:prstGeom>
          <a:noFill/>
          <a:ln/>
        </p:spPr>
        <p:txBody>
          <a:bodyPr wrap="square" lIns="0" tIns="0" rIns="0" bIns="0" rtlCol="0" anchor="ctr"/>
          <a:lstStyle/>
          <a:p>
            <a:pPr marL="0" indent="0">
              <a:buNone/>
            </a:pPr>
            <a:r>
              <a:rPr lang="en-US" sz="1350" dirty="0"/>
              <a:t>Are customers engaging more or less?</a:t>
            </a:r>
          </a:p>
        </p:txBody>
      </p:sp>
      <p:sp>
        <p:nvSpPr>
          <p:cNvPr id="8" name="Shape 3">
            <a:extLst>
              <a:ext uri="{FF2B5EF4-FFF2-40B4-BE49-F238E27FC236}">
                <a16:creationId xmlns:a16="http://schemas.microsoft.com/office/drawing/2014/main" id="{674474D5-7D00-C447-B894-7CEF4179607F}"/>
              </a:ext>
            </a:extLst>
          </p:cNvPr>
          <p:cNvSpPr/>
          <p:nvPr/>
        </p:nvSpPr>
        <p:spPr>
          <a:xfrm>
            <a:off x="803633" y="2256240"/>
            <a:ext cx="3429000" cy="3621024"/>
          </a:xfrm>
          <a:prstGeom prst="roundRect">
            <a:avLst>
              <a:gd name="adj" fmla="val 2133"/>
            </a:avLst>
          </a:prstGeom>
          <a:solidFill>
            <a:srgbClr val="3C7DA6"/>
          </a:solidFill>
          <a:ln w="12700">
            <a:solidFill>
              <a:srgbClr val="3C7DA6"/>
            </a:solidFill>
            <a:prstDash val="solid"/>
          </a:ln>
        </p:spPr>
        <p:txBody>
          <a:bodyPr/>
          <a:lstStyle/>
          <a:p>
            <a:endParaRPr lang="en-US"/>
          </a:p>
        </p:txBody>
      </p:sp>
      <p:sp>
        <p:nvSpPr>
          <p:cNvPr id="10" name="Text 4">
            <a:extLst>
              <a:ext uri="{FF2B5EF4-FFF2-40B4-BE49-F238E27FC236}">
                <a16:creationId xmlns:a16="http://schemas.microsoft.com/office/drawing/2014/main" id="{CDD348C1-1D19-91FF-42E2-961B1EFDDF2D}"/>
              </a:ext>
            </a:extLst>
          </p:cNvPr>
          <p:cNvSpPr/>
          <p:nvPr/>
        </p:nvSpPr>
        <p:spPr>
          <a:xfrm>
            <a:off x="1077953" y="2503128"/>
            <a:ext cx="1005840" cy="822960"/>
          </a:xfrm>
          <a:prstGeom prst="rect">
            <a:avLst/>
          </a:prstGeom>
          <a:noFill/>
          <a:ln/>
        </p:spPr>
        <p:txBody>
          <a:bodyPr wrap="square" lIns="0" tIns="0" rIns="0" bIns="0" rtlCol="0" anchor="ctr"/>
          <a:lstStyle/>
          <a:p>
            <a:pPr marL="0" indent="0">
              <a:buNone/>
            </a:pPr>
            <a:r>
              <a:rPr lang="en-US" sz="5400" b="1" dirty="0">
                <a:solidFill>
                  <a:srgbClr val="FFFFFF"/>
                </a:solidFill>
              </a:rPr>
              <a:t>01</a:t>
            </a:r>
            <a:endParaRPr lang="en-US" sz="5400" dirty="0"/>
          </a:p>
        </p:txBody>
      </p:sp>
      <p:sp>
        <p:nvSpPr>
          <p:cNvPr id="12" name="Text 5">
            <a:extLst>
              <a:ext uri="{FF2B5EF4-FFF2-40B4-BE49-F238E27FC236}">
                <a16:creationId xmlns:a16="http://schemas.microsoft.com/office/drawing/2014/main" id="{C5555771-5801-FF46-0891-E707EF7C5434}"/>
              </a:ext>
            </a:extLst>
          </p:cNvPr>
          <p:cNvSpPr/>
          <p:nvPr/>
        </p:nvSpPr>
        <p:spPr>
          <a:xfrm>
            <a:off x="1077953" y="3490680"/>
            <a:ext cx="2377440" cy="228600"/>
          </a:xfrm>
          <a:prstGeom prst="rect">
            <a:avLst/>
          </a:prstGeom>
          <a:noFill/>
          <a:ln/>
        </p:spPr>
        <p:txBody>
          <a:bodyPr wrap="square" lIns="0" tIns="0" rIns="0" bIns="0" rtlCol="0" anchor="ctr"/>
          <a:lstStyle/>
          <a:p>
            <a:pPr marL="0" indent="0">
              <a:buNone/>
            </a:pPr>
            <a:r>
              <a:rPr lang="en-US" sz="1100" b="1" kern="0" spc="140" dirty="0">
                <a:solidFill>
                  <a:srgbClr val="D8F4F2"/>
                </a:solidFill>
              </a:rPr>
              <a:t>WHAT TO WATCH</a:t>
            </a:r>
            <a:endParaRPr lang="en-US" sz="1100" dirty="0"/>
          </a:p>
        </p:txBody>
      </p:sp>
      <p:sp>
        <p:nvSpPr>
          <p:cNvPr id="14" name="Text 6">
            <a:extLst>
              <a:ext uri="{FF2B5EF4-FFF2-40B4-BE49-F238E27FC236}">
                <a16:creationId xmlns:a16="http://schemas.microsoft.com/office/drawing/2014/main" id="{80B89C95-59E1-4AD5-D461-F8F3C5A18D24}"/>
              </a:ext>
            </a:extLst>
          </p:cNvPr>
          <p:cNvSpPr/>
          <p:nvPr/>
        </p:nvSpPr>
        <p:spPr>
          <a:xfrm>
            <a:off x="1077953" y="3810720"/>
            <a:ext cx="2743200" cy="1508760"/>
          </a:xfrm>
          <a:prstGeom prst="rect">
            <a:avLst/>
          </a:prstGeom>
          <a:noFill/>
          <a:ln/>
        </p:spPr>
        <p:txBody>
          <a:bodyPr wrap="square" lIns="381" tIns="381" rIns="381" bIns="381" rtlCol="0" anchor="ctr"/>
          <a:lstStyle/>
          <a:p>
            <a:pPr marL="177800" indent="-177800">
              <a:buSzPct val="100000"/>
              <a:buChar char="•"/>
            </a:pPr>
            <a:r>
              <a:rPr lang="en-US" sz="1600" dirty="0">
                <a:solidFill>
                  <a:srgbClr val="FFFFFF"/>
                </a:solidFill>
              </a:rPr>
              <a:t>Visit or transaction frequency</a:t>
            </a:r>
            <a:endParaRPr lang="en-US" sz="1600" dirty="0"/>
          </a:p>
          <a:p>
            <a:pPr marL="177800" indent="-177800">
              <a:buSzPct val="100000"/>
              <a:buChar char="•"/>
            </a:pPr>
            <a:r>
              <a:rPr lang="en-US" sz="1600" dirty="0">
                <a:solidFill>
                  <a:srgbClr val="FFFFFF"/>
                </a:solidFill>
              </a:rPr>
              <a:t>Check-ins or appointments</a:t>
            </a:r>
            <a:endParaRPr lang="en-US" sz="1600" dirty="0"/>
          </a:p>
          <a:p>
            <a:pPr marL="177800" indent="-177800">
              <a:buSzPct val="100000"/>
              <a:buChar char="•"/>
            </a:pPr>
            <a:r>
              <a:rPr lang="en-US" sz="1600" dirty="0">
                <a:solidFill>
                  <a:srgbClr val="FFFFFF"/>
                </a:solidFill>
              </a:rPr>
              <a:t>Repeat service calls</a:t>
            </a:r>
            <a:endParaRPr lang="en-US" sz="1600" dirty="0"/>
          </a:p>
          <a:p>
            <a:pPr marL="177800" indent="-177800">
              <a:buSzPct val="100000"/>
              <a:buChar char="•"/>
            </a:pPr>
            <a:r>
              <a:rPr lang="en-US" sz="1600" dirty="0">
                <a:solidFill>
                  <a:srgbClr val="FFFFFF"/>
                </a:solidFill>
              </a:rPr>
              <a:t>Active client engagements</a:t>
            </a:r>
            <a:endParaRPr lang="en-US" sz="1600" dirty="0"/>
          </a:p>
        </p:txBody>
      </p:sp>
      <p:sp>
        <p:nvSpPr>
          <p:cNvPr id="16" name="Shape 7">
            <a:extLst>
              <a:ext uri="{FF2B5EF4-FFF2-40B4-BE49-F238E27FC236}">
                <a16:creationId xmlns:a16="http://schemas.microsoft.com/office/drawing/2014/main" id="{3D41FD6C-E428-4DA8-37D6-FA5415EB20DD}"/>
              </a:ext>
            </a:extLst>
          </p:cNvPr>
          <p:cNvSpPr/>
          <p:nvPr/>
        </p:nvSpPr>
        <p:spPr>
          <a:xfrm>
            <a:off x="4525241" y="2256240"/>
            <a:ext cx="3429000" cy="1572768"/>
          </a:xfrm>
          <a:prstGeom prst="roundRect">
            <a:avLst>
              <a:gd name="adj" fmla="val 4070"/>
            </a:avLst>
          </a:prstGeom>
          <a:solidFill>
            <a:srgbClr val="FFFFFF"/>
          </a:solidFill>
          <a:ln w="12700">
            <a:solidFill>
              <a:srgbClr val="D9E1E5"/>
            </a:solidFill>
            <a:prstDash val="solid"/>
          </a:ln>
          <a:effectLst>
            <a:outerShdw blurRad="12700" dist="6350" dir="2700000" algn="bl" rotWithShape="0">
              <a:srgbClr val="000000">
                <a:alpha val="10000"/>
              </a:srgbClr>
            </a:outerShdw>
          </a:effectLst>
        </p:spPr>
        <p:txBody>
          <a:bodyPr/>
          <a:lstStyle/>
          <a:p>
            <a:endParaRPr lang="en-US"/>
          </a:p>
        </p:txBody>
      </p:sp>
      <p:sp>
        <p:nvSpPr>
          <p:cNvPr id="18" name="Text 8">
            <a:extLst>
              <a:ext uri="{FF2B5EF4-FFF2-40B4-BE49-F238E27FC236}">
                <a16:creationId xmlns:a16="http://schemas.microsoft.com/office/drawing/2014/main" id="{63658E2D-BEC5-43DC-771F-DFD915FFBA07}"/>
              </a:ext>
            </a:extLst>
          </p:cNvPr>
          <p:cNvSpPr/>
          <p:nvPr/>
        </p:nvSpPr>
        <p:spPr>
          <a:xfrm>
            <a:off x="4781273" y="2503128"/>
            <a:ext cx="2377440" cy="201168"/>
          </a:xfrm>
          <a:prstGeom prst="rect">
            <a:avLst/>
          </a:prstGeom>
          <a:noFill/>
          <a:ln/>
        </p:spPr>
        <p:txBody>
          <a:bodyPr wrap="square" lIns="0" tIns="0" rIns="0" bIns="0" rtlCol="0" anchor="ctr"/>
          <a:lstStyle/>
          <a:p>
            <a:pPr marL="0" indent="0">
              <a:buNone/>
            </a:pPr>
            <a:r>
              <a:rPr lang="en-US" sz="1100" b="1" kern="0" spc="120" dirty="0">
                <a:solidFill>
                  <a:srgbClr val="00A6A6"/>
                </a:solidFill>
              </a:rPr>
              <a:t>SIMPLE CALCULATION</a:t>
            </a:r>
            <a:endParaRPr lang="en-US" sz="1100" dirty="0"/>
          </a:p>
        </p:txBody>
      </p:sp>
      <p:sp>
        <p:nvSpPr>
          <p:cNvPr id="20" name="Text 9">
            <a:extLst>
              <a:ext uri="{FF2B5EF4-FFF2-40B4-BE49-F238E27FC236}">
                <a16:creationId xmlns:a16="http://schemas.microsoft.com/office/drawing/2014/main" id="{40B7F2E7-AC82-47CD-5420-10FBE4A7C61A}"/>
              </a:ext>
            </a:extLst>
          </p:cNvPr>
          <p:cNvSpPr/>
          <p:nvPr/>
        </p:nvSpPr>
        <p:spPr>
          <a:xfrm>
            <a:off x="4781273" y="2923752"/>
            <a:ext cx="2926080" cy="502920"/>
          </a:xfrm>
          <a:prstGeom prst="rect">
            <a:avLst/>
          </a:prstGeom>
          <a:noFill/>
          <a:ln/>
        </p:spPr>
        <p:txBody>
          <a:bodyPr wrap="square" lIns="0" tIns="0" rIns="0" bIns="0" rtlCol="0" anchor="ctr">
            <a:normAutofit fontScale="92500" lnSpcReduction="10000"/>
          </a:bodyPr>
          <a:lstStyle/>
          <a:p>
            <a:pPr marL="0" indent="0">
              <a:buNone/>
            </a:pPr>
            <a:r>
              <a:rPr lang="en-US" sz="1800" b="1" dirty="0">
                <a:solidFill>
                  <a:srgbClr val="0B2638"/>
                </a:solidFill>
              </a:rPr>
              <a:t>Customer activity = interactions ÷ active customers</a:t>
            </a:r>
            <a:endParaRPr lang="en-US" sz="1800" dirty="0"/>
          </a:p>
        </p:txBody>
      </p:sp>
      <p:sp>
        <p:nvSpPr>
          <p:cNvPr id="22" name="Shape 10">
            <a:extLst>
              <a:ext uri="{FF2B5EF4-FFF2-40B4-BE49-F238E27FC236}">
                <a16:creationId xmlns:a16="http://schemas.microsoft.com/office/drawing/2014/main" id="{EC0B0B4C-4DAC-713A-7E9E-E005A4D0DCAA}"/>
              </a:ext>
            </a:extLst>
          </p:cNvPr>
          <p:cNvSpPr/>
          <p:nvPr/>
        </p:nvSpPr>
        <p:spPr>
          <a:xfrm>
            <a:off x="4525241" y="4085040"/>
            <a:ext cx="6967728" cy="1792224"/>
          </a:xfrm>
          <a:prstGeom prst="roundRect">
            <a:avLst>
              <a:gd name="adj" fmla="val 3571"/>
            </a:avLst>
          </a:prstGeom>
          <a:solidFill>
            <a:srgbClr val="EAF3F3"/>
          </a:solidFill>
          <a:ln w="12700">
            <a:solidFill>
              <a:srgbClr val="CFE1E1"/>
            </a:solidFill>
            <a:prstDash val="solid"/>
          </a:ln>
        </p:spPr>
        <p:txBody>
          <a:bodyPr/>
          <a:lstStyle/>
          <a:p>
            <a:endParaRPr lang="en-US" dirty="0"/>
          </a:p>
        </p:txBody>
      </p:sp>
      <p:sp>
        <p:nvSpPr>
          <p:cNvPr id="24" name="Text 11">
            <a:extLst>
              <a:ext uri="{FF2B5EF4-FFF2-40B4-BE49-F238E27FC236}">
                <a16:creationId xmlns:a16="http://schemas.microsoft.com/office/drawing/2014/main" id="{4411B1C0-8722-3E97-92D8-59728275DDDB}"/>
              </a:ext>
            </a:extLst>
          </p:cNvPr>
          <p:cNvSpPr/>
          <p:nvPr/>
        </p:nvSpPr>
        <p:spPr>
          <a:xfrm>
            <a:off x="4799561" y="4368504"/>
            <a:ext cx="3108960" cy="201168"/>
          </a:xfrm>
          <a:prstGeom prst="rect">
            <a:avLst/>
          </a:prstGeom>
          <a:noFill/>
          <a:ln/>
        </p:spPr>
        <p:txBody>
          <a:bodyPr wrap="square" lIns="0" tIns="0" rIns="0" bIns="0" rtlCol="0" anchor="ctr"/>
          <a:lstStyle/>
          <a:p>
            <a:pPr marL="0" indent="0">
              <a:buNone/>
            </a:pPr>
            <a:r>
              <a:rPr lang="en-US" sz="1100" b="1" kern="0" spc="110" dirty="0">
                <a:solidFill>
                  <a:srgbClr val="00A6A6"/>
                </a:solidFill>
              </a:rPr>
              <a:t>TURN THE SIGNAL INTO ACTION</a:t>
            </a:r>
            <a:endParaRPr lang="en-US" sz="1100" dirty="0"/>
          </a:p>
        </p:txBody>
      </p:sp>
      <p:sp>
        <p:nvSpPr>
          <p:cNvPr id="26" name="Text 12">
            <a:extLst>
              <a:ext uri="{FF2B5EF4-FFF2-40B4-BE49-F238E27FC236}">
                <a16:creationId xmlns:a16="http://schemas.microsoft.com/office/drawing/2014/main" id="{8E537F31-8222-E23B-6589-379B62C3DC84}"/>
              </a:ext>
            </a:extLst>
          </p:cNvPr>
          <p:cNvSpPr/>
          <p:nvPr/>
        </p:nvSpPr>
        <p:spPr>
          <a:xfrm>
            <a:off x="4799561" y="4789128"/>
            <a:ext cx="6355080" cy="713232"/>
          </a:xfrm>
          <a:prstGeom prst="rect">
            <a:avLst/>
          </a:prstGeom>
          <a:noFill/>
          <a:ln/>
        </p:spPr>
        <p:txBody>
          <a:bodyPr wrap="square" lIns="0" tIns="0" rIns="0" bIns="0" rtlCol="0" anchor="ctr">
            <a:normAutofit lnSpcReduction="10000"/>
          </a:bodyPr>
          <a:lstStyle/>
          <a:p>
            <a:pPr marL="0" indent="0">
              <a:buNone/>
            </a:pPr>
            <a:r>
              <a:rPr lang="en-US" sz="1700" dirty="0">
                <a:solidFill>
                  <a:srgbClr val="102A3A"/>
                </a:solidFill>
              </a:rPr>
              <a:t>Compare the current rolling period to the prior period. If activity declines, separate the issue into traffic, conversion, and repeat behavior before changing price or adding promotions.</a:t>
            </a:r>
            <a:endParaRPr lang="en-US" sz="1700" dirty="0"/>
          </a:p>
        </p:txBody>
      </p:sp>
      <p:sp>
        <p:nvSpPr>
          <p:cNvPr id="28" name="Shape 13">
            <a:extLst>
              <a:ext uri="{FF2B5EF4-FFF2-40B4-BE49-F238E27FC236}">
                <a16:creationId xmlns:a16="http://schemas.microsoft.com/office/drawing/2014/main" id="{FB325DDC-0C10-AEBD-11D1-89F4CE0E6EBB}"/>
              </a:ext>
            </a:extLst>
          </p:cNvPr>
          <p:cNvSpPr/>
          <p:nvPr/>
        </p:nvSpPr>
        <p:spPr>
          <a:xfrm>
            <a:off x="530352" y="6364288"/>
            <a:ext cx="11018520" cy="420624"/>
          </a:xfrm>
          <a:prstGeom prst="roundRect">
            <a:avLst>
              <a:gd name="adj" fmla="val 13043"/>
            </a:avLst>
          </a:prstGeom>
          <a:solidFill>
            <a:srgbClr val="0B2638"/>
          </a:solidFill>
          <a:ln w="12700">
            <a:solidFill>
              <a:srgbClr val="0B2638"/>
            </a:solidFill>
            <a:prstDash val="solid"/>
          </a:ln>
        </p:spPr>
        <p:txBody>
          <a:bodyPr/>
          <a:lstStyle/>
          <a:p>
            <a:endParaRPr lang="en-US"/>
          </a:p>
        </p:txBody>
      </p:sp>
    </p:spTree>
    <p:extLst>
      <p:ext uri="{BB962C8B-B14F-4D97-AF65-F5344CB8AC3E}">
        <p14:creationId xmlns:p14="http://schemas.microsoft.com/office/powerpoint/2010/main" val="3499723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156621-23C6-6B87-95E5-81DF4B88F8B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054B019-9D17-E55A-793A-023B940EDD53}"/>
              </a:ext>
            </a:extLst>
          </p:cNvPr>
          <p:cNvSpPr txBox="1"/>
          <p:nvPr/>
        </p:nvSpPr>
        <p:spPr>
          <a:xfrm>
            <a:off x="693266" y="237026"/>
            <a:ext cx="10719481" cy="1538883"/>
          </a:xfrm>
          <a:prstGeom prst="rect">
            <a:avLst/>
          </a:prstGeom>
          <a:noFill/>
        </p:spPr>
        <p:txBody>
          <a:bodyPr wrap="square">
            <a:spAutoFit/>
          </a:bodyPr>
          <a:lstStyle/>
          <a:p>
            <a:r>
              <a:rPr lang="en-US" sz="4800" b="1" dirty="0">
                <a:solidFill>
                  <a:srgbClr val="003A4F"/>
                </a:solidFill>
                <a:latin typeface="Garamond" panose="02020404030301010803" pitchFamily="18" charset="0"/>
                <a:ea typeface="Inter" panose="02000503000000020004" pitchFamily="50" charset="0"/>
                <a:cs typeface="Inter" panose="02000503000000020004" pitchFamily="50" charset="0"/>
              </a:rPr>
              <a:t>Leading Indicator 2 of 6</a:t>
            </a:r>
          </a:p>
          <a:p>
            <a:endParaRPr lang="en-ID" sz="4600" b="1" dirty="0">
              <a:solidFill>
                <a:srgbClr val="003A4F"/>
              </a:solidFill>
              <a:latin typeface="Arial" panose="020B0604020202020204" pitchFamily="34" charset="0"/>
              <a:ea typeface="Open Sans" panose="020B0606030504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084C292B-EE3C-B829-9074-ED9DD582AC8A}"/>
              </a:ext>
            </a:extLst>
          </p:cNvPr>
          <p:cNvSpPr/>
          <p:nvPr/>
        </p:nvSpPr>
        <p:spPr>
          <a:xfrm>
            <a:off x="717930" y="1043958"/>
            <a:ext cx="8465059" cy="103981"/>
          </a:xfrm>
          <a:prstGeom prst="rect">
            <a:avLst/>
          </a:prstGeom>
          <a:solidFill>
            <a:srgbClr val="A9B5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0" name="Text 4">
            <a:extLst>
              <a:ext uri="{FF2B5EF4-FFF2-40B4-BE49-F238E27FC236}">
                <a16:creationId xmlns:a16="http://schemas.microsoft.com/office/drawing/2014/main" id="{5569A7EF-69C1-C69B-544B-8888D46C47CD}"/>
              </a:ext>
            </a:extLst>
          </p:cNvPr>
          <p:cNvSpPr/>
          <p:nvPr/>
        </p:nvSpPr>
        <p:spPr>
          <a:xfrm>
            <a:off x="777240" y="1938528"/>
            <a:ext cx="1005840" cy="822960"/>
          </a:xfrm>
          <a:prstGeom prst="rect">
            <a:avLst/>
          </a:prstGeom>
          <a:noFill/>
          <a:ln/>
        </p:spPr>
        <p:txBody>
          <a:bodyPr wrap="square" lIns="0" tIns="0" rIns="0" bIns="0" rtlCol="0" anchor="ctr"/>
          <a:lstStyle/>
          <a:p>
            <a:pPr marL="0" indent="0">
              <a:buNone/>
            </a:pPr>
            <a:r>
              <a:rPr lang="en-US" sz="5400" b="1" dirty="0">
                <a:solidFill>
                  <a:srgbClr val="FFFFFF"/>
                </a:solidFill>
              </a:rPr>
              <a:t>01</a:t>
            </a:r>
            <a:endParaRPr lang="en-US" sz="5400" dirty="0"/>
          </a:p>
        </p:txBody>
      </p:sp>
      <p:sp>
        <p:nvSpPr>
          <p:cNvPr id="14" name="Text 6">
            <a:extLst>
              <a:ext uri="{FF2B5EF4-FFF2-40B4-BE49-F238E27FC236}">
                <a16:creationId xmlns:a16="http://schemas.microsoft.com/office/drawing/2014/main" id="{53C0D234-2053-9D46-9666-1355EE328284}"/>
              </a:ext>
            </a:extLst>
          </p:cNvPr>
          <p:cNvSpPr/>
          <p:nvPr/>
        </p:nvSpPr>
        <p:spPr>
          <a:xfrm>
            <a:off x="777240" y="3246120"/>
            <a:ext cx="2743200" cy="1508760"/>
          </a:xfrm>
          <a:prstGeom prst="rect">
            <a:avLst/>
          </a:prstGeom>
          <a:noFill/>
          <a:ln/>
        </p:spPr>
        <p:txBody>
          <a:bodyPr wrap="square" lIns="381" tIns="381" rIns="381" bIns="381" rtlCol="0" anchor="ctr"/>
          <a:lstStyle/>
          <a:p>
            <a:pPr marL="177800" indent="-177800">
              <a:buSzPct val="100000"/>
              <a:buChar char="•"/>
            </a:pPr>
            <a:r>
              <a:rPr lang="en-US" sz="1600" dirty="0">
                <a:solidFill>
                  <a:srgbClr val="FFFFFF"/>
                </a:solidFill>
              </a:rPr>
              <a:t>Visit or transaction frequency</a:t>
            </a:r>
            <a:endParaRPr lang="en-US" sz="1600" dirty="0"/>
          </a:p>
          <a:p>
            <a:pPr marL="177800" indent="-177800">
              <a:buSzPct val="100000"/>
              <a:buChar char="•"/>
            </a:pPr>
            <a:r>
              <a:rPr lang="en-US" sz="1600" dirty="0">
                <a:solidFill>
                  <a:srgbClr val="FFFFFF"/>
                </a:solidFill>
              </a:rPr>
              <a:t>Check-ins or appointments</a:t>
            </a:r>
            <a:endParaRPr lang="en-US" sz="1600" dirty="0"/>
          </a:p>
          <a:p>
            <a:pPr marL="177800" indent="-177800">
              <a:buSzPct val="100000"/>
              <a:buChar char="•"/>
            </a:pPr>
            <a:r>
              <a:rPr lang="en-US" sz="1600" dirty="0">
                <a:solidFill>
                  <a:srgbClr val="FFFFFF"/>
                </a:solidFill>
              </a:rPr>
              <a:t>Repeat service calls</a:t>
            </a:r>
            <a:endParaRPr lang="en-US" sz="1600" dirty="0"/>
          </a:p>
          <a:p>
            <a:pPr marL="177800" indent="-177800">
              <a:buSzPct val="100000"/>
              <a:buChar char="•"/>
            </a:pPr>
            <a:r>
              <a:rPr lang="en-US" sz="1600" dirty="0">
                <a:solidFill>
                  <a:srgbClr val="FFFFFF"/>
                </a:solidFill>
              </a:rPr>
              <a:t>Active client engagements</a:t>
            </a:r>
            <a:endParaRPr lang="en-US" sz="1600" dirty="0"/>
          </a:p>
        </p:txBody>
      </p:sp>
      <p:sp>
        <p:nvSpPr>
          <p:cNvPr id="28" name="Shape 13">
            <a:extLst>
              <a:ext uri="{FF2B5EF4-FFF2-40B4-BE49-F238E27FC236}">
                <a16:creationId xmlns:a16="http://schemas.microsoft.com/office/drawing/2014/main" id="{DC6F41CE-E4AB-A85F-F94A-10849C139943}"/>
              </a:ext>
            </a:extLst>
          </p:cNvPr>
          <p:cNvSpPr/>
          <p:nvPr/>
        </p:nvSpPr>
        <p:spPr>
          <a:xfrm>
            <a:off x="530352" y="5897880"/>
            <a:ext cx="11018520" cy="420624"/>
          </a:xfrm>
          <a:prstGeom prst="roundRect">
            <a:avLst>
              <a:gd name="adj" fmla="val 13043"/>
            </a:avLst>
          </a:prstGeom>
          <a:solidFill>
            <a:srgbClr val="0B2638"/>
          </a:solidFill>
          <a:ln w="12700">
            <a:solidFill>
              <a:srgbClr val="0B2638"/>
            </a:solidFill>
            <a:prstDash val="solid"/>
          </a:ln>
        </p:spPr>
        <p:txBody>
          <a:bodyPr/>
          <a:lstStyle/>
          <a:p>
            <a:endParaRPr lang="en-US"/>
          </a:p>
        </p:txBody>
      </p:sp>
      <p:sp>
        <p:nvSpPr>
          <p:cNvPr id="32" name="Text Placeholder 2">
            <a:extLst>
              <a:ext uri="{FF2B5EF4-FFF2-40B4-BE49-F238E27FC236}">
                <a16:creationId xmlns:a16="http://schemas.microsoft.com/office/drawing/2014/main" id="{0BA96B20-55AB-4500-2F48-0574059A7F53}"/>
              </a:ext>
            </a:extLst>
          </p:cNvPr>
          <p:cNvSpPr>
            <a:spLocks noGrp="1"/>
          </p:cNvSpPr>
          <p:nvPr/>
        </p:nvSpPr>
        <p:spPr>
          <a:xfrm>
            <a:off x="693266" y="1333923"/>
            <a:ext cx="10891620" cy="150018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tint val="7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R="0">
              <a:lnSpc>
                <a:spcPct val="115000"/>
              </a:lnSpc>
              <a:spcAft>
                <a:spcPts val="800"/>
              </a:spcAft>
            </a:pPr>
            <a:r>
              <a:rPr lang="en-US" b="1" kern="100" dirty="0">
                <a:solidFill>
                  <a:srgbClr val="003A4F"/>
                </a:solidFill>
                <a:effectLst/>
                <a:latin typeface="Aptos" panose="020B0004020202020204" pitchFamily="34" charset="0"/>
                <a:ea typeface="Aptos" panose="020B0004020202020204" pitchFamily="34" charset="0"/>
                <a:cs typeface="Times New Roman" panose="02020603050405020304" pitchFamily="18" charset="0"/>
              </a:rPr>
              <a:t>Productivity &amp; Labor</a:t>
            </a:r>
            <a:endParaRPr lang="en-US" kern="100" dirty="0">
              <a:solidFill>
                <a:srgbClr val="003A4F"/>
              </a:solidFill>
              <a:effectLst/>
              <a:latin typeface="Aptos" panose="020B0004020202020204" pitchFamily="34" charset="0"/>
              <a:ea typeface="Aptos" panose="020B0004020202020204" pitchFamily="34" charset="0"/>
              <a:cs typeface="Times New Roman" panose="02020603050405020304" pitchFamily="18" charset="0"/>
            </a:endParaRPr>
          </a:p>
          <a:p>
            <a:endParaRPr lang="en-US" sz="1000" dirty="0">
              <a:solidFill>
                <a:schemeClr val="tx1"/>
              </a:solidFill>
              <a:latin typeface="Garamond" panose="02020404030301010803" pitchFamily="18" charset="0"/>
            </a:endParaRPr>
          </a:p>
        </p:txBody>
      </p:sp>
      <p:sp>
        <p:nvSpPr>
          <p:cNvPr id="36" name="Text 2">
            <a:extLst>
              <a:ext uri="{FF2B5EF4-FFF2-40B4-BE49-F238E27FC236}">
                <a16:creationId xmlns:a16="http://schemas.microsoft.com/office/drawing/2014/main" id="{7FA92806-F4F5-83FD-B59A-A19A36D6708F}"/>
              </a:ext>
            </a:extLst>
          </p:cNvPr>
          <p:cNvSpPr/>
          <p:nvPr/>
        </p:nvSpPr>
        <p:spPr>
          <a:xfrm>
            <a:off x="785222" y="1700750"/>
            <a:ext cx="10698480" cy="329184"/>
          </a:xfrm>
          <a:prstGeom prst="rect">
            <a:avLst/>
          </a:prstGeom>
          <a:noFill/>
          <a:ln/>
        </p:spPr>
        <p:txBody>
          <a:bodyPr wrap="square" lIns="0" tIns="0" rIns="0" bIns="0" rtlCol="0" anchor="ctr"/>
          <a:lstStyle/>
          <a:p>
            <a:pPr marL="0" indent="0">
              <a:buNone/>
            </a:pPr>
            <a:r>
              <a:rPr lang="en-US" sz="1350" dirty="0"/>
              <a:t>Are we utilizing resources effectively?</a:t>
            </a:r>
          </a:p>
        </p:txBody>
      </p:sp>
      <p:sp>
        <p:nvSpPr>
          <p:cNvPr id="38" name="Shape 3">
            <a:extLst>
              <a:ext uri="{FF2B5EF4-FFF2-40B4-BE49-F238E27FC236}">
                <a16:creationId xmlns:a16="http://schemas.microsoft.com/office/drawing/2014/main" id="{0270B4F0-F97E-AE69-994E-7D2A725DDF88}"/>
              </a:ext>
            </a:extLst>
          </p:cNvPr>
          <p:cNvSpPr/>
          <p:nvPr/>
        </p:nvSpPr>
        <p:spPr>
          <a:xfrm>
            <a:off x="785222" y="2158052"/>
            <a:ext cx="3429000" cy="3621024"/>
          </a:xfrm>
          <a:prstGeom prst="roundRect">
            <a:avLst>
              <a:gd name="adj" fmla="val 2133"/>
            </a:avLst>
          </a:prstGeom>
          <a:solidFill>
            <a:srgbClr val="00A6A6"/>
          </a:solidFill>
          <a:ln w="12700">
            <a:solidFill>
              <a:srgbClr val="00A6A6"/>
            </a:solidFill>
            <a:prstDash val="solid"/>
          </a:ln>
        </p:spPr>
        <p:txBody>
          <a:bodyPr/>
          <a:lstStyle/>
          <a:p>
            <a:endParaRPr lang="en-US"/>
          </a:p>
        </p:txBody>
      </p:sp>
      <p:sp>
        <p:nvSpPr>
          <p:cNvPr id="40" name="Text 4">
            <a:extLst>
              <a:ext uri="{FF2B5EF4-FFF2-40B4-BE49-F238E27FC236}">
                <a16:creationId xmlns:a16="http://schemas.microsoft.com/office/drawing/2014/main" id="{861F5054-04AE-8E0B-0BE5-B195967C2F0F}"/>
              </a:ext>
            </a:extLst>
          </p:cNvPr>
          <p:cNvSpPr/>
          <p:nvPr/>
        </p:nvSpPr>
        <p:spPr>
          <a:xfrm>
            <a:off x="1059542" y="2404940"/>
            <a:ext cx="1005840" cy="822960"/>
          </a:xfrm>
          <a:prstGeom prst="rect">
            <a:avLst/>
          </a:prstGeom>
          <a:noFill/>
          <a:ln/>
        </p:spPr>
        <p:txBody>
          <a:bodyPr wrap="square" lIns="0" tIns="0" rIns="0" bIns="0" rtlCol="0" anchor="ctr"/>
          <a:lstStyle/>
          <a:p>
            <a:pPr marL="0" indent="0">
              <a:buNone/>
            </a:pPr>
            <a:r>
              <a:rPr lang="en-US" sz="5400" b="1" dirty="0">
                <a:solidFill>
                  <a:srgbClr val="FFFFFF"/>
                </a:solidFill>
              </a:rPr>
              <a:t>02</a:t>
            </a:r>
            <a:endParaRPr lang="en-US" sz="5400" dirty="0"/>
          </a:p>
        </p:txBody>
      </p:sp>
      <p:sp>
        <p:nvSpPr>
          <p:cNvPr id="42" name="Text 5">
            <a:extLst>
              <a:ext uri="{FF2B5EF4-FFF2-40B4-BE49-F238E27FC236}">
                <a16:creationId xmlns:a16="http://schemas.microsoft.com/office/drawing/2014/main" id="{41B12357-77FB-3D8F-271D-CD29B15BDDD5}"/>
              </a:ext>
            </a:extLst>
          </p:cNvPr>
          <p:cNvSpPr/>
          <p:nvPr/>
        </p:nvSpPr>
        <p:spPr>
          <a:xfrm>
            <a:off x="1059542" y="3392492"/>
            <a:ext cx="2377440" cy="228600"/>
          </a:xfrm>
          <a:prstGeom prst="rect">
            <a:avLst/>
          </a:prstGeom>
          <a:noFill/>
          <a:ln/>
        </p:spPr>
        <p:txBody>
          <a:bodyPr wrap="square" lIns="0" tIns="0" rIns="0" bIns="0" rtlCol="0" anchor="ctr"/>
          <a:lstStyle/>
          <a:p>
            <a:pPr marL="0" indent="0">
              <a:buNone/>
            </a:pPr>
            <a:r>
              <a:rPr lang="en-US" sz="1100" b="1" kern="0" spc="140" dirty="0">
                <a:solidFill>
                  <a:srgbClr val="D8F4F2"/>
                </a:solidFill>
              </a:rPr>
              <a:t>WHAT TO WATCH</a:t>
            </a:r>
            <a:endParaRPr lang="en-US" sz="1100" dirty="0"/>
          </a:p>
        </p:txBody>
      </p:sp>
      <p:sp>
        <p:nvSpPr>
          <p:cNvPr id="44" name="Text 6">
            <a:extLst>
              <a:ext uri="{FF2B5EF4-FFF2-40B4-BE49-F238E27FC236}">
                <a16:creationId xmlns:a16="http://schemas.microsoft.com/office/drawing/2014/main" id="{922A1DDE-84AA-0EEC-F082-415799D82A2C}"/>
              </a:ext>
            </a:extLst>
          </p:cNvPr>
          <p:cNvSpPr/>
          <p:nvPr/>
        </p:nvSpPr>
        <p:spPr>
          <a:xfrm>
            <a:off x="1059542" y="3712532"/>
            <a:ext cx="2743200" cy="1508760"/>
          </a:xfrm>
          <a:prstGeom prst="rect">
            <a:avLst/>
          </a:prstGeom>
          <a:noFill/>
          <a:ln/>
        </p:spPr>
        <p:txBody>
          <a:bodyPr wrap="square" lIns="381" tIns="381" rIns="381" bIns="381" rtlCol="0" anchor="ctr"/>
          <a:lstStyle/>
          <a:p>
            <a:pPr marL="177800" indent="-177800">
              <a:buSzPct val="100000"/>
              <a:buChar char="•"/>
            </a:pPr>
            <a:r>
              <a:rPr lang="en-US" sz="1600" dirty="0">
                <a:solidFill>
                  <a:srgbClr val="FFFFFF"/>
                </a:solidFill>
              </a:rPr>
              <a:t>Labor cost per transaction</a:t>
            </a:r>
            <a:endParaRPr lang="en-US" sz="1600" dirty="0"/>
          </a:p>
          <a:p>
            <a:pPr marL="177800" indent="-177800">
              <a:buSzPct val="100000"/>
              <a:buChar char="•"/>
            </a:pPr>
            <a:r>
              <a:rPr lang="en-US" sz="1600" dirty="0">
                <a:solidFill>
                  <a:srgbClr val="FFFFFF"/>
                </a:solidFill>
              </a:rPr>
              <a:t>Revenue per labor hour</a:t>
            </a:r>
            <a:endParaRPr lang="en-US" sz="1600" dirty="0"/>
          </a:p>
          <a:p>
            <a:pPr marL="177800" indent="-177800">
              <a:buSzPct val="100000"/>
              <a:buChar char="•"/>
            </a:pPr>
            <a:r>
              <a:rPr lang="en-US" sz="1600" dirty="0">
                <a:solidFill>
                  <a:srgbClr val="FFFFFF"/>
                </a:solidFill>
              </a:rPr>
              <a:t>Technician or provider utilization</a:t>
            </a:r>
            <a:endParaRPr lang="en-US" sz="1600" dirty="0"/>
          </a:p>
          <a:p>
            <a:pPr marL="177800" indent="-177800">
              <a:buSzPct val="100000"/>
              <a:buChar char="•"/>
            </a:pPr>
            <a:r>
              <a:rPr lang="en-US" sz="1600" dirty="0">
                <a:solidFill>
                  <a:srgbClr val="FFFFFF"/>
                </a:solidFill>
              </a:rPr>
              <a:t>Billable utilization</a:t>
            </a:r>
            <a:endParaRPr lang="en-US" sz="1600" dirty="0"/>
          </a:p>
        </p:txBody>
      </p:sp>
      <p:sp>
        <p:nvSpPr>
          <p:cNvPr id="46" name="Shape 7">
            <a:extLst>
              <a:ext uri="{FF2B5EF4-FFF2-40B4-BE49-F238E27FC236}">
                <a16:creationId xmlns:a16="http://schemas.microsoft.com/office/drawing/2014/main" id="{13938E5B-8AD7-1B79-B9AE-46D89880E6A6}"/>
              </a:ext>
            </a:extLst>
          </p:cNvPr>
          <p:cNvSpPr/>
          <p:nvPr/>
        </p:nvSpPr>
        <p:spPr>
          <a:xfrm>
            <a:off x="4506830" y="2158052"/>
            <a:ext cx="3429000" cy="1572768"/>
          </a:xfrm>
          <a:prstGeom prst="roundRect">
            <a:avLst>
              <a:gd name="adj" fmla="val 4070"/>
            </a:avLst>
          </a:prstGeom>
          <a:solidFill>
            <a:srgbClr val="FFFFFF"/>
          </a:solidFill>
          <a:ln w="12700">
            <a:solidFill>
              <a:srgbClr val="D9E1E5"/>
            </a:solidFill>
            <a:prstDash val="solid"/>
          </a:ln>
          <a:effectLst>
            <a:outerShdw blurRad="12700" dist="6350" dir="2700000" algn="bl" rotWithShape="0">
              <a:srgbClr val="000000">
                <a:alpha val="10000"/>
              </a:srgbClr>
            </a:outerShdw>
          </a:effectLst>
        </p:spPr>
        <p:txBody>
          <a:bodyPr/>
          <a:lstStyle/>
          <a:p>
            <a:endParaRPr lang="en-US"/>
          </a:p>
        </p:txBody>
      </p:sp>
      <p:sp>
        <p:nvSpPr>
          <p:cNvPr id="48" name="Text 8">
            <a:extLst>
              <a:ext uri="{FF2B5EF4-FFF2-40B4-BE49-F238E27FC236}">
                <a16:creationId xmlns:a16="http://schemas.microsoft.com/office/drawing/2014/main" id="{0C8B8990-E958-8C1D-04D9-2E4936191AF4}"/>
              </a:ext>
            </a:extLst>
          </p:cNvPr>
          <p:cNvSpPr/>
          <p:nvPr/>
        </p:nvSpPr>
        <p:spPr>
          <a:xfrm>
            <a:off x="4762862" y="2404940"/>
            <a:ext cx="2377440" cy="201168"/>
          </a:xfrm>
          <a:prstGeom prst="rect">
            <a:avLst/>
          </a:prstGeom>
          <a:noFill/>
          <a:ln/>
        </p:spPr>
        <p:txBody>
          <a:bodyPr wrap="square" lIns="0" tIns="0" rIns="0" bIns="0" rtlCol="0" anchor="ctr"/>
          <a:lstStyle/>
          <a:p>
            <a:pPr marL="0" indent="0">
              <a:buNone/>
            </a:pPr>
            <a:r>
              <a:rPr lang="en-US" sz="1100" b="1" kern="0" spc="120" dirty="0">
                <a:solidFill>
                  <a:srgbClr val="00A6A6"/>
                </a:solidFill>
              </a:rPr>
              <a:t>SIMPLE CALCULATION</a:t>
            </a:r>
            <a:endParaRPr lang="en-US" sz="1100" dirty="0"/>
          </a:p>
        </p:txBody>
      </p:sp>
      <p:sp>
        <p:nvSpPr>
          <p:cNvPr id="50" name="Text 9">
            <a:extLst>
              <a:ext uri="{FF2B5EF4-FFF2-40B4-BE49-F238E27FC236}">
                <a16:creationId xmlns:a16="http://schemas.microsoft.com/office/drawing/2014/main" id="{F27749EC-A76C-1535-41A7-301279254A6B}"/>
              </a:ext>
            </a:extLst>
          </p:cNvPr>
          <p:cNvSpPr/>
          <p:nvPr/>
        </p:nvSpPr>
        <p:spPr>
          <a:xfrm>
            <a:off x="4762862" y="2825564"/>
            <a:ext cx="2926080" cy="502920"/>
          </a:xfrm>
          <a:prstGeom prst="rect">
            <a:avLst/>
          </a:prstGeom>
          <a:noFill/>
          <a:ln/>
        </p:spPr>
        <p:txBody>
          <a:bodyPr wrap="square" lIns="0" tIns="0" rIns="0" bIns="0" rtlCol="0" anchor="ctr">
            <a:normAutofit lnSpcReduction="10000"/>
          </a:bodyPr>
          <a:lstStyle/>
          <a:p>
            <a:pPr marL="0" indent="0">
              <a:buNone/>
            </a:pPr>
            <a:r>
              <a:rPr lang="en-US" sz="1800" b="1" dirty="0">
                <a:solidFill>
                  <a:srgbClr val="0B2638"/>
                </a:solidFill>
              </a:rPr>
              <a:t>Productivity = output ÷ labor hours</a:t>
            </a:r>
            <a:endParaRPr lang="en-US" sz="1800" dirty="0"/>
          </a:p>
        </p:txBody>
      </p:sp>
      <p:sp>
        <p:nvSpPr>
          <p:cNvPr id="52" name="Shape 10">
            <a:extLst>
              <a:ext uri="{FF2B5EF4-FFF2-40B4-BE49-F238E27FC236}">
                <a16:creationId xmlns:a16="http://schemas.microsoft.com/office/drawing/2014/main" id="{D7209FF9-5E48-DCAF-BED0-022CF147C6F8}"/>
              </a:ext>
            </a:extLst>
          </p:cNvPr>
          <p:cNvSpPr/>
          <p:nvPr/>
        </p:nvSpPr>
        <p:spPr>
          <a:xfrm>
            <a:off x="4506830" y="3986852"/>
            <a:ext cx="6967728" cy="1792224"/>
          </a:xfrm>
          <a:prstGeom prst="roundRect">
            <a:avLst>
              <a:gd name="adj" fmla="val 3571"/>
            </a:avLst>
          </a:prstGeom>
          <a:solidFill>
            <a:srgbClr val="EAF3F3"/>
          </a:solidFill>
          <a:ln w="12700">
            <a:solidFill>
              <a:srgbClr val="CFE1E1"/>
            </a:solidFill>
            <a:prstDash val="solid"/>
          </a:ln>
        </p:spPr>
        <p:txBody>
          <a:bodyPr/>
          <a:lstStyle/>
          <a:p>
            <a:endParaRPr lang="en-US"/>
          </a:p>
        </p:txBody>
      </p:sp>
      <p:sp>
        <p:nvSpPr>
          <p:cNvPr id="54" name="Text 11">
            <a:extLst>
              <a:ext uri="{FF2B5EF4-FFF2-40B4-BE49-F238E27FC236}">
                <a16:creationId xmlns:a16="http://schemas.microsoft.com/office/drawing/2014/main" id="{78DFD8AD-C5E3-43AF-D0DD-8959E2D941CC}"/>
              </a:ext>
            </a:extLst>
          </p:cNvPr>
          <p:cNvSpPr/>
          <p:nvPr/>
        </p:nvSpPr>
        <p:spPr>
          <a:xfrm>
            <a:off x="4781150" y="4270316"/>
            <a:ext cx="3108960" cy="201168"/>
          </a:xfrm>
          <a:prstGeom prst="rect">
            <a:avLst/>
          </a:prstGeom>
          <a:noFill/>
          <a:ln/>
        </p:spPr>
        <p:txBody>
          <a:bodyPr wrap="square" lIns="0" tIns="0" rIns="0" bIns="0" rtlCol="0" anchor="ctr"/>
          <a:lstStyle/>
          <a:p>
            <a:pPr marL="0" indent="0">
              <a:buNone/>
            </a:pPr>
            <a:r>
              <a:rPr lang="en-US" sz="1100" b="1" kern="0" spc="110" dirty="0">
                <a:solidFill>
                  <a:srgbClr val="00A6A6"/>
                </a:solidFill>
              </a:rPr>
              <a:t>TURN THE SIGNAL INTO ACTION</a:t>
            </a:r>
            <a:endParaRPr lang="en-US" sz="1100" dirty="0"/>
          </a:p>
        </p:txBody>
      </p:sp>
      <p:sp>
        <p:nvSpPr>
          <p:cNvPr id="56" name="Text 12">
            <a:extLst>
              <a:ext uri="{FF2B5EF4-FFF2-40B4-BE49-F238E27FC236}">
                <a16:creationId xmlns:a16="http://schemas.microsoft.com/office/drawing/2014/main" id="{CBDFBD4D-2192-3DA1-0A19-119604DD0ED5}"/>
              </a:ext>
            </a:extLst>
          </p:cNvPr>
          <p:cNvSpPr/>
          <p:nvPr/>
        </p:nvSpPr>
        <p:spPr>
          <a:xfrm>
            <a:off x="4781150" y="4690940"/>
            <a:ext cx="6355080" cy="713232"/>
          </a:xfrm>
          <a:prstGeom prst="rect">
            <a:avLst/>
          </a:prstGeom>
          <a:noFill/>
          <a:ln/>
        </p:spPr>
        <p:txBody>
          <a:bodyPr wrap="square" lIns="0" tIns="0" rIns="0" bIns="0" rtlCol="0" anchor="ctr">
            <a:normAutofit lnSpcReduction="10000"/>
          </a:bodyPr>
          <a:lstStyle/>
          <a:p>
            <a:pPr marL="0" indent="0">
              <a:buNone/>
            </a:pPr>
            <a:r>
              <a:rPr lang="en-US" sz="1700" dirty="0">
                <a:solidFill>
                  <a:srgbClr val="102A3A"/>
                </a:solidFill>
              </a:rPr>
              <a:t>Review volume, staffing, scheduling, and skill mix together. A labor percentage alone cannot tell you whether the issue is wage rate, staffing levels, or weak demand.</a:t>
            </a:r>
            <a:endParaRPr lang="en-US" sz="1700" dirty="0"/>
          </a:p>
        </p:txBody>
      </p:sp>
    </p:spTree>
    <p:extLst>
      <p:ext uri="{BB962C8B-B14F-4D97-AF65-F5344CB8AC3E}">
        <p14:creationId xmlns:p14="http://schemas.microsoft.com/office/powerpoint/2010/main" val="249680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1E72C-ED5E-162A-ECC4-C9B6DFE64BC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9DC5736-141B-2F1B-86B0-6D7D87756DC9}"/>
              </a:ext>
            </a:extLst>
          </p:cNvPr>
          <p:cNvSpPr txBox="1"/>
          <p:nvPr/>
        </p:nvSpPr>
        <p:spPr>
          <a:xfrm>
            <a:off x="693266" y="237026"/>
            <a:ext cx="10719481" cy="1538883"/>
          </a:xfrm>
          <a:prstGeom prst="rect">
            <a:avLst/>
          </a:prstGeom>
          <a:noFill/>
        </p:spPr>
        <p:txBody>
          <a:bodyPr wrap="square">
            <a:spAutoFit/>
          </a:bodyPr>
          <a:lstStyle/>
          <a:p>
            <a:r>
              <a:rPr lang="en-US" sz="4800" b="1" dirty="0">
                <a:solidFill>
                  <a:srgbClr val="003A4F"/>
                </a:solidFill>
                <a:latin typeface="Garamond" panose="02020404030301010803" pitchFamily="18" charset="0"/>
                <a:ea typeface="Inter" panose="02000503000000020004" pitchFamily="50" charset="0"/>
                <a:cs typeface="Inter" panose="02000503000000020004" pitchFamily="50" charset="0"/>
              </a:rPr>
              <a:t>Leading Indicator 3 of 6</a:t>
            </a:r>
          </a:p>
          <a:p>
            <a:endParaRPr lang="en-ID" sz="4600" b="1" dirty="0">
              <a:solidFill>
                <a:srgbClr val="003A4F"/>
              </a:solidFill>
              <a:latin typeface="Arial" panose="020B0604020202020204" pitchFamily="34" charset="0"/>
              <a:ea typeface="Open Sans" panose="020B0606030504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21FA769E-73E9-4175-C0D3-38AB3E6820FF}"/>
              </a:ext>
            </a:extLst>
          </p:cNvPr>
          <p:cNvSpPr/>
          <p:nvPr/>
        </p:nvSpPr>
        <p:spPr>
          <a:xfrm>
            <a:off x="717930" y="1043958"/>
            <a:ext cx="8465059" cy="103981"/>
          </a:xfrm>
          <a:prstGeom prst="rect">
            <a:avLst/>
          </a:prstGeom>
          <a:solidFill>
            <a:srgbClr val="A9B5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0" name="Text 4">
            <a:extLst>
              <a:ext uri="{FF2B5EF4-FFF2-40B4-BE49-F238E27FC236}">
                <a16:creationId xmlns:a16="http://schemas.microsoft.com/office/drawing/2014/main" id="{B7D7DF5C-998F-102E-C348-2792D02D22CD}"/>
              </a:ext>
            </a:extLst>
          </p:cNvPr>
          <p:cNvSpPr/>
          <p:nvPr/>
        </p:nvSpPr>
        <p:spPr>
          <a:xfrm>
            <a:off x="777240" y="1938528"/>
            <a:ext cx="1005840" cy="822960"/>
          </a:xfrm>
          <a:prstGeom prst="rect">
            <a:avLst/>
          </a:prstGeom>
          <a:noFill/>
          <a:ln/>
        </p:spPr>
        <p:txBody>
          <a:bodyPr wrap="square" lIns="0" tIns="0" rIns="0" bIns="0" rtlCol="0" anchor="ctr"/>
          <a:lstStyle/>
          <a:p>
            <a:pPr marL="0" indent="0">
              <a:buNone/>
            </a:pPr>
            <a:r>
              <a:rPr lang="en-US" sz="5400" b="1" dirty="0">
                <a:solidFill>
                  <a:srgbClr val="FFFFFF"/>
                </a:solidFill>
              </a:rPr>
              <a:t>01</a:t>
            </a:r>
            <a:endParaRPr lang="en-US" sz="5400" dirty="0"/>
          </a:p>
        </p:txBody>
      </p:sp>
      <p:sp>
        <p:nvSpPr>
          <p:cNvPr id="28" name="Shape 13">
            <a:extLst>
              <a:ext uri="{FF2B5EF4-FFF2-40B4-BE49-F238E27FC236}">
                <a16:creationId xmlns:a16="http://schemas.microsoft.com/office/drawing/2014/main" id="{D93E9E44-927E-C857-3870-6A9D5290A8FC}"/>
              </a:ext>
            </a:extLst>
          </p:cNvPr>
          <p:cNvSpPr/>
          <p:nvPr/>
        </p:nvSpPr>
        <p:spPr>
          <a:xfrm>
            <a:off x="530352" y="5897880"/>
            <a:ext cx="11018520" cy="420624"/>
          </a:xfrm>
          <a:prstGeom prst="roundRect">
            <a:avLst>
              <a:gd name="adj" fmla="val 13043"/>
            </a:avLst>
          </a:prstGeom>
          <a:solidFill>
            <a:srgbClr val="0B2638"/>
          </a:solidFill>
          <a:ln w="12700">
            <a:solidFill>
              <a:srgbClr val="0B2638"/>
            </a:solidFill>
            <a:prstDash val="solid"/>
          </a:ln>
        </p:spPr>
        <p:txBody>
          <a:bodyPr/>
          <a:lstStyle/>
          <a:p>
            <a:endParaRPr lang="en-US"/>
          </a:p>
        </p:txBody>
      </p:sp>
      <p:sp>
        <p:nvSpPr>
          <p:cNvPr id="32" name="Text Placeholder 2">
            <a:extLst>
              <a:ext uri="{FF2B5EF4-FFF2-40B4-BE49-F238E27FC236}">
                <a16:creationId xmlns:a16="http://schemas.microsoft.com/office/drawing/2014/main" id="{3C49FD8B-22F8-7883-15CE-4AAF3AED0512}"/>
              </a:ext>
            </a:extLst>
          </p:cNvPr>
          <p:cNvSpPr>
            <a:spLocks noGrp="1"/>
          </p:cNvSpPr>
          <p:nvPr/>
        </p:nvSpPr>
        <p:spPr>
          <a:xfrm>
            <a:off x="693266" y="1333923"/>
            <a:ext cx="10891620" cy="150018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tint val="7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R="0">
              <a:lnSpc>
                <a:spcPct val="115000"/>
              </a:lnSpc>
              <a:spcAft>
                <a:spcPts val="800"/>
              </a:spcAft>
            </a:pPr>
            <a:r>
              <a:rPr lang="en-US" b="1" kern="100" dirty="0">
                <a:solidFill>
                  <a:srgbClr val="003A4F"/>
                </a:solidFill>
                <a:effectLst/>
                <a:latin typeface="Aptos" panose="020B0004020202020204" pitchFamily="34" charset="0"/>
                <a:ea typeface="Aptos" panose="020B0004020202020204" pitchFamily="34" charset="0"/>
                <a:cs typeface="Times New Roman" panose="02020603050405020304" pitchFamily="18" charset="0"/>
              </a:rPr>
              <a:t>Revenue per Customer</a:t>
            </a:r>
            <a:endParaRPr lang="en-US" kern="100" dirty="0">
              <a:solidFill>
                <a:srgbClr val="003A4F"/>
              </a:solidFill>
              <a:effectLst/>
              <a:latin typeface="Aptos" panose="020B0004020202020204" pitchFamily="34" charset="0"/>
              <a:ea typeface="Aptos" panose="020B0004020202020204" pitchFamily="34" charset="0"/>
              <a:cs typeface="Times New Roman" panose="02020603050405020304" pitchFamily="18" charset="0"/>
            </a:endParaRPr>
          </a:p>
          <a:p>
            <a:endParaRPr lang="en-US" sz="1000" dirty="0">
              <a:solidFill>
                <a:schemeClr val="tx1"/>
              </a:solidFill>
              <a:latin typeface="Garamond" panose="02020404030301010803" pitchFamily="18" charset="0"/>
            </a:endParaRPr>
          </a:p>
        </p:txBody>
      </p:sp>
      <p:sp>
        <p:nvSpPr>
          <p:cNvPr id="44" name="Text 6">
            <a:extLst>
              <a:ext uri="{FF2B5EF4-FFF2-40B4-BE49-F238E27FC236}">
                <a16:creationId xmlns:a16="http://schemas.microsoft.com/office/drawing/2014/main" id="{72CE1567-CD1D-EBF4-865A-9F81DA54A887}"/>
              </a:ext>
            </a:extLst>
          </p:cNvPr>
          <p:cNvSpPr/>
          <p:nvPr/>
        </p:nvSpPr>
        <p:spPr>
          <a:xfrm>
            <a:off x="1059542" y="3712532"/>
            <a:ext cx="2743200" cy="1508760"/>
          </a:xfrm>
          <a:prstGeom prst="rect">
            <a:avLst/>
          </a:prstGeom>
          <a:noFill/>
          <a:ln/>
        </p:spPr>
        <p:txBody>
          <a:bodyPr wrap="square" lIns="381" tIns="381" rIns="381" bIns="381" rtlCol="0" anchor="ctr"/>
          <a:lstStyle/>
          <a:p>
            <a:pPr marL="177800" indent="-177800">
              <a:buSzPct val="100000"/>
              <a:buChar char="•"/>
            </a:pPr>
            <a:r>
              <a:rPr lang="en-US" sz="1600" dirty="0">
                <a:solidFill>
                  <a:srgbClr val="FFFFFF"/>
                </a:solidFill>
              </a:rPr>
              <a:t>Labor cost per transaction</a:t>
            </a:r>
            <a:endParaRPr lang="en-US" sz="1600" dirty="0"/>
          </a:p>
          <a:p>
            <a:pPr marL="177800" indent="-177800">
              <a:buSzPct val="100000"/>
              <a:buChar char="•"/>
            </a:pPr>
            <a:r>
              <a:rPr lang="en-US" sz="1600" dirty="0">
                <a:solidFill>
                  <a:srgbClr val="FFFFFF"/>
                </a:solidFill>
              </a:rPr>
              <a:t>Revenue per labor hour</a:t>
            </a:r>
            <a:endParaRPr lang="en-US" sz="1600" dirty="0"/>
          </a:p>
          <a:p>
            <a:pPr marL="177800" indent="-177800">
              <a:buSzPct val="100000"/>
              <a:buChar char="•"/>
            </a:pPr>
            <a:r>
              <a:rPr lang="en-US" sz="1600" dirty="0">
                <a:solidFill>
                  <a:srgbClr val="FFFFFF"/>
                </a:solidFill>
              </a:rPr>
              <a:t>Technician or provider utilization</a:t>
            </a:r>
            <a:endParaRPr lang="en-US" sz="1600" dirty="0"/>
          </a:p>
          <a:p>
            <a:pPr marL="177800" indent="-177800">
              <a:buSzPct val="100000"/>
              <a:buChar char="•"/>
            </a:pPr>
            <a:r>
              <a:rPr lang="en-US" sz="1600" dirty="0">
                <a:solidFill>
                  <a:srgbClr val="FFFFFF"/>
                </a:solidFill>
              </a:rPr>
              <a:t>Billable utilization</a:t>
            </a:r>
            <a:endParaRPr lang="en-US" sz="1600" dirty="0"/>
          </a:p>
        </p:txBody>
      </p:sp>
      <p:sp>
        <p:nvSpPr>
          <p:cNvPr id="3" name="Text 2">
            <a:extLst>
              <a:ext uri="{FF2B5EF4-FFF2-40B4-BE49-F238E27FC236}">
                <a16:creationId xmlns:a16="http://schemas.microsoft.com/office/drawing/2014/main" id="{1EB2CA0C-F754-5BEA-998E-495950224E0E}"/>
              </a:ext>
            </a:extLst>
          </p:cNvPr>
          <p:cNvSpPr/>
          <p:nvPr/>
        </p:nvSpPr>
        <p:spPr>
          <a:xfrm>
            <a:off x="777240" y="1679897"/>
            <a:ext cx="10698480" cy="329184"/>
          </a:xfrm>
          <a:prstGeom prst="rect">
            <a:avLst/>
          </a:prstGeom>
          <a:noFill/>
          <a:ln/>
        </p:spPr>
        <p:txBody>
          <a:bodyPr wrap="square" lIns="0" tIns="0" rIns="0" bIns="0" rtlCol="0" anchor="ctr"/>
          <a:lstStyle/>
          <a:p>
            <a:pPr marL="0" indent="0">
              <a:buNone/>
            </a:pPr>
            <a:r>
              <a:rPr lang="en-US" sz="1350" dirty="0"/>
              <a:t>Is each customer interaction becoming more valuable</a:t>
            </a:r>
            <a:r>
              <a:rPr lang="en-US" sz="1350" dirty="0">
                <a:solidFill>
                  <a:srgbClr val="5B6B75"/>
                </a:solidFill>
              </a:rPr>
              <a:t>?</a:t>
            </a:r>
            <a:endParaRPr lang="en-US" sz="1350" dirty="0"/>
          </a:p>
        </p:txBody>
      </p:sp>
      <p:sp>
        <p:nvSpPr>
          <p:cNvPr id="7" name="Text 4">
            <a:extLst>
              <a:ext uri="{FF2B5EF4-FFF2-40B4-BE49-F238E27FC236}">
                <a16:creationId xmlns:a16="http://schemas.microsoft.com/office/drawing/2014/main" id="{47CBC111-16B7-FC55-85F8-D2606D8CA68C}"/>
              </a:ext>
            </a:extLst>
          </p:cNvPr>
          <p:cNvSpPr/>
          <p:nvPr/>
        </p:nvSpPr>
        <p:spPr>
          <a:xfrm>
            <a:off x="777240" y="2116501"/>
            <a:ext cx="1005840" cy="822960"/>
          </a:xfrm>
          <a:prstGeom prst="rect">
            <a:avLst/>
          </a:prstGeom>
          <a:noFill/>
          <a:ln/>
        </p:spPr>
        <p:txBody>
          <a:bodyPr wrap="square" lIns="0" tIns="0" rIns="0" bIns="0" rtlCol="0" anchor="ctr"/>
          <a:lstStyle/>
          <a:p>
            <a:pPr marL="0" indent="0">
              <a:buNone/>
            </a:pPr>
            <a:r>
              <a:rPr lang="en-US" sz="5400" b="1" dirty="0">
                <a:solidFill>
                  <a:srgbClr val="FFFFFF"/>
                </a:solidFill>
              </a:rPr>
              <a:t>03</a:t>
            </a:r>
            <a:endParaRPr lang="en-US" sz="5400" dirty="0"/>
          </a:p>
        </p:txBody>
      </p:sp>
      <p:sp>
        <p:nvSpPr>
          <p:cNvPr id="12" name="Text 6">
            <a:extLst>
              <a:ext uri="{FF2B5EF4-FFF2-40B4-BE49-F238E27FC236}">
                <a16:creationId xmlns:a16="http://schemas.microsoft.com/office/drawing/2014/main" id="{389588B6-EDFD-EB3A-3173-CAB6C0BA6B74}"/>
              </a:ext>
            </a:extLst>
          </p:cNvPr>
          <p:cNvSpPr/>
          <p:nvPr/>
        </p:nvSpPr>
        <p:spPr>
          <a:xfrm>
            <a:off x="777240" y="3424093"/>
            <a:ext cx="2743200" cy="1508760"/>
          </a:xfrm>
          <a:prstGeom prst="rect">
            <a:avLst/>
          </a:prstGeom>
          <a:noFill/>
          <a:ln/>
        </p:spPr>
        <p:txBody>
          <a:bodyPr wrap="square" lIns="381" tIns="381" rIns="381" bIns="381" rtlCol="0" anchor="ctr"/>
          <a:lstStyle/>
          <a:p>
            <a:pPr marL="177800" indent="-177800">
              <a:buSzPct val="100000"/>
              <a:buChar char="•"/>
            </a:pPr>
            <a:r>
              <a:rPr lang="en-US" sz="1600" dirty="0">
                <a:solidFill>
                  <a:srgbClr val="FFFFFF"/>
                </a:solidFill>
              </a:rPr>
              <a:t>Average ticket</a:t>
            </a:r>
            <a:endParaRPr lang="en-US" sz="1600" dirty="0"/>
          </a:p>
          <a:p>
            <a:pPr marL="177800" indent="-177800">
              <a:buSzPct val="100000"/>
              <a:buChar char="•"/>
            </a:pPr>
            <a:r>
              <a:rPr lang="en-US" sz="1600" dirty="0">
                <a:solidFill>
                  <a:srgbClr val="FFFFFF"/>
                </a:solidFill>
              </a:rPr>
              <a:t>Revenue per active member</a:t>
            </a:r>
            <a:endParaRPr lang="en-US" sz="1600" dirty="0"/>
          </a:p>
          <a:p>
            <a:pPr marL="177800" indent="-177800">
              <a:buSzPct val="100000"/>
              <a:buChar char="•"/>
            </a:pPr>
            <a:r>
              <a:rPr lang="en-US" sz="1600" dirty="0">
                <a:solidFill>
                  <a:srgbClr val="FFFFFF"/>
                </a:solidFill>
              </a:rPr>
              <a:t>Average contract value</a:t>
            </a:r>
            <a:endParaRPr lang="en-US" sz="1600" dirty="0"/>
          </a:p>
          <a:p>
            <a:pPr marL="177800" indent="-177800">
              <a:buSzPct val="100000"/>
              <a:buChar char="•"/>
            </a:pPr>
            <a:r>
              <a:rPr lang="en-US" sz="1600" dirty="0">
                <a:solidFill>
                  <a:srgbClr val="FFFFFF"/>
                </a:solidFill>
              </a:rPr>
              <a:t>Revenue per appointment</a:t>
            </a:r>
            <a:endParaRPr lang="en-US" sz="1600" dirty="0"/>
          </a:p>
        </p:txBody>
      </p:sp>
      <p:sp>
        <p:nvSpPr>
          <p:cNvPr id="31" name="Shape 3">
            <a:extLst>
              <a:ext uri="{FF2B5EF4-FFF2-40B4-BE49-F238E27FC236}">
                <a16:creationId xmlns:a16="http://schemas.microsoft.com/office/drawing/2014/main" id="{BD57CAEA-AF39-7A49-DA31-7C112B01E3D2}"/>
              </a:ext>
            </a:extLst>
          </p:cNvPr>
          <p:cNvSpPr/>
          <p:nvPr/>
        </p:nvSpPr>
        <p:spPr>
          <a:xfrm>
            <a:off x="797496" y="2127362"/>
            <a:ext cx="3429000" cy="3621024"/>
          </a:xfrm>
          <a:prstGeom prst="roundRect">
            <a:avLst>
              <a:gd name="adj" fmla="val 2133"/>
            </a:avLst>
          </a:prstGeom>
          <a:solidFill>
            <a:srgbClr val="D6A43B"/>
          </a:solidFill>
          <a:ln w="12700">
            <a:solidFill>
              <a:srgbClr val="D6A43B"/>
            </a:solidFill>
            <a:prstDash val="solid"/>
          </a:ln>
        </p:spPr>
        <p:txBody>
          <a:bodyPr/>
          <a:lstStyle/>
          <a:p>
            <a:endParaRPr lang="en-US"/>
          </a:p>
        </p:txBody>
      </p:sp>
      <p:sp>
        <p:nvSpPr>
          <p:cNvPr id="34" name="Text 4">
            <a:extLst>
              <a:ext uri="{FF2B5EF4-FFF2-40B4-BE49-F238E27FC236}">
                <a16:creationId xmlns:a16="http://schemas.microsoft.com/office/drawing/2014/main" id="{CC6AEBB7-BD69-E360-1146-314C2ACEDECF}"/>
              </a:ext>
            </a:extLst>
          </p:cNvPr>
          <p:cNvSpPr/>
          <p:nvPr/>
        </p:nvSpPr>
        <p:spPr>
          <a:xfrm>
            <a:off x="1071816" y="2374250"/>
            <a:ext cx="1005840" cy="822960"/>
          </a:xfrm>
          <a:prstGeom prst="rect">
            <a:avLst/>
          </a:prstGeom>
          <a:noFill/>
          <a:ln/>
        </p:spPr>
        <p:txBody>
          <a:bodyPr wrap="square" lIns="0" tIns="0" rIns="0" bIns="0" rtlCol="0" anchor="ctr"/>
          <a:lstStyle/>
          <a:p>
            <a:pPr marL="0" indent="0">
              <a:buNone/>
            </a:pPr>
            <a:r>
              <a:rPr lang="en-US" sz="5400" b="1" dirty="0">
                <a:solidFill>
                  <a:srgbClr val="FFFFFF"/>
                </a:solidFill>
              </a:rPr>
              <a:t>03</a:t>
            </a:r>
            <a:endParaRPr lang="en-US" sz="5400" dirty="0"/>
          </a:p>
        </p:txBody>
      </p:sp>
      <p:sp>
        <p:nvSpPr>
          <p:cNvPr id="37" name="Text 5">
            <a:extLst>
              <a:ext uri="{FF2B5EF4-FFF2-40B4-BE49-F238E27FC236}">
                <a16:creationId xmlns:a16="http://schemas.microsoft.com/office/drawing/2014/main" id="{8A37A86A-9E06-2289-FBF1-5FFEB6004251}"/>
              </a:ext>
            </a:extLst>
          </p:cNvPr>
          <p:cNvSpPr/>
          <p:nvPr/>
        </p:nvSpPr>
        <p:spPr>
          <a:xfrm>
            <a:off x="1071816" y="3361802"/>
            <a:ext cx="2377440" cy="228600"/>
          </a:xfrm>
          <a:prstGeom prst="rect">
            <a:avLst/>
          </a:prstGeom>
          <a:noFill/>
          <a:ln/>
        </p:spPr>
        <p:txBody>
          <a:bodyPr wrap="square" lIns="0" tIns="0" rIns="0" bIns="0" rtlCol="0" anchor="ctr"/>
          <a:lstStyle/>
          <a:p>
            <a:pPr marL="0" indent="0">
              <a:buNone/>
            </a:pPr>
            <a:r>
              <a:rPr lang="en-US" sz="1100" b="1" kern="0" spc="140" dirty="0">
                <a:solidFill>
                  <a:srgbClr val="D8F4F2"/>
                </a:solidFill>
              </a:rPr>
              <a:t>WHAT TO WATCH</a:t>
            </a:r>
            <a:endParaRPr lang="en-US" sz="1100" dirty="0"/>
          </a:p>
        </p:txBody>
      </p:sp>
      <p:sp>
        <p:nvSpPr>
          <p:cNvPr id="41" name="Text 6">
            <a:extLst>
              <a:ext uri="{FF2B5EF4-FFF2-40B4-BE49-F238E27FC236}">
                <a16:creationId xmlns:a16="http://schemas.microsoft.com/office/drawing/2014/main" id="{87CCB8A2-726B-603F-6B57-67739779BADD}"/>
              </a:ext>
            </a:extLst>
          </p:cNvPr>
          <p:cNvSpPr/>
          <p:nvPr/>
        </p:nvSpPr>
        <p:spPr>
          <a:xfrm>
            <a:off x="1071816" y="3681842"/>
            <a:ext cx="2743200" cy="1508760"/>
          </a:xfrm>
          <a:prstGeom prst="rect">
            <a:avLst/>
          </a:prstGeom>
          <a:noFill/>
          <a:ln/>
        </p:spPr>
        <p:txBody>
          <a:bodyPr wrap="square" lIns="381" tIns="381" rIns="381" bIns="381" rtlCol="0" anchor="ctr"/>
          <a:lstStyle/>
          <a:p>
            <a:pPr marL="177800" indent="-177800">
              <a:buSzPct val="100000"/>
              <a:buChar char="•"/>
            </a:pPr>
            <a:r>
              <a:rPr lang="en-US" sz="1600" dirty="0">
                <a:solidFill>
                  <a:srgbClr val="FFFFFF"/>
                </a:solidFill>
              </a:rPr>
              <a:t>Average ticket</a:t>
            </a:r>
            <a:endParaRPr lang="en-US" sz="1600" dirty="0"/>
          </a:p>
          <a:p>
            <a:pPr marL="177800" indent="-177800">
              <a:buSzPct val="100000"/>
              <a:buChar char="•"/>
            </a:pPr>
            <a:r>
              <a:rPr lang="en-US" sz="1600" dirty="0">
                <a:solidFill>
                  <a:srgbClr val="FFFFFF"/>
                </a:solidFill>
              </a:rPr>
              <a:t>Revenue per active member</a:t>
            </a:r>
            <a:endParaRPr lang="en-US" sz="1600" dirty="0"/>
          </a:p>
          <a:p>
            <a:pPr marL="177800" indent="-177800">
              <a:buSzPct val="100000"/>
              <a:buChar char="•"/>
            </a:pPr>
            <a:r>
              <a:rPr lang="en-US" sz="1600" dirty="0">
                <a:solidFill>
                  <a:srgbClr val="FFFFFF"/>
                </a:solidFill>
              </a:rPr>
              <a:t>Average contract value</a:t>
            </a:r>
            <a:endParaRPr lang="en-US" sz="1600" dirty="0"/>
          </a:p>
          <a:p>
            <a:pPr marL="177800" indent="-177800">
              <a:buSzPct val="100000"/>
              <a:buChar char="•"/>
            </a:pPr>
            <a:r>
              <a:rPr lang="en-US" sz="1600" dirty="0">
                <a:solidFill>
                  <a:srgbClr val="FFFFFF"/>
                </a:solidFill>
              </a:rPr>
              <a:t>Revenue per appointment</a:t>
            </a:r>
            <a:endParaRPr lang="en-US" sz="1600" dirty="0"/>
          </a:p>
        </p:txBody>
      </p:sp>
      <p:sp>
        <p:nvSpPr>
          <p:cNvPr id="45" name="Shape 7">
            <a:extLst>
              <a:ext uri="{FF2B5EF4-FFF2-40B4-BE49-F238E27FC236}">
                <a16:creationId xmlns:a16="http://schemas.microsoft.com/office/drawing/2014/main" id="{C0025FAC-782E-8A6E-5549-E96FECCD80DB}"/>
              </a:ext>
            </a:extLst>
          </p:cNvPr>
          <p:cNvSpPr/>
          <p:nvPr/>
        </p:nvSpPr>
        <p:spPr>
          <a:xfrm>
            <a:off x="4519104" y="2127362"/>
            <a:ext cx="3429000" cy="1572768"/>
          </a:xfrm>
          <a:prstGeom prst="roundRect">
            <a:avLst>
              <a:gd name="adj" fmla="val 4070"/>
            </a:avLst>
          </a:prstGeom>
          <a:solidFill>
            <a:srgbClr val="FFFFFF"/>
          </a:solidFill>
          <a:ln w="12700">
            <a:solidFill>
              <a:srgbClr val="D9E1E5"/>
            </a:solidFill>
            <a:prstDash val="solid"/>
          </a:ln>
          <a:effectLst>
            <a:outerShdw blurRad="12700" dist="6350" dir="2700000" algn="bl" rotWithShape="0">
              <a:srgbClr val="000000">
                <a:alpha val="10000"/>
              </a:srgbClr>
            </a:outerShdw>
          </a:effectLst>
        </p:spPr>
        <p:txBody>
          <a:bodyPr/>
          <a:lstStyle/>
          <a:p>
            <a:endParaRPr lang="en-US"/>
          </a:p>
        </p:txBody>
      </p:sp>
      <p:sp>
        <p:nvSpPr>
          <p:cNvPr id="49" name="Text 8">
            <a:extLst>
              <a:ext uri="{FF2B5EF4-FFF2-40B4-BE49-F238E27FC236}">
                <a16:creationId xmlns:a16="http://schemas.microsoft.com/office/drawing/2014/main" id="{FBB64116-3EF9-3520-74F4-7CBE89149712}"/>
              </a:ext>
            </a:extLst>
          </p:cNvPr>
          <p:cNvSpPr/>
          <p:nvPr/>
        </p:nvSpPr>
        <p:spPr>
          <a:xfrm>
            <a:off x="4775136" y="2374250"/>
            <a:ext cx="2377440" cy="201168"/>
          </a:xfrm>
          <a:prstGeom prst="rect">
            <a:avLst/>
          </a:prstGeom>
          <a:noFill/>
          <a:ln/>
        </p:spPr>
        <p:txBody>
          <a:bodyPr wrap="square" lIns="0" tIns="0" rIns="0" bIns="0" rtlCol="0" anchor="ctr"/>
          <a:lstStyle/>
          <a:p>
            <a:pPr marL="0" indent="0">
              <a:buNone/>
            </a:pPr>
            <a:r>
              <a:rPr lang="en-US" sz="1100" b="1" kern="0" spc="120" dirty="0">
                <a:solidFill>
                  <a:srgbClr val="00A6A6"/>
                </a:solidFill>
              </a:rPr>
              <a:t>SIMPLE CALCULATION</a:t>
            </a:r>
            <a:endParaRPr lang="en-US" sz="1100" dirty="0"/>
          </a:p>
        </p:txBody>
      </p:sp>
      <p:sp>
        <p:nvSpPr>
          <p:cNvPr id="53" name="Text 9">
            <a:extLst>
              <a:ext uri="{FF2B5EF4-FFF2-40B4-BE49-F238E27FC236}">
                <a16:creationId xmlns:a16="http://schemas.microsoft.com/office/drawing/2014/main" id="{DD5E72AB-AD66-6B6C-71CA-5CF7583310A5}"/>
              </a:ext>
            </a:extLst>
          </p:cNvPr>
          <p:cNvSpPr/>
          <p:nvPr/>
        </p:nvSpPr>
        <p:spPr>
          <a:xfrm>
            <a:off x="4775136" y="2794874"/>
            <a:ext cx="2926080" cy="502920"/>
          </a:xfrm>
          <a:prstGeom prst="rect">
            <a:avLst/>
          </a:prstGeom>
          <a:noFill/>
          <a:ln/>
        </p:spPr>
        <p:txBody>
          <a:bodyPr wrap="square" lIns="0" tIns="0" rIns="0" bIns="0" rtlCol="0" anchor="ctr">
            <a:normAutofit lnSpcReduction="10000"/>
          </a:bodyPr>
          <a:lstStyle/>
          <a:p>
            <a:pPr marL="0" indent="0">
              <a:buNone/>
            </a:pPr>
            <a:r>
              <a:rPr lang="en-US" sz="1800" b="1" dirty="0">
                <a:solidFill>
                  <a:srgbClr val="0B2638"/>
                </a:solidFill>
              </a:rPr>
              <a:t>Revenue per customer = revenue ÷ customers served</a:t>
            </a:r>
            <a:endParaRPr lang="en-US" sz="1800" dirty="0"/>
          </a:p>
        </p:txBody>
      </p:sp>
      <p:sp>
        <p:nvSpPr>
          <p:cNvPr id="57" name="Shape 10">
            <a:extLst>
              <a:ext uri="{FF2B5EF4-FFF2-40B4-BE49-F238E27FC236}">
                <a16:creationId xmlns:a16="http://schemas.microsoft.com/office/drawing/2014/main" id="{7C3C3079-8CF5-651D-B3A3-F7EBB63AD2CB}"/>
              </a:ext>
            </a:extLst>
          </p:cNvPr>
          <p:cNvSpPr/>
          <p:nvPr/>
        </p:nvSpPr>
        <p:spPr>
          <a:xfrm>
            <a:off x="4519104" y="3956162"/>
            <a:ext cx="6967728" cy="1792224"/>
          </a:xfrm>
          <a:prstGeom prst="roundRect">
            <a:avLst>
              <a:gd name="adj" fmla="val 3571"/>
            </a:avLst>
          </a:prstGeom>
          <a:solidFill>
            <a:srgbClr val="EAF3F3"/>
          </a:solidFill>
          <a:ln w="12700">
            <a:solidFill>
              <a:srgbClr val="CFE1E1"/>
            </a:solidFill>
            <a:prstDash val="solid"/>
          </a:ln>
        </p:spPr>
        <p:txBody>
          <a:bodyPr/>
          <a:lstStyle/>
          <a:p>
            <a:endParaRPr lang="en-US" dirty="0"/>
          </a:p>
        </p:txBody>
      </p:sp>
      <p:sp>
        <p:nvSpPr>
          <p:cNvPr id="59" name="Text 11">
            <a:extLst>
              <a:ext uri="{FF2B5EF4-FFF2-40B4-BE49-F238E27FC236}">
                <a16:creationId xmlns:a16="http://schemas.microsoft.com/office/drawing/2014/main" id="{FB85D25D-83C1-CCAB-7F1F-3FBF53C772B7}"/>
              </a:ext>
            </a:extLst>
          </p:cNvPr>
          <p:cNvSpPr/>
          <p:nvPr/>
        </p:nvSpPr>
        <p:spPr>
          <a:xfrm>
            <a:off x="4793424" y="4239626"/>
            <a:ext cx="3108960" cy="201168"/>
          </a:xfrm>
          <a:prstGeom prst="rect">
            <a:avLst/>
          </a:prstGeom>
          <a:noFill/>
          <a:ln/>
        </p:spPr>
        <p:txBody>
          <a:bodyPr wrap="square" lIns="0" tIns="0" rIns="0" bIns="0" rtlCol="0" anchor="ctr"/>
          <a:lstStyle/>
          <a:p>
            <a:pPr marL="0" indent="0">
              <a:buNone/>
            </a:pPr>
            <a:r>
              <a:rPr lang="en-US" sz="1100" b="1" kern="0" spc="110" dirty="0">
                <a:solidFill>
                  <a:srgbClr val="00A6A6"/>
                </a:solidFill>
              </a:rPr>
              <a:t>TURN THE SIGNAL INTO ACTION</a:t>
            </a:r>
            <a:endParaRPr lang="en-US" sz="1100" dirty="0"/>
          </a:p>
        </p:txBody>
      </p:sp>
      <p:sp>
        <p:nvSpPr>
          <p:cNvPr id="61" name="Text 12">
            <a:extLst>
              <a:ext uri="{FF2B5EF4-FFF2-40B4-BE49-F238E27FC236}">
                <a16:creationId xmlns:a16="http://schemas.microsoft.com/office/drawing/2014/main" id="{4E15D9BE-7114-5035-96B8-566AE7EF0117}"/>
              </a:ext>
            </a:extLst>
          </p:cNvPr>
          <p:cNvSpPr/>
          <p:nvPr/>
        </p:nvSpPr>
        <p:spPr>
          <a:xfrm>
            <a:off x="4793424" y="4660250"/>
            <a:ext cx="6355080" cy="713232"/>
          </a:xfrm>
          <a:prstGeom prst="rect">
            <a:avLst/>
          </a:prstGeom>
          <a:noFill/>
          <a:ln/>
        </p:spPr>
        <p:txBody>
          <a:bodyPr wrap="square" lIns="0" tIns="0" rIns="0" bIns="0" rtlCol="0" anchor="ctr">
            <a:normAutofit lnSpcReduction="10000"/>
          </a:bodyPr>
          <a:lstStyle/>
          <a:p>
            <a:pPr marL="0" indent="0">
              <a:buNone/>
            </a:pPr>
            <a:r>
              <a:rPr lang="en-US" sz="1700" dirty="0">
                <a:solidFill>
                  <a:srgbClr val="102A3A"/>
                </a:solidFill>
              </a:rPr>
              <a:t>Decompose the change into price, product or service mix, attachment rate, and discounting. Growth in transactions can hide declining value per interaction.</a:t>
            </a:r>
            <a:endParaRPr lang="en-US" sz="1700" dirty="0"/>
          </a:p>
        </p:txBody>
      </p:sp>
    </p:spTree>
    <p:extLst>
      <p:ext uri="{BB962C8B-B14F-4D97-AF65-F5344CB8AC3E}">
        <p14:creationId xmlns:p14="http://schemas.microsoft.com/office/powerpoint/2010/main" val="29398553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76E62-986B-38B2-AFA0-48B792FC873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1E46B99-4B92-48FD-895A-35CAD7DE6EDB}"/>
              </a:ext>
            </a:extLst>
          </p:cNvPr>
          <p:cNvSpPr txBox="1"/>
          <p:nvPr/>
        </p:nvSpPr>
        <p:spPr>
          <a:xfrm>
            <a:off x="693266" y="237026"/>
            <a:ext cx="10719481" cy="1538883"/>
          </a:xfrm>
          <a:prstGeom prst="rect">
            <a:avLst/>
          </a:prstGeom>
          <a:noFill/>
        </p:spPr>
        <p:txBody>
          <a:bodyPr wrap="square">
            <a:spAutoFit/>
          </a:bodyPr>
          <a:lstStyle/>
          <a:p>
            <a:r>
              <a:rPr lang="en-US" sz="4800" b="1" dirty="0">
                <a:solidFill>
                  <a:srgbClr val="003A4F"/>
                </a:solidFill>
                <a:latin typeface="Garamond" panose="02020404030301010803" pitchFamily="18" charset="0"/>
                <a:ea typeface="Inter" panose="02000503000000020004" pitchFamily="50" charset="0"/>
                <a:cs typeface="Inter" panose="02000503000000020004" pitchFamily="50" charset="0"/>
              </a:rPr>
              <a:t>Leading Indicator 4 of 6</a:t>
            </a:r>
          </a:p>
          <a:p>
            <a:endParaRPr lang="en-ID" sz="4600" b="1" dirty="0">
              <a:solidFill>
                <a:srgbClr val="003A4F"/>
              </a:solidFill>
              <a:latin typeface="Arial" panose="020B0604020202020204" pitchFamily="34" charset="0"/>
              <a:ea typeface="Open Sans" panose="020B0606030504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0481E4A1-117B-9747-1C10-A9423CC12530}"/>
              </a:ext>
            </a:extLst>
          </p:cNvPr>
          <p:cNvSpPr/>
          <p:nvPr/>
        </p:nvSpPr>
        <p:spPr>
          <a:xfrm>
            <a:off x="717930" y="1043958"/>
            <a:ext cx="8465059" cy="103981"/>
          </a:xfrm>
          <a:prstGeom prst="rect">
            <a:avLst/>
          </a:prstGeom>
          <a:solidFill>
            <a:srgbClr val="A9B5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0" name="Text 4">
            <a:extLst>
              <a:ext uri="{FF2B5EF4-FFF2-40B4-BE49-F238E27FC236}">
                <a16:creationId xmlns:a16="http://schemas.microsoft.com/office/drawing/2014/main" id="{BEE5421A-974D-83E0-1E20-EB407B305673}"/>
              </a:ext>
            </a:extLst>
          </p:cNvPr>
          <p:cNvSpPr/>
          <p:nvPr/>
        </p:nvSpPr>
        <p:spPr>
          <a:xfrm>
            <a:off x="777240" y="1938528"/>
            <a:ext cx="1005840" cy="822960"/>
          </a:xfrm>
          <a:prstGeom prst="rect">
            <a:avLst/>
          </a:prstGeom>
          <a:noFill/>
          <a:ln/>
        </p:spPr>
        <p:txBody>
          <a:bodyPr wrap="square" lIns="0" tIns="0" rIns="0" bIns="0" rtlCol="0" anchor="ctr"/>
          <a:lstStyle/>
          <a:p>
            <a:pPr marL="0" indent="0">
              <a:buNone/>
            </a:pPr>
            <a:r>
              <a:rPr lang="en-US" sz="5400" b="1" dirty="0">
                <a:solidFill>
                  <a:srgbClr val="FFFFFF"/>
                </a:solidFill>
              </a:rPr>
              <a:t>01</a:t>
            </a:r>
            <a:endParaRPr lang="en-US" sz="5400" dirty="0"/>
          </a:p>
        </p:txBody>
      </p:sp>
      <p:sp>
        <p:nvSpPr>
          <p:cNvPr id="28" name="Shape 13">
            <a:extLst>
              <a:ext uri="{FF2B5EF4-FFF2-40B4-BE49-F238E27FC236}">
                <a16:creationId xmlns:a16="http://schemas.microsoft.com/office/drawing/2014/main" id="{AC32760F-A888-F0C7-DF50-D647F97CDFED}"/>
              </a:ext>
            </a:extLst>
          </p:cNvPr>
          <p:cNvSpPr/>
          <p:nvPr/>
        </p:nvSpPr>
        <p:spPr>
          <a:xfrm>
            <a:off x="530352" y="5897880"/>
            <a:ext cx="11018520" cy="420624"/>
          </a:xfrm>
          <a:prstGeom prst="roundRect">
            <a:avLst>
              <a:gd name="adj" fmla="val 13043"/>
            </a:avLst>
          </a:prstGeom>
          <a:solidFill>
            <a:srgbClr val="0B2638"/>
          </a:solidFill>
          <a:ln w="12700">
            <a:solidFill>
              <a:srgbClr val="0B2638"/>
            </a:solidFill>
            <a:prstDash val="solid"/>
          </a:ln>
        </p:spPr>
        <p:txBody>
          <a:bodyPr/>
          <a:lstStyle/>
          <a:p>
            <a:endParaRPr lang="en-US"/>
          </a:p>
        </p:txBody>
      </p:sp>
      <p:sp>
        <p:nvSpPr>
          <p:cNvPr id="32" name="Text Placeholder 2">
            <a:extLst>
              <a:ext uri="{FF2B5EF4-FFF2-40B4-BE49-F238E27FC236}">
                <a16:creationId xmlns:a16="http://schemas.microsoft.com/office/drawing/2014/main" id="{6564477C-8BD9-0D45-B575-42DF16E37261}"/>
              </a:ext>
            </a:extLst>
          </p:cNvPr>
          <p:cNvSpPr>
            <a:spLocks noGrp="1"/>
          </p:cNvSpPr>
          <p:nvPr/>
        </p:nvSpPr>
        <p:spPr>
          <a:xfrm>
            <a:off x="693266" y="1333923"/>
            <a:ext cx="10891620" cy="150018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tint val="7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R="0">
              <a:lnSpc>
                <a:spcPct val="115000"/>
              </a:lnSpc>
              <a:spcAft>
                <a:spcPts val="800"/>
              </a:spcAft>
            </a:pPr>
            <a:r>
              <a:rPr lang="en-US" b="1" kern="100" dirty="0">
                <a:solidFill>
                  <a:srgbClr val="003A4F"/>
                </a:solidFill>
                <a:effectLst/>
                <a:latin typeface="Aptos" panose="020B0004020202020204" pitchFamily="34" charset="0"/>
                <a:ea typeface="Aptos" panose="020B0004020202020204" pitchFamily="34" charset="0"/>
                <a:cs typeface="Times New Roman" panose="02020603050405020304" pitchFamily="18" charset="0"/>
              </a:rPr>
              <a:t>Retention</a:t>
            </a:r>
            <a:endParaRPr lang="en-US" kern="100" dirty="0">
              <a:solidFill>
                <a:srgbClr val="003A4F"/>
              </a:solidFill>
              <a:effectLst/>
              <a:latin typeface="Aptos" panose="020B0004020202020204" pitchFamily="34" charset="0"/>
              <a:ea typeface="Aptos" panose="020B0004020202020204" pitchFamily="34" charset="0"/>
              <a:cs typeface="Times New Roman" panose="02020603050405020304" pitchFamily="18" charset="0"/>
            </a:endParaRPr>
          </a:p>
          <a:p>
            <a:endParaRPr lang="en-US" sz="1000" dirty="0">
              <a:solidFill>
                <a:schemeClr val="tx1"/>
              </a:solidFill>
              <a:latin typeface="Garamond" panose="02020404030301010803" pitchFamily="18" charset="0"/>
            </a:endParaRPr>
          </a:p>
        </p:txBody>
      </p:sp>
      <p:sp>
        <p:nvSpPr>
          <p:cNvPr id="44" name="Text 6">
            <a:extLst>
              <a:ext uri="{FF2B5EF4-FFF2-40B4-BE49-F238E27FC236}">
                <a16:creationId xmlns:a16="http://schemas.microsoft.com/office/drawing/2014/main" id="{2184C935-4E0D-0596-960A-4BB9FDC51682}"/>
              </a:ext>
            </a:extLst>
          </p:cNvPr>
          <p:cNvSpPr/>
          <p:nvPr/>
        </p:nvSpPr>
        <p:spPr>
          <a:xfrm>
            <a:off x="1059542" y="3712532"/>
            <a:ext cx="2743200" cy="1508760"/>
          </a:xfrm>
          <a:prstGeom prst="rect">
            <a:avLst/>
          </a:prstGeom>
          <a:noFill/>
          <a:ln/>
        </p:spPr>
        <p:txBody>
          <a:bodyPr wrap="square" lIns="381" tIns="381" rIns="381" bIns="381" rtlCol="0" anchor="ctr"/>
          <a:lstStyle/>
          <a:p>
            <a:pPr marL="177800" indent="-177800">
              <a:buSzPct val="100000"/>
              <a:buChar char="•"/>
            </a:pPr>
            <a:r>
              <a:rPr lang="en-US" sz="1600" dirty="0">
                <a:solidFill>
                  <a:srgbClr val="FFFFFF"/>
                </a:solidFill>
              </a:rPr>
              <a:t>Labor cost per transaction</a:t>
            </a:r>
            <a:endParaRPr lang="en-US" sz="1600" dirty="0"/>
          </a:p>
          <a:p>
            <a:pPr marL="177800" indent="-177800">
              <a:buSzPct val="100000"/>
              <a:buChar char="•"/>
            </a:pPr>
            <a:r>
              <a:rPr lang="en-US" sz="1600" dirty="0">
                <a:solidFill>
                  <a:srgbClr val="FFFFFF"/>
                </a:solidFill>
              </a:rPr>
              <a:t>Revenue per labor hour</a:t>
            </a:r>
            <a:endParaRPr lang="en-US" sz="1600" dirty="0"/>
          </a:p>
          <a:p>
            <a:pPr marL="177800" indent="-177800">
              <a:buSzPct val="100000"/>
              <a:buChar char="•"/>
            </a:pPr>
            <a:r>
              <a:rPr lang="en-US" sz="1600" dirty="0">
                <a:solidFill>
                  <a:srgbClr val="FFFFFF"/>
                </a:solidFill>
              </a:rPr>
              <a:t>Technician or provider utilization</a:t>
            </a:r>
            <a:endParaRPr lang="en-US" sz="1600" dirty="0"/>
          </a:p>
          <a:p>
            <a:pPr marL="177800" indent="-177800">
              <a:buSzPct val="100000"/>
              <a:buChar char="•"/>
            </a:pPr>
            <a:r>
              <a:rPr lang="en-US" sz="1600" dirty="0">
                <a:solidFill>
                  <a:srgbClr val="FFFFFF"/>
                </a:solidFill>
              </a:rPr>
              <a:t>Billable utilization</a:t>
            </a:r>
            <a:endParaRPr lang="en-US" sz="1600" dirty="0"/>
          </a:p>
        </p:txBody>
      </p:sp>
      <p:sp>
        <p:nvSpPr>
          <p:cNvPr id="3" name="Text 2">
            <a:extLst>
              <a:ext uri="{FF2B5EF4-FFF2-40B4-BE49-F238E27FC236}">
                <a16:creationId xmlns:a16="http://schemas.microsoft.com/office/drawing/2014/main" id="{C8772B2A-E371-F4D6-FD79-C477341E231D}"/>
              </a:ext>
            </a:extLst>
          </p:cNvPr>
          <p:cNvSpPr/>
          <p:nvPr/>
        </p:nvSpPr>
        <p:spPr>
          <a:xfrm>
            <a:off x="777240" y="1679897"/>
            <a:ext cx="10698480" cy="329184"/>
          </a:xfrm>
          <a:prstGeom prst="rect">
            <a:avLst/>
          </a:prstGeom>
          <a:noFill/>
          <a:ln/>
        </p:spPr>
        <p:txBody>
          <a:bodyPr wrap="square" lIns="0" tIns="0" rIns="0" bIns="0" rtlCol="0" anchor="ctr"/>
          <a:lstStyle/>
          <a:p>
            <a:pPr marL="0" indent="0">
              <a:buNone/>
            </a:pPr>
            <a:r>
              <a:rPr lang="en-US" sz="1350" dirty="0"/>
              <a:t>Are customers sticking around?</a:t>
            </a:r>
          </a:p>
        </p:txBody>
      </p:sp>
      <p:sp>
        <p:nvSpPr>
          <p:cNvPr id="7" name="Text 4">
            <a:extLst>
              <a:ext uri="{FF2B5EF4-FFF2-40B4-BE49-F238E27FC236}">
                <a16:creationId xmlns:a16="http://schemas.microsoft.com/office/drawing/2014/main" id="{042E5085-59C7-AC9D-4C8E-2B6D8406A005}"/>
              </a:ext>
            </a:extLst>
          </p:cNvPr>
          <p:cNvSpPr/>
          <p:nvPr/>
        </p:nvSpPr>
        <p:spPr>
          <a:xfrm>
            <a:off x="777240" y="2116501"/>
            <a:ext cx="1005840" cy="822960"/>
          </a:xfrm>
          <a:prstGeom prst="rect">
            <a:avLst/>
          </a:prstGeom>
          <a:noFill/>
          <a:ln/>
        </p:spPr>
        <p:txBody>
          <a:bodyPr wrap="square" lIns="0" tIns="0" rIns="0" bIns="0" rtlCol="0" anchor="ctr"/>
          <a:lstStyle/>
          <a:p>
            <a:pPr marL="0" indent="0">
              <a:buNone/>
            </a:pPr>
            <a:r>
              <a:rPr lang="en-US" sz="5400" b="1" dirty="0">
                <a:solidFill>
                  <a:srgbClr val="FFFFFF"/>
                </a:solidFill>
              </a:rPr>
              <a:t>03</a:t>
            </a:r>
            <a:endParaRPr lang="en-US" sz="5400" dirty="0"/>
          </a:p>
        </p:txBody>
      </p:sp>
      <p:sp>
        <p:nvSpPr>
          <p:cNvPr id="6" name="Shape 3">
            <a:extLst>
              <a:ext uri="{FF2B5EF4-FFF2-40B4-BE49-F238E27FC236}">
                <a16:creationId xmlns:a16="http://schemas.microsoft.com/office/drawing/2014/main" id="{0C2A6BF3-8589-3A28-00ED-515BDD710EA9}"/>
              </a:ext>
            </a:extLst>
          </p:cNvPr>
          <p:cNvSpPr/>
          <p:nvPr/>
        </p:nvSpPr>
        <p:spPr>
          <a:xfrm>
            <a:off x="754537" y="2102819"/>
            <a:ext cx="3429000" cy="3621024"/>
          </a:xfrm>
          <a:prstGeom prst="roundRect">
            <a:avLst>
              <a:gd name="adj" fmla="val 2133"/>
            </a:avLst>
          </a:prstGeom>
          <a:solidFill>
            <a:srgbClr val="5DA271"/>
          </a:solidFill>
          <a:ln w="12700">
            <a:solidFill>
              <a:srgbClr val="5DA271"/>
            </a:solidFill>
            <a:prstDash val="solid"/>
          </a:ln>
        </p:spPr>
        <p:txBody>
          <a:bodyPr/>
          <a:lstStyle/>
          <a:p>
            <a:endParaRPr lang="en-US" dirty="0"/>
          </a:p>
        </p:txBody>
      </p:sp>
      <p:sp>
        <p:nvSpPr>
          <p:cNvPr id="9" name="Text 4">
            <a:extLst>
              <a:ext uri="{FF2B5EF4-FFF2-40B4-BE49-F238E27FC236}">
                <a16:creationId xmlns:a16="http://schemas.microsoft.com/office/drawing/2014/main" id="{0CE46ED9-523E-25B5-F0CC-B53284BD4226}"/>
              </a:ext>
            </a:extLst>
          </p:cNvPr>
          <p:cNvSpPr/>
          <p:nvPr/>
        </p:nvSpPr>
        <p:spPr>
          <a:xfrm>
            <a:off x="1028857" y="2349707"/>
            <a:ext cx="1005840" cy="822960"/>
          </a:xfrm>
          <a:prstGeom prst="rect">
            <a:avLst/>
          </a:prstGeom>
          <a:noFill/>
          <a:ln/>
        </p:spPr>
        <p:txBody>
          <a:bodyPr wrap="square" lIns="0" tIns="0" rIns="0" bIns="0" rtlCol="0" anchor="ctr"/>
          <a:lstStyle/>
          <a:p>
            <a:pPr marL="0" indent="0">
              <a:buNone/>
            </a:pPr>
            <a:r>
              <a:rPr lang="en-US" sz="5400" b="1" dirty="0">
                <a:solidFill>
                  <a:srgbClr val="FFFFFF"/>
                </a:solidFill>
              </a:rPr>
              <a:t>04</a:t>
            </a:r>
            <a:endParaRPr lang="en-US" sz="5400" dirty="0"/>
          </a:p>
        </p:txBody>
      </p:sp>
      <p:sp>
        <p:nvSpPr>
          <p:cNvPr id="13" name="Text 5">
            <a:extLst>
              <a:ext uri="{FF2B5EF4-FFF2-40B4-BE49-F238E27FC236}">
                <a16:creationId xmlns:a16="http://schemas.microsoft.com/office/drawing/2014/main" id="{11410B1B-BC4E-8992-63C2-E6279FB20341}"/>
              </a:ext>
            </a:extLst>
          </p:cNvPr>
          <p:cNvSpPr/>
          <p:nvPr/>
        </p:nvSpPr>
        <p:spPr>
          <a:xfrm>
            <a:off x="1028857" y="3337259"/>
            <a:ext cx="2377440" cy="228600"/>
          </a:xfrm>
          <a:prstGeom prst="rect">
            <a:avLst/>
          </a:prstGeom>
          <a:noFill/>
          <a:ln/>
        </p:spPr>
        <p:txBody>
          <a:bodyPr wrap="square" lIns="0" tIns="0" rIns="0" bIns="0" rtlCol="0" anchor="ctr"/>
          <a:lstStyle/>
          <a:p>
            <a:pPr marL="0" indent="0">
              <a:buNone/>
            </a:pPr>
            <a:r>
              <a:rPr lang="en-US" sz="1100" b="1" kern="0" spc="140" dirty="0">
                <a:solidFill>
                  <a:srgbClr val="D8F4F2"/>
                </a:solidFill>
              </a:rPr>
              <a:t>WHAT TO WATCH</a:t>
            </a:r>
            <a:endParaRPr lang="en-US" sz="1100" dirty="0"/>
          </a:p>
        </p:txBody>
      </p:sp>
      <p:sp>
        <p:nvSpPr>
          <p:cNvPr id="15" name="Text 6">
            <a:extLst>
              <a:ext uri="{FF2B5EF4-FFF2-40B4-BE49-F238E27FC236}">
                <a16:creationId xmlns:a16="http://schemas.microsoft.com/office/drawing/2014/main" id="{3A7EC85D-7549-69EE-D388-3B0BF88FFB37}"/>
              </a:ext>
            </a:extLst>
          </p:cNvPr>
          <p:cNvSpPr/>
          <p:nvPr/>
        </p:nvSpPr>
        <p:spPr>
          <a:xfrm>
            <a:off x="1028857" y="3657299"/>
            <a:ext cx="2743200" cy="1508760"/>
          </a:xfrm>
          <a:prstGeom prst="rect">
            <a:avLst/>
          </a:prstGeom>
          <a:noFill/>
          <a:ln/>
        </p:spPr>
        <p:txBody>
          <a:bodyPr wrap="square" lIns="381" tIns="381" rIns="381" bIns="381" rtlCol="0" anchor="ctr"/>
          <a:lstStyle/>
          <a:p>
            <a:pPr marL="177800" indent="-177800">
              <a:buSzPct val="100000"/>
              <a:buChar char="•"/>
            </a:pPr>
            <a:r>
              <a:rPr lang="en-US" sz="1600" dirty="0">
                <a:solidFill>
                  <a:srgbClr val="FFFFFF"/>
                </a:solidFill>
              </a:rPr>
              <a:t>Membership renewal</a:t>
            </a:r>
            <a:endParaRPr lang="en-US" sz="1600" dirty="0"/>
          </a:p>
          <a:p>
            <a:pPr marL="177800" indent="-177800">
              <a:buSzPct val="100000"/>
              <a:buChar char="•"/>
            </a:pPr>
            <a:r>
              <a:rPr lang="en-US" sz="1600" dirty="0">
                <a:solidFill>
                  <a:srgbClr val="FFFFFF"/>
                </a:solidFill>
              </a:rPr>
              <a:t>Rebooking rate</a:t>
            </a:r>
            <a:endParaRPr lang="en-US" sz="1600" dirty="0"/>
          </a:p>
          <a:p>
            <a:pPr marL="177800" indent="-177800">
              <a:buSzPct val="100000"/>
              <a:buChar char="•"/>
            </a:pPr>
            <a:r>
              <a:rPr lang="en-US" sz="1600" dirty="0">
                <a:solidFill>
                  <a:srgbClr val="FFFFFF"/>
                </a:solidFill>
              </a:rPr>
              <a:t>Repeat customer rate</a:t>
            </a:r>
            <a:endParaRPr lang="en-US" sz="1600" dirty="0"/>
          </a:p>
          <a:p>
            <a:pPr marL="177800" indent="-177800">
              <a:buSzPct val="100000"/>
              <a:buChar char="•"/>
            </a:pPr>
            <a:r>
              <a:rPr lang="en-US" sz="1600" dirty="0">
                <a:solidFill>
                  <a:srgbClr val="FFFFFF"/>
                </a:solidFill>
              </a:rPr>
              <a:t>Client or contract retention</a:t>
            </a:r>
            <a:endParaRPr lang="en-US" sz="1600" dirty="0"/>
          </a:p>
        </p:txBody>
      </p:sp>
      <p:sp>
        <p:nvSpPr>
          <p:cNvPr id="17" name="Shape 7">
            <a:extLst>
              <a:ext uri="{FF2B5EF4-FFF2-40B4-BE49-F238E27FC236}">
                <a16:creationId xmlns:a16="http://schemas.microsoft.com/office/drawing/2014/main" id="{2AB4E2E1-CC1C-225F-B90B-E7CCAE0CFCBE}"/>
              </a:ext>
            </a:extLst>
          </p:cNvPr>
          <p:cNvSpPr/>
          <p:nvPr/>
        </p:nvSpPr>
        <p:spPr>
          <a:xfrm>
            <a:off x="4476145" y="2102819"/>
            <a:ext cx="3429000" cy="1572768"/>
          </a:xfrm>
          <a:prstGeom prst="roundRect">
            <a:avLst>
              <a:gd name="adj" fmla="val 4070"/>
            </a:avLst>
          </a:prstGeom>
          <a:solidFill>
            <a:srgbClr val="FFFFFF"/>
          </a:solidFill>
          <a:ln w="12700">
            <a:solidFill>
              <a:srgbClr val="D9E1E5"/>
            </a:solidFill>
            <a:prstDash val="solid"/>
          </a:ln>
          <a:effectLst>
            <a:outerShdw blurRad="12700" dist="6350" dir="2700000" algn="bl" rotWithShape="0">
              <a:srgbClr val="000000">
                <a:alpha val="10000"/>
              </a:srgbClr>
            </a:outerShdw>
          </a:effectLst>
        </p:spPr>
        <p:txBody>
          <a:bodyPr/>
          <a:lstStyle/>
          <a:p>
            <a:endParaRPr lang="en-US"/>
          </a:p>
        </p:txBody>
      </p:sp>
      <p:sp>
        <p:nvSpPr>
          <p:cNvPr id="19" name="Text 8">
            <a:extLst>
              <a:ext uri="{FF2B5EF4-FFF2-40B4-BE49-F238E27FC236}">
                <a16:creationId xmlns:a16="http://schemas.microsoft.com/office/drawing/2014/main" id="{5EDFE8AE-8FA5-2F2A-51F6-7C74583805AE}"/>
              </a:ext>
            </a:extLst>
          </p:cNvPr>
          <p:cNvSpPr/>
          <p:nvPr/>
        </p:nvSpPr>
        <p:spPr>
          <a:xfrm>
            <a:off x="4732177" y="2349707"/>
            <a:ext cx="2377440" cy="201168"/>
          </a:xfrm>
          <a:prstGeom prst="rect">
            <a:avLst/>
          </a:prstGeom>
          <a:noFill/>
          <a:ln/>
        </p:spPr>
        <p:txBody>
          <a:bodyPr wrap="square" lIns="0" tIns="0" rIns="0" bIns="0" rtlCol="0" anchor="ctr"/>
          <a:lstStyle/>
          <a:p>
            <a:pPr marL="0" indent="0">
              <a:buNone/>
            </a:pPr>
            <a:r>
              <a:rPr lang="en-US" sz="1100" b="1" kern="0" spc="120" dirty="0">
                <a:solidFill>
                  <a:srgbClr val="00A6A6"/>
                </a:solidFill>
              </a:rPr>
              <a:t>SIMPLE CALCULATION</a:t>
            </a:r>
            <a:endParaRPr lang="en-US" sz="1100" dirty="0"/>
          </a:p>
        </p:txBody>
      </p:sp>
      <p:sp>
        <p:nvSpPr>
          <p:cNvPr id="21" name="Text 9">
            <a:extLst>
              <a:ext uri="{FF2B5EF4-FFF2-40B4-BE49-F238E27FC236}">
                <a16:creationId xmlns:a16="http://schemas.microsoft.com/office/drawing/2014/main" id="{B833A9F1-D270-E040-272E-13F37B3A0B06}"/>
              </a:ext>
            </a:extLst>
          </p:cNvPr>
          <p:cNvSpPr/>
          <p:nvPr/>
        </p:nvSpPr>
        <p:spPr>
          <a:xfrm>
            <a:off x="4732177" y="2770331"/>
            <a:ext cx="2926080" cy="502920"/>
          </a:xfrm>
          <a:prstGeom prst="rect">
            <a:avLst/>
          </a:prstGeom>
          <a:noFill/>
          <a:ln/>
        </p:spPr>
        <p:txBody>
          <a:bodyPr wrap="square" lIns="0" tIns="0" rIns="0" bIns="0" rtlCol="0" anchor="ctr">
            <a:normAutofit fontScale="92500" lnSpcReduction="10000"/>
          </a:bodyPr>
          <a:lstStyle/>
          <a:p>
            <a:pPr marL="0" indent="0">
              <a:buNone/>
            </a:pPr>
            <a:r>
              <a:rPr lang="en-US" sz="1800" b="1" dirty="0">
                <a:solidFill>
                  <a:srgbClr val="0B2638"/>
                </a:solidFill>
              </a:rPr>
              <a:t>Retention = customers retained ÷ customers eligible to return</a:t>
            </a:r>
            <a:endParaRPr lang="en-US" sz="1800" dirty="0"/>
          </a:p>
        </p:txBody>
      </p:sp>
      <p:sp>
        <p:nvSpPr>
          <p:cNvPr id="23" name="Shape 10">
            <a:extLst>
              <a:ext uri="{FF2B5EF4-FFF2-40B4-BE49-F238E27FC236}">
                <a16:creationId xmlns:a16="http://schemas.microsoft.com/office/drawing/2014/main" id="{D0203189-40D6-8F44-68A4-CB0B7D926C97}"/>
              </a:ext>
            </a:extLst>
          </p:cNvPr>
          <p:cNvSpPr/>
          <p:nvPr/>
        </p:nvSpPr>
        <p:spPr>
          <a:xfrm>
            <a:off x="4476145" y="3931619"/>
            <a:ext cx="6967728" cy="1792224"/>
          </a:xfrm>
          <a:prstGeom prst="roundRect">
            <a:avLst>
              <a:gd name="adj" fmla="val 3571"/>
            </a:avLst>
          </a:prstGeom>
          <a:solidFill>
            <a:srgbClr val="EAF3F3"/>
          </a:solidFill>
          <a:ln w="12700">
            <a:solidFill>
              <a:srgbClr val="CFE1E1"/>
            </a:solidFill>
            <a:prstDash val="solid"/>
          </a:ln>
        </p:spPr>
        <p:txBody>
          <a:bodyPr/>
          <a:lstStyle/>
          <a:p>
            <a:endParaRPr lang="en-US"/>
          </a:p>
        </p:txBody>
      </p:sp>
      <p:sp>
        <p:nvSpPr>
          <p:cNvPr id="25" name="Text 11">
            <a:extLst>
              <a:ext uri="{FF2B5EF4-FFF2-40B4-BE49-F238E27FC236}">
                <a16:creationId xmlns:a16="http://schemas.microsoft.com/office/drawing/2014/main" id="{CA8FEC60-5B12-65A6-D24D-E6DFE4660331}"/>
              </a:ext>
            </a:extLst>
          </p:cNvPr>
          <p:cNvSpPr/>
          <p:nvPr/>
        </p:nvSpPr>
        <p:spPr>
          <a:xfrm>
            <a:off x="4750465" y="4215083"/>
            <a:ext cx="3108960" cy="201168"/>
          </a:xfrm>
          <a:prstGeom prst="rect">
            <a:avLst/>
          </a:prstGeom>
          <a:noFill/>
          <a:ln/>
        </p:spPr>
        <p:txBody>
          <a:bodyPr wrap="square" lIns="0" tIns="0" rIns="0" bIns="0" rtlCol="0" anchor="ctr"/>
          <a:lstStyle/>
          <a:p>
            <a:pPr marL="0" indent="0">
              <a:buNone/>
            </a:pPr>
            <a:r>
              <a:rPr lang="en-US" sz="1100" b="1" kern="0" spc="110" dirty="0">
                <a:solidFill>
                  <a:srgbClr val="00A6A6"/>
                </a:solidFill>
              </a:rPr>
              <a:t>TURN THE SIGNAL INTO ACTION</a:t>
            </a:r>
            <a:endParaRPr lang="en-US" sz="1100" dirty="0"/>
          </a:p>
        </p:txBody>
      </p:sp>
      <p:sp>
        <p:nvSpPr>
          <p:cNvPr id="27" name="Text 12">
            <a:extLst>
              <a:ext uri="{FF2B5EF4-FFF2-40B4-BE49-F238E27FC236}">
                <a16:creationId xmlns:a16="http://schemas.microsoft.com/office/drawing/2014/main" id="{A588D324-94C2-5249-BEB7-FAA184E400A3}"/>
              </a:ext>
            </a:extLst>
          </p:cNvPr>
          <p:cNvSpPr/>
          <p:nvPr/>
        </p:nvSpPr>
        <p:spPr>
          <a:xfrm>
            <a:off x="4750465" y="4635707"/>
            <a:ext cx="6355080" cy="713232"/>
          </a:xfrm>
          <a:prstGeom prst="rect">
            <a:avLst/>
          </a:prstGeom>
          <a:noFill/>
          <a:ln/>
        </p:spPr>
        <p:txBody>
          <a:bodyPr wrap="square" lIns="0" tIns="0" rIns="0" bIns="0" rtlCol="0" anchor="ctr">
            <a:normAutofit lnSpcReduction="10000"/>
          </a:bodyPr>
          <a:lstStyle/>
          <a:p>
            <a:pPr marL="0" indent="0">
              <a:buNone/>
            </a:pPr>
            <a:r>
              <a:rPr lang="en-US" sz="1700" dirty="0">
                <a:solidFill>
                  <a:srgbClr val="102A3A"/>
                </a:solidFill>
              </a:rPr>
              <a:t>Track both the rate and the reason. Segment voluntary loss, service failure, price sensitivity, and natural completion so the response matches the cause.</a:t>
            </a:r>
            <a:endParaRPr lang="en-US" sz="1700" dirty="0"/>
          </a:p>
        </p:txBody>
      </p:sp>
    </p:spTree>
    <p:extLst>
      <p:ext uri="{BB962C8B-B14F-4D97-AF65-F5344CB8AC3E}">
        <p14:creationId xmlns:p14="http://schemas.microsoft.com/office/powerpoint/2010/main" val="423541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E3A03-0520-5ED1-29A6-885D43A458F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B8C9DE4-AFD7-60A8-DBC0-19AF35D3B9BF}"/>
              </a:ext>
            </a:extLst>
          </p:cNvPr>
          <p:cNvSpPr txBox="1"/>
          <p:nvPr/>
        </p:nvSpPr>
        <p:spPr>
          <a:xfrm>
            <a:off x="693266" y="237026"/>
            <a:ext cx="10719481" cy="1538883"/>
          </a:xfrm>
          <a:prstGeom prst="rect">
            <a:avLst/>
          </a:prstGeom>
          <a:noFill/>
        </p:spPr>
        <p:txBody>
          <a:bodyPr wrap="square">
            <a:spAutoFit/>
          </a:bodyPr>
          <a:lstStyle/>
          <a:p>
            <a:r>
              <a:rPr lang="en-US" sz="4800" b="1" dirty="0">
                <a:solidFill>
                  <a:srgbClr val="003A4F"/>
                </a:solidFill>
                <a:latin typeface="Garamond" panose="02020404030301010803" pitchFamily="18" charset="0"/>
                <a:ea typeface="Inter" panose="02000503000000020004" pitchFamily="50" charset="0"/>
                <a:cs typeface="Inter" panose="02000503000000020004" pitchFamily="50" charset="0"/>
              </a:rPr>
              <a:t>Leading Indicator 5 of 6</a:t>
            </a:r>
          </a:p>
          <a:p>
            <a:endParaRPr lang="en-ID" sz="4600" b="1" dirty="0">
              <a:solidFill>
                <a:srgbClr val="003A4F"/>
              </a:solidFill>
              <a:latin typeface="Arial" panose="020B0604020202020204" pitchFamily="34" charset="0"/>
              <a:ea typeface="Open Sans" panose="020B0606030504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0F828023-989F-8147-D117-354912F08456}"/>
              </a:ext>
            </a:extLst>
          </p:cNvPr>
          <p:cNvSpPr/>
          <p:nvPr/>
        </p:nvSpPr>
        <p:spPr>
          <a:xfrm>
            <a:off x="717930" y="1043958"/>
            <a:ext cx="8465059" cy="103981"/>
          </a:xfrm>
          <a:prstGeom prst="rect">
            <a:avLst/>
          </a:prstGeom>
          <a:solidFill>
            <a:srgbClr val="A9B5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0" name="Text 4">
            <a:extLst>
              <a:ext uri="{FF2B5EF4-FFF2-40B4-BE49-F238E27FC236}">
                <a16:creationId xmlns:a16="http://schemas.microsoft.com/office/drawing/2014/main" id="{2950C664-1D5B-AEF1-D55F-371FD6AB8D92}"/>
              </a:ext>
            </a:extLst>
          </p:cNvPr>
          <p:cNvSpPr/>
          <p:nvPr/>
        </p:nvSpPr>
        <p:spPr>
          <a:xfrm>
            <a:off x="777240" y="1938528"/>
            <a:ext cx="1005840" cy="822960"/>
          </a:xfrm>
          <a:prstGeom prst="rect">
            <a:avLst/>
          </a:prstGeom>
          <a:noFill/>
          <a:ln/>
        </p:spPr>
        <p:txBody>
          <a:bodyPr wrap="square" lIns="0" tIns="0" rIns="0" bIns="0" rtlCol="0" anchor="ctr"/>
          <a:lstStyle/>
          <a:p>
            <a:pPr marL="0" indent="0">
              <a:buNone/>
            </a:pPr>
            <a:r>
              <a:rPr lang="en-US" sz="5400" b="1" dirty="0">
                <a:solidFill>
                  <a:srgbClr val="FFFFFF"/>
                </a:solidFill>
              </a:rPr>
              <a:t>01</a:t>
            </a:r>
            <a:endParaRPr lang="en-US" sz="5400" dirty="0"/>
          </a:p>
        </p:txBody>
      </p:sp>
      <p:sp>
        <p:nvSpPr>
          <p:cNvPr id="28" name="Shape 13">
            <a:extLst>
              <a:ext uri="{FF2B5EF4-FFF2-40B4-BE49-F238E27FC236}">
                <a16:creationId xmlns:a16="http://schemas.microsoft.com/office/drawing/2014/main" id="{456D41CE-E588-6639-BB26-72413D7F58E6}"/>
              </a:ext>
            </a:extLst>
          </p:cNvPr>
          <p:cNvSpPr/>
          <p:nvPr/>
        </p:nvSpPr>
        <p:spPr>
          <a:xfrm>
            <a:off x="530352" y="5897880"/>
            <a:ext cx="11018520" cy="420624"/>
          </a:xfrm>
          <a:prstGeom prst="roundRect">
            <a:avLst>
              <a:gd name="adj" fmla="val 13043"/>
            </a:avLst>
          </a:prstGeom>
          <a:solidFill>
            <a:srgbClr val="0B2638"/>
          </a:solidFill>
          <a:ln w="12700">
            <a:solidFill>
              <a:srgbClr val="0B2638"/>
            </a:solidFill>
            <a:prstDash val="solid"/>
          </a:ln>
        </p:spPr>
        <p:txBody>
          <a:bodyPr/>
          <a:lstStyle/>
          <a:p>
            <a:endParaRPr lang="en-US"/>
          </a:p>
        </p:txBody>
      </p:sp>
      <p:sp>
        <p:nvSpPr>
          <p:cNvPr id="32" name="Text Placeholder 2">
            <a:extLst>
              <a:ext uri="{FF2B5EF4-FFF2-40B4-BE49-F238E27FC236}">
                <a16:creationId xmlns:a16="http://schemas.microsoft.com/office/drawing/2014/main" id="{4F937C7E-A8D1-3532-131E-CCE358708166}"/>
              </a:ext>
            </a:extLst>
          </p:cNvPr>
          <p:cNvSpPr>
            <a:spLocks noGrp="1"/>
          </p:cNvSpPr>
          <p:nvPr/>
        </p:nvSpPr>
        <p:spPr>
          <a:xfrm>
            <a:off x="693266" y="1333923"/>
            <a:ext cx="10891620" cy="150018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tint val="7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R="0">
              <a:lnSpc>
                <a:spcPct val="115000"/>
              </a:lnSpc>
              <a:spcAft>
                <a:spcPts val="800"/>
              </a:spcAft>
            </a:pPr>
            <a:r>
              <a:rPr lang="en-US" b="1" kern="100" dirty="0">
                <a:solidFill>
                  <a:srgbClr val="003A4F"/>
                </a:solidFill>
                <a:effectLst/>
                <a:latin typeface="Aptos" panose="020B0004020202020204" pitchFamily="34" charset="0"/>
                <a:ea typeface="Aptos" panose="020B0004020202020204" pitchFamily="34" charset="0"/>
                <a:cs typeface="Times New Roman" panose="02020603050405020304" pitchFamily="18" charset="0"/>
              </a:rPr>
              <a:t>Cash Health</a:t>
            </a:r>
            <a:endParaRPr lang="en-US" kern="100" dirty="0">
              <a:solidFill>
                <a:srgbClr val="003A4F"/>
              </a:solidFill>
              <a:effectLst/>
              <a:latin typeface="Aptos" panose="020B0004020202020204" pitchFamily="34" charset="0"/>
              <a:ea typeface="Aptos" panose="020B0004020202020204" pitchFamily="34" charset="0"/>
              <a:cs typeface="Times New Roman" panose="02020603050405020304" pitchFamily="18" charset="0"/>
            </a:endParaRPr>
          </a:p>
          <a:p>
            <a:endParaRPr lang="en-US" sz="1000" dirty="0">
              <a:solidFill>
                <a:schemeClr val="tx1"/>
              </a:solidFill>
              <a:latin typeface="Garamond" panose="02020404030301010803" pitchFamily="18" charset="0"/>
            </a:endParaRPr>
          </a:p>
        </p:txBody>
      </p:sp>
      <p:sp>
        <p:nvSpPr>
          <p:cNvPr id="3" name="Text 2">
            <a:extLst>
              <a:ext uri="{FF2B5EF4-FFF2-40B4-BE49-F238E27FC236}">
                <a16:creationId xmlns:a16="http://schemas.microsoft.com/office/drawing/2014/main" id="{6AD3681E-9B2A-29F0-8139-7DDFECA861B4}"/>
              </a:ext>
            </a:extLst>
          </p:cNvPr>
          <p:cNvSpPr/>
          <p:nvPr/>
        </p:nvSpPr>
        <p:spPr>
          <a:xfrm>
            <a:off x="777240" y="1679897"/>
            <a:ext cx="10698480" cy="329184"/>
          </a:xfrm>
          <a:prstGeom prst="rect">
            <a:avLst/>
          </a:prstGeom>
          <a:noFill/>
          <a:ln/>
        </p:spPr>
        <p:txBody>
          <a:bodyPr wrap="square" lIns="0" tIns="0" rIns="0" bIns="0" rtlCol="0" anchor="ctr"/>
          <a:lstStyle/>
          <a:p>
            <a:pPr marL="0" indent="0">
              <a:buNone/>
            </a:pPr>
            <a:r>
              <a:rPr lang="en-US" sz="1350" dirty="0"/>
              <a:t>How much operating runway do we have?</a:t>
            </a:r>
          </a:p>
        </p:txBody>
      </p:sp>
      <p:sp>
        <p:nvSpPr>
          <p:cNvPr id="7" name="Text 4">
            <a:extLst>
              <a:ext uri="{FF2B5EF4-FFF2-40B4-BE49-F238E27FC236}">
                <a16:creationId xmlns:a16="http://schemas.microsoft.com/office/drawing/2014/main" id="{505537E0-A163-3778-170D-5987BF62BEE3}"/>
              </a:ext>
            </a:extLst>
          </p:cNvPr>
          <p:cNvSpPr/>
          <p:nvPr/>
        </p:nvSpPr>
        <p:spPr>
          <a:xfrm>
            <a:off x="777240" y="2116501"/>
            <a:ext cx="1005840" cy="822960"/>
          </a:xfrm>
          <a:prstGeom prst="rect">
            <a:avLst/>
          </a:prstGeom>
          <a:noFill/>
          <a:ln/>
        </p:spPr>
        <p:txBody>
          <a:bodyPr wrap="square" lIns="0" tIns="0" rIns="0" bIns="0" rtlCol="0" anchor="ctr"/>
          <a:lstStyle/>
          <a:p>
            <a:pPr marL="0" indent="0">
              <a:buNone/>
            </a:pPr>
            <a:r>
              <a:rPr lang="en-US" sz="5400" b="1" dirty="0">
                <a:solidFill>
                  <a:srgbClr val="FFFFFF"/>
                </a:solidFill>
              </a:rPr>
              <a:t>03</a:t>
            </a:r>
            <a:endParaRPr lang="en-US" sz="5400" dirty="0"/>
          </a:p>
        </p:txBody>
      </p:sp>
      <p:sp>
        <p:nvSpPr>
          <p:cNvPr id="8" name="Shape 3">
            <a:extLst>
              <a:ext uri="{FF2B5EF4-FFF2-40B4-BE49-F238E27FC236}">
                <a16:creationId xmlns:a16="http://schemas.microsoft.com/office/drawing/2014/main" id="{97623882-722A-02B0-2461-DF1FA6B3DD1D}"/>
              </a:ext>
            </a:extLst>
          </p:cNvPr>
          <p:cNvSpPr/>
          <p:nvPr/>
        </p:nvSpPr>
        <p:spPr>
          <a:xfrm>
            <a:off x="809770" y="2084405"/>
            <a:ext cx="3429000" cy="3621024"/>
          </a:xfrm>
          <a:prstGeom prst="roundRect">
            <a:avLst>
              <a:gd name="adj" fmla="val 2133"/>
            </a:avLst>
          </a:prstGeom>
          <a:solidFill>
            <a:srgbClr val="C95D56"/>
          </a:solidFill>
          <a:ln w="12700">
            <a:solidFill>
              <a:srgbClr val="C95D56"/>
            </a:solidFill>
            <a:prstDash val="solid"/>
          </a:ln>
        </p:spPr>
        <p:txBody>
          <a:bodyPr/>
          <a:lstStyle/>
          <a:p>
            <a:endParaRPr lang="en-US"/>
          </a:p>
        </p:txBody>
      </p:sp>
      <p:sp>
        <p:nvSpPr>
          <p:cNvPr id="12" name="Text 4">
            <a:extLst>
              <a:ext uri="{FF2B5EF4-FFF2-40B4-BE49-F238E27FC236}">
                <a16:creationId xmlns:a16="http://schemas.microsoft.com/office/drawing/2014/main" id="{4D188B39-178F-F891-F60D-045FCF95A5ED}"/>
              </a:ext>
            </a:extLst>
          </p:cNvPr>
          <p:cNvSpPr/>
          <p:nvPr/>
        </p:nvSpPr>
        <p:spPr>
          <a:xfrm>
            <a:off x="1084090" y="2331293"/>
            <a:ext cx="1005840" cy="822960"/>
          </a:xfrm>
          <a:prstGeom prst="rect">
            <a:avLst/>
          </a:prstGeom>
          <a:noFill/>
          <a:ln/>
        </p:spPr>
        <p:txBody>
          <a:bodyPr wrap="square" lIns="0" tIns="0" rIns="0" bIns="0" rtlCol="0" anchor="ctr"/>
          <a:lstStyle/>
          <a:p>
            <a:pPr marL="0" indent="0">
              <a:buNone/>
            </a:pPr>
            <a:r>
              <a:rPr lang="en-US" sz="5400" b="1" dirty="0">
                <a:solidFill>
                  <a:srgbClr val="FFFFFF"/>
                </a:solidFill>
              </a:rPr>
              <a:t>05</a:t>
            </a:r>
            <a:endParaRPr lang="en-US" sz="5400" dirty="0"/>
          </a:p>
        </p:txBody>
      </p:sp>
      <p:sp>
        <p:nvSpPr>
          <p:cNvPr id="16" name="Text 5">
            <a:extLst>
              <a:ext uri="{FF2B5EF4-FFF2-40B4-BE49-F238E27FC236}">
                <a16:creationId xmlns:a16="http://schemas.microsoft.com/office/drawing/2014/main" id="{0287353F-D8BB-1290-7F21-0FB140A91F8C}"/>
              </a:ext>
            </a:extLst>
          </p:cNvPr>
          <p:cNvSpPr/>
          <p:nvPr/>
        </p:nvSpPr>
        <p:spPr>
          <a:xfrm>
            <a:off x="1084090" y="3318845"/>
            <a:ext cx="2377440" cy="228600"/>
          </a:xfrm>
          <a:prstGeom prst="rect">
            <a:avLst/>
          </a:prstGeom>
          <a:noFill/>
          <a:ln/>
        </p:spPr>
        <p:txBody>
          <a:bodyPr wrap="square" lIns="0" tIns="0" rIns="0" bIns="0" rtlCol="0" anchor="ctr"/>
          <a:lstStyle/>
          <a:p>
            <a:pPr marL="0" indent="0">
              <a:buNone/>
            </a:pPr>
            <a:r>
              <a:rPr lang="en-US" sz="1100" b="1" kern="0" spc="140" dirty="0">
                <a:solidFill>
                  <a:srgbClr val="D8F4F2"/>
                </a:solidFill>
              </a:rPr>
              <a:t>WHAT TO WATCH</a:t>
            </a:r>
            <a:endParaRPr lang="en-US" sz="1100" dirty="0"/>
          </a:p>
        </p:txBody>
      </p:sp>
      <p:sp>
        <p:nvSpPr>
          <p:cNvPr id="20" name="Text 6">
            <a:extLst>
              <a:ext uri="{FF2B5EF4-FFF2-40B4-BE49-F238E27FC236}">
                <a16:creationId xmlns:a16="http://schemas.microsoft.com/office/drawing/2014/main" id="{0B1DDC80-A320-25BB-D20B-F5B5C87BAD65}"/>
              </a:ext>
            </a:extLst>
          </p:cNvPr>
          <p:cNvSpPr/>
          <p:nvPr/>
        </p:nvSpPr>
        <p:spPr>
          <a:xfrm>
            <a:off x="1084090" y="3638885"/>
            <a:ext cx="2743200" cy="1508760"/>
          </a:xfrm>
          <a:prstGeom prst="rect">
            <a:avLst/>
          </a:prstGeom>
          <a:noFill/>
          <a:ln/>
        </p:spPr>
        <p:txBody>
          <a:bodyPr wrap="square" lIns="381" tIns="381" rIns="381" bIns="381" rtlCol="0" anchor="ctr"/>
          <a:lstStyle/>
          <a:p>
            <a:pPr marL="177800" indent="-177800">
              <a:buSzPct val="100000"/>
              <a:buChar char="•"/>
            </a:pPr>
            <a:r>
              <a:rPr lang="en-US" sz="1600" dirty="0">
                <a:solidFill>
                  <a:srgbClr val="FFFFFF"/>
                </a:solidFill>
              </a:rPr>
              <a:t>Days cash on hand</a:t>
            </a:r>
            <a:endParaRPr lang="en-US" sz="1600" dirty="0"/>
          </a:p>
          <a:p>
            <a:pPr marL="177800" indent="-177800">
              <a:buSzPct val="100000"/>
              <a:buChar char="•"/>
            </a:pPr>
            <a:r>
              <a:rPr lang="en-US" sz="1600" dirty="0">
                <a:solidFill>
                  <a:srgbClr val="FFFFFF"/>
                </a:solidFill>
              </a:rPr>
              <a:t>Working capital</a:t>
            </a:r>
            <a:endParaRPr lang="en-US" sz="1600" dirty="0"/>
          </a:p>
          <a:p>
            <a:pPr marL="177800" indent="-177800">
              <a:buSzPct val="100000"/>
              <a:buChar char="•"/>
            </a:pPr>
            <a:r>
              <a:rPr lang="en-US" sz="1600" dirty="0">
                <a:solidFill>
                  <a:srgbClr val="FFFFFF"/>
                </a:solidFill>
              </a:rPr>
              <a:t>13-week cash forecast variance</a:t>
            </a:r>
            <a:endParaRPr lang="en-US" sz="1600" dirty="0"/>
          </a:p>
          <a:p>
            <a:pPr marL="177800" indent="-177800">
              <a:buSzPct val="100000"/>
              <a:buChar char="•"/>
            </a:pPr>
            <a:r>
              <a:rPr lang="en-US" sz="1600" dirty="0">
                <a:solidFill>
                  <a:srgbClr val="FFFFFF"/>
                </a:solidFill>
              </a:rPr>
              <a:t>Debt-service headroom</a:t>
            </a:r>
            <a:endParaRPr lang="en-US" sz="1600" dirty="0"/>
          </a:p>
        </p:txBody>
      </p:sp>
      <p:sp>
        <p:nvSpPr>
          <p:cNvPr id="24" name="Shape 7">
            <a:extLst>
              <a:ext uri="{FF2B5EF4-FFF2-40B4-BE49-F238E27FC236}">
                <a16:creationId xmlns:a16="http://schemas.microsoft.com/office/drawing/2014/main" id="{F4CE4F3E-5269-EDF1-C553-F16411954CCD}"/>
              </a:ext>
            </a:extLst>
          </p:cNvPr>
          <p:cNvSpPr/>
          <p:nvPr/>
        </p:nvSpPr>
        <p:spPr>
          <a:xfrm>
            <a:off x="4531378" y="2084405"/>
            <a:ext cx="3429000" cy="1572768"/>
          </a:xfrm>
          <a:prstGeom prst="roundRect">
            <a:avLst>
              <a:gd name="adj" fmla="val 4070"/>
            </a:avLst>
          </a:prstGeom>
          <a:solidFill>
            <a:srgbClr val="FFFFFF"/>
          </a:solidFill>
          <a:ln w="12700">
            <a:solidFill>
              <a:srgbClr val="D9E1E5"/>
            </a:solidFill>
            <a:prstDash val="solid"/>
          </a:ln>
          <a:effectLst>
            <a:outerShdw blurRad="12700" dist="6350" dir="2700000" algn="bl" rotWithShape="0">
              <a:srgbClr val="000000">
                <a:alpha val="10000"/>
              </a:srgbClr>
            </a:outerShdw>
          </a:effectLst>
        </p:spPr>
        <p:txBody>
          <a:bodyPr/>
          <a:lstStyle/>
          <a:p>
            <a:endParaRPr lang="en-US"/>
          </a:p>
        </p:txBody>
      </p:sp>
      <p:sp>
        <p:nvSpPr>
          <p:cNvPr id="29" name="Text 8">
            <a:extLst>
              <a:ext uri="{FF2B5EF4-FFF2-40B4-BE49-F238E27FC236}">
                <a16:creationId xmlns:a16="http://schemas.microsoft.com/office/drawing/2014/main" id="{43452F3A-43E9-8406-6CBB-DE7206ECAA88}"/>
              </a:ext>
            </a:extLst>
          </p:cNvPr>
          <p:cNvSpPr/>
          <p:nvPr/>
        </p:nvSpPr>
        <p:spPr>
          <a:xfrm>
            <a:off x="4787410" y="2331293"/>
            <a:ext cx="2377440" cy="201168"/>
          </a:xfrm>
          <a:prstGeom prst="rect">
            <a:avLst/>
          </a:prstGeom>
          <a:noFill/>
          <a:ln/>
        </p:spPr>
        <p:txBody>
          <a:bodyPr wrap="square" lIns="0" tIns="0" rIns="0" bIns="0" rtlCol="0" anchor="ctr"/>
          <a:lstStyle/>
          <a:p>
            <a:pPr marL="0" indent="0">
              <a:buNone/>
            </a:pPr>
            <a:r>
              <a:rPr lang="en-US" sz="1100" b="1" kern="0" spc="120" dirty="0">
                <a:solidFill>
                  <a:srgbClr val="00A6A6"/>
                </a:solidFill>
              </a:rPr>
              <a:t>SIMPLE CALCULATION</a:t>
            </a:r>
            <a:endParaRPr lang="en-US" sz="1100" dirty="0"/>
          </a:p>
        </p:txBody>
      </p:sp>
      <p:sp>
        <p:nvSpPr>
          <p:cNvPr id="33" name="Text 9">
            <a:extLst>
              <a:ext uri="{FF2B5EF4-FFF2-40B4-BE49-F238E27FC236}">
                <a16:creationId xmlns:a16="http://schemas.microsoft.com/office/drawing/2014/main" id="{40163C30-8833-9206-BC85-08775311697B}"/>
              </a:ext>
            </a:extLst>
          </p:cNvPr>
          <p:cNvSpPr/>
          <p:nvPr/>
        </p:nvSpPr>
        <p:spPr>
          <a:xfrm>
            <a:off x="4787410" y="2751917"/>
            <a:ext cx="2926080" cy="502920"/>
          </a:xfrm>
          <a:prstGeom prst="rect">
            <a:avLst/>
          </a:prstGeom>
          <a:noFill/>
          <a:ln/>
        </p:spPr>
        <p:txBody>
          <a:bodyPr wrap="square" lIns="0" tIns="0" rIns="0" bIns="0" rtlCol="0" anchor="ctr">
            <a:normAutofit fontScale="85000" lnSpcReduction="10000"/>
          </a:bodyPr>
          <a:lstStyle/>
          <a:p>
            <a:pPr marL="0" indent="0">
              <a:buNone/>
            </a:pPr>
            <a:r>
              <a:rPr lang="en-US" sz="1800" b="1" dirty="0">
                <a:solidFill>
                  <a:srgbClr val="0B2638"/>
                </a:solidFill>
              </a:rPr>
              <a:t>Days cash = unrestricted cash ÷ average daily cash operating costs</a:t>
            </a:r>
            <a:endParaRPr lang="en-US" sz="1800" dirty="0"/>
          </a:p>
        </p:txBody>
      </p:sp>
      <p:sp>
        <p:nvSpPr>
          <p:cNvPr id="35" name="Shape 10">
            <a:extLst>
              <a:ext uri="{FF2B5EF4-FFF2-40B4-BE49-F238E27FC236}">
                <a16:creationId xmlns:a16="http://schemas.microsoft.com/office/drawing/2014/main" id="{E1742E2F-09C9-3C20-DDFA-52AAC4B4FF58}"/>
              </a:ext>
            </a:extLst>
          </p:cNvPr>
          <p:cNvSpPr/>
          <p:nvPr/>
        </p:nvSpPr>
        <p:spPr>
          <a:xfrm>
            <a:off x="4531378" y="3913205"/>
            <a:ext cx="6967728" cy="1792224"/>
          </a:xfrm>
          <a:prstGeom prst="roundRect">
            <a:avLst>
              <a:gd name="adj" fmla="val 3571"/>
            </a:avLst>
          </a:prstGeom>
          <a:solidFill>
            <a:srgbClr val="EAF3F3"/>
          </a:solidFill>
          <a:ln w="12700">
            <a:solidFill>
              <a:srgbClr val="CFE1E1"/>
            </a:solidFill>
            <a:prstDash val="solid"/>
          </a:ln>
        </p:spPr>
        <p:txBody>
          <a:bodyPr/>
          <a:lstStyle/>
          <a:p>
            <a:endParaRPr lang="en-US"/>
          </a:p>
        </p:txBody>
      </p:sp>
      <p:sp>
        <p:nvSpPr>
          <p:cNvPr id="37" name="Text 11">
            <a:extLst>
              <a:ext uri="{FF2B5EF4-FFF2-40B4-BE49-F238E27FC236}">
                <a16:creationId xmlns:a16="http://schemas.microsoft.com/office/drawing/2014/main" id="{BF52ACD4-1EA6-438A-BF37-94D6FD75B875}"/>
              </a:ext>
            </a:extLst>
          </p:cNvPr>
          <p:cNvSpPr/>
          <p:nvPr/>
        </p:nvSpPr>
        <p:spPr>
          <a:xfrm>
            <a:off x="4805698" y="4196669"/>
            <a:ext cx="3108960" cy="201168"/>
          </a:xfrm>
          <a:prstGeom prst="rect">
            <a:avLst/>
          </a:prstGeom>
          <a:noFill/>
          <a:ln/>
        </p:spPr>
        <p:txBody>
          <a:bodyPr wrap="square" lIns="0" tIns="0" rIns="0" bIns="0" rtlCol="0" anchor="ctr"/>
          <a:lstStyle/>
          <a:p>
            <a:pPr marL="0" indent="0">
              <a:buNone/>
            </a:pPr>
            <a:r>
              <a:rPr lang="en-US" sz="1100" b="1" kern="0" spc="110" dirty="0">
                <a:solidFill>
                  <a:srgbClr val="00A6A6"/>
                </a:solidFill>
              </a:rPr>
              <a:t>TURN THE SIGNAL INTO ACTION</a:t>
            </a:r>
            <a:endParaRPr lang="en-US" sz="1100" dirty="0"/>
          </a:p>
        </p:txBody>
      </p:sp>
      <p:sp>
        <p:nvSpPr>
          <p:cNvPr id="39" name="Text 12">
            <a:extLst>
              <a:ext uri="{FF2B5EF4-FFF2-40B4-BE49-F238E27FC236}">
                <a16:creationId xmlns:a16="http://schemas.microsoft.com/office/drawing/2014/main" id="{8A612453-CC5B-52F0-0949-FD172EA58BD2}"/>
              </a:ext>
            </a:extLst>
          </p:cNvPr>
          <p:cNvSpPr/>
          <p:nvPr/>
        </p:nvSpPr>
        <p:spPr>
          <a:xfrm>
            <a:off x="4805698" y="4617293"/>
            <a:ext cx="6355080" cy="713232"/>
          </a:xfrm>
          <a:prstGeom prst="rect">
            <a:avLst/>
          </a:prstGeom>
          <a:noFill/>
          <a:ln/>
        </p:spPr>
        <p:txBody>
          <a:bodyPr wrap="square" lIns="0" tIns="0" rIns="0" bIns="0" rtlCol="0" anchor="ctr">
            <a:normAutofit/>
          </a:bodyPr>
          <a:lstStyle/>
          <a:p>
            <a:pPr marL="0" indent="0">
              <a:buNone/>
            </a:pPr>
            <a:r>
              <a:rPr lang="en-US" sz="1700" dirty="0">
                <a:solidFill>
                  <a:srgbClr val="102A3A"/>
                </a:solidFill>
              </a:rPr>
              <a:t>Use a rolling cash forecast and define minimum cash thresholds before a decision is urgent. Profitability and liquidity answer different questions.</a:t>
            </a:r>
            <a:endParaRPr lang="en-US" sz="1700" dirty="0"/>
          </a:p>
        </p:txBody>
      </p:sp>
    </p:spTree>
    <p:extLst>
      <p:ext uri="{BB962C8B-B14F-4D97-AF65-F5344CB8AC3E}">
        <p14:creationId xmlns:p14="http://schemas.microsoft.com/office/powerpoint/2010/main" val="3284903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7D4C7-1A8E-15C6-A161-ECC91F649B7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22B1384-8667-DC49-7925-BFABD8BFB963}"/>
              </a:ext>
            </a:extLst>
          </p:cNvPr>
          <p:cNvSpPr txBox="1"/>
          <p:nvPr/>
        </p:nvSpPr>
        <p:spPr>
          <a:xfrm>
            <a:off x="693266" y="237026"/>
            <a:ext cx="10719481" cy="1538883"/>
          </a:xfrm>
          <a:prstGeom prst="rect">
            <a:avLst/>
          </a:prstGeom>
          <a:noFill/>
        </p:spPr>
        <p:txBody>
          <a:bodyPr wrap="square">
            <a:spAutoFit/>
          </a:bodyPr>
          <a:lstStyle/>
          <a:p>
            <a:r>
              <a:rPr lang="en-US" sz="4800" b="1" dirty="0">
                <a:solidFill>
                  <a:srgbClr val="003A4F"/>
                </a:solidFill>
                <a:latin typeface="Garamond" panose="02020404030301010803" pitchFamily="18" charset="0"/>
                <a:ea typeface="Inter" panose="02000503000000020004" pitchFamily="50" charset="0"/>
                <a:cs typeface="Inter" panose="02000503000000020004" pitchFamily="50" charset="0"/>
              </a:rPr>
              <a:t>Leading Indicator 6 of 6</a:t>
            </a:r>
          </a:p>
          <a:p>
            <a:endParaRPr lang="en-ID" sz="4600" b="1" dirty="0">
              <a:solidFill>
                <a:srgbClr val="003A4F"/>
              </a:solidFill>
              <a:latin typeface="Arial" panose="020B0604020202020204" pitchFamily="34" charset="0"/>
              <a:ea typeface="Open Sans" panose="020B0606030504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9E598103-78CF-BCE4-1893-E5529609B394}"/>
              </a:ext>
            </a:extLst>
          </p:cNvPr>
          <p:cNvSpPr/>
          <p:nvPr/>
        </p:nvSpPr>
        <p:spPr>
          <a:xfrm>
            <a:off x="717930" y="1043958"/>
            <a:ext cx="8465059" cy="103981"/>
          </a:xfrm>
          <a:prstGeom prst="rect">
            <a:avLst/>
          </a:prstGeom>
          <a:solidFill>
            <a:srgbClr val="A9B5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0" name="Text 4">
            <a:extLst>
              <a:ext uri="{FF2B5EF4-FFF2-40B4-BE49-F238E27FC236}">
                <a16:creationId xmlns:a16="http://schemas.microsoft.com/office/drawing/2014/main" id="{45074D3C-3332-465A-FC28-30FE76CE5970}"/>
              </a:ext>
            </a:extLst>
          </p:cNvPr>
          <p:cNvSpPr/>
          <p:nvPr/>
        </p:nvSpPr>
        <p:spPr>
          <a:xfrm>
            <a:off x="777240" y="1938528"/>
            <a:ext cx="1005840" cy="822960"/>
          </a:xfrm>
          <a:prstGeom prst="rect">
            <a:avLst/>
          </a:prstGeom>
          <a:noFill/>
          <a:ln/>
        </p:spPr>
        <p:txBody>
          <a:bodyPr wrap="square" lIns="0" tIns="0" rIns="0" bIns="0" rtlCol="0" anchor="ctr"/>
          <a:lstStyle/>
          <a:p>
            <a:pPr marL="0" indent="0">
              <a:buNone/>
            </a:pPr>
            <a:r>
              <a:rPr lang="en-US" sz="5400" b="1" dirty="0">
                <a:solidFill>
                  <a:srgbClr val="FFFFFF"/>
                </a:solidFill>
              </a:rPr>
              <a:t>01</a:t>
            </a:r>
            <a:endParaRPr lang="en-US" sz="5400" dirty="0"/>
          </a:p>
        </p:txBody>
      </p:sp>
      <p:sp>
        <p:nvSpPr>
          <p:cNvPr id="28" name="Shape 13">
            <a:extLst>
              <a:ext uri="{FF2B5EF4-FFF2-40B4-BE49-F238E27FC236}">
                <a16:creationId xmlns:a16="http://schemas.microsoft.com/office/drawing/2014/main" id="{2976AAAE-FD57-5C36-269B-4FDCB36484DD}"/>
              </a:ext>
            </a:extLst>
          </p:cNvPr>
          <p:cNvSpPr/>
          <p:nvPr/>
        </p:nvSpPr>
        <p:spPr>
          <a:xfrm>
            <a:off x="530352" y="5897880"/>
            <a:ext cx="11018520" cy="420624"/>
          </a:xfrm>
          <a:prstGeom prst="roundRect">
            <a:avLst>
              <a:gd name="adj" fmla="val 13043"/>
            </a:avLst>
          </a:prstGeom>
          <a:solidFill>
            <a:srgbClr val="0B2638"/>
          </a:solidFill>
          <a:ln w="12700">
            <a:solidFill>
              <a:srgbClr val="0B2638"/>
            </a:solidFill>
            <a:prstDash val="solid"/>
          </a:ln>
        </p:spPr>
        <p:txBody>
          <a:bodyPr/>
          <a:lstStyle/>
          <a:p>
            <a:endParaRPr lang="en-US"/>
          </a:p>
        </p:txBody>
      </p:sp>
      <p:sp>
        <p:nvSpPr>
          <p:cNvPr id="32" name="Text Placeholder 2">
            <a:extLst>
              <a:ext uri="{FF2B5EF4-FFF2-40B4-BE49-F238E27FC236}">
                <a16:creationId xmlns:a16="http://schemas.microsoft.com/office/drawing/2014/main" id="{84EEE5AD-C507-0FDB-C4EC-11B37344B37D}"/>
              </a:ext>
            </a:extLst>
          </p:cNvPr>
          <p:cNvSpPr>
            <a:spLocks noGrp="1"/>
          </p:cNvSpPr>
          <p:nvPr/>
        </p:nvSpPr>
        <p:spPr>
          <a:xfrm>
            <a:off x="693266" y="1333923"/>
            <a:ext cx="10891620" cy="150018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tint val="7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R="0">
              <a:lnSpc>
                <a:spcPct val="115000"/>
              </a:lnSpc>
              <a:spcAft>
                <a:spcPts val="800"/>
              </a:spcAft>
            </a:pPr>
            <a:r>
              <a:rPr lang="en-US" b="1" kern="100" dirty="0">
                <a:solidFill>
                  <a:srgbClr val="003A4F"/>
                </a:solidFill>
                <a:effectLst/>
                <a:latin typeface="Aptos" panose="020B0004020202020204" pitchFamily="34" charset="0"/>
                <a:ea typeface="Aptos" panose="020B0004020202020204" pitchFamily="34" charset="0"/>
                <a:cs typeface="Times New Roman" panose="02020603050405020304" pitchFamily="18" charset="0"/>
              </a:rPr>
              <a:t>Performance Trend</a:t>
            </a:r>
            <a:endParaRPr lang="en-US" kern="100" dirty="0">
              <a:solidFill>
                <a:srgbClr val="003A4F"/>
              </a:solidFill>
              <a:effectLst/>
              <a:latin typeface="Aptos" panose="020B0004020202020204" pitchFamily="34" charset="0"/>
              <a:ea typeface="Aptos" panose="020B0004020202020204" pitchFamily="34" charset="0"/>
              <a:cs typeface="Times New Roman" panose="02020603050405020304" pitchFamily="18" charset="0"/>
            </a:endParaRPr>
          </a:p>
          <a:p>
            <a:endParaRPr lang="en-US" sz="1000" dirty="0">
              <a:solidFill>
                <a:schemeClr val="tx1"/>
              </a:solidFill>
              <a:latin typeface="Garamond" panose="02020404030301010803" pitchFamily="18" charset="0"/>
            </a:endParaRPr>
          </a:p>
        </p:txBody>
      </p:sp>
      <p:sp>
        <p:nvSpPr>
          <p:cNvPr id="3" name="Text 2">
            <a:extLst>
              <a:ext uri="{FF2B5EF4-FFF2-40B4-BE49-F238E27FC236}">
                <a16:creationId xmlns:a16="http://schemas.microsoft.com/office/drawing/2014/main" id="{44AEE46E-5B44-FD7F-7723-78835EC178D2}"/>
              </a:ext>
            </a:extLst>
          </p:cNvPr>
          <p:cNvSpPr/>
          <p:nvPr/>
        </p:nvSpPr>
        <p:spPr>
          <a:xfrm>
            <a:off x="777240" y="1679897"/>
            <a:ext cx="10698480" cy="329184"/>
          </a:xfrm>
          <a:prstGeom prst="rect">
            <a:avLst/>
          </a:prstGeom>
          <a:noFill/>
          <a:ln/>
        </p:spPr>
        <p:txBody>
          <a:bodyPr wrap="square" lIns="0" tIns="0" rIns="0" bIns="0" rtlCol="0" anchor="ctr"/>
          <a:lstStyle/>
          <a:p>
            <a:pPr marL="0" indent="0">
              <a:buNone/>
            </a:pPr>
            <a:r>
              <a:rPr lang="en-US" sz="1350" dirty="0"/>
              <a:t>Is performance moving consistently in the right direction?</a:t>
            </a:r>
          </a:p>
        </p:txBody>
      </p:sp>
      <p:sp>
        <p:nvSpPr>
          <p:cNvPr id="7" name="Text 4">
            <a:extLst>
              <a:ext uri="{FF2B5EF4-FFF2-40B4-BE49-F238E27FC236}">
                <a16:creationId xmlns:a16="http://schemas.microsoft.com/office/drawing/2014/main" id="{396CF21C-0F35-3894-3249-09C053F9FC2C}"/>
              </a:ext>
            </a:extLst>
          </p:cNvPr>
          <p:cNvSpPr/>
          <p:nvPr/>
        </p:nvSpPr>
        <p:spPr>
          <a:xfrm>
            <a:off x="777240" y="2116501"/>
            <a:ext cx="1005840" cy="822960"/>
          </a:xfrm>
          <a:prstGeom prst="rect">
            <a:avLst/>
          </a:prstGeom>
          <a:noFill/>
          <a:ln/>
        </p:spPr>
        <p:txBody>
          <a:bodyPr wrap="square" lIns="0" tIns="0" rIns="0" bIns="0" rtlCol="0" anchor="ctr"/>
          <a:lstStyle/>
          <a:p>
            <a:pPr marL="0" indent="0">
              <a:buNone/>
            </a:pPr>
            <a:r>
              <a:rPr lang="en-US" sz="5400" b="1" dirty="0">
                <a:solidFill>
                  <a:srgbClr val="FFFFFF"/>
                </a:solidFill>
              </a:rPr>
              <a:t>03</a:t>
            </a:r>
            <a:endParaRPr lang="en-US" sz="5400" dirty="0"/>
          </a:p>
        </p:txBody>
      </p:sp>
      <p:sp>
        <p:nvSpPr>
          <p:cNvPr id="6" name="Shape 3">
            <a:extLst>
              <a:ext uri="{FF2B5EF4-FFF2-40B4-BE49-F238E27FC236}">
                <a16:creationId xmlns:a16="http://schemas.microsoft.com/office/drawing/2014/main" id="{A763BD3B-126A-9EC0-C5AC-76F5DA285980}"/>
              </a:ext>
            </a:extLst>
          </p:cNvPr>
          <p:cNvSpPr/>
          <p:nvPr/>
        </p:nvSpPr>
        <p:spPr>
          <a:xfrm>
            <a:off x="803632" y="2084408"/>
            <a:ext cx="3429000" cy="3621024"/>
          </a:xfrm>
          <a:prstGeom prst="roundRect">
            <a:avLst>
              <a:gd name="adj" fmla="val 2133"/>
            </a:avLst>
          </a:prstGeom>
          <a:solidFill>
            <a:srgbClr val="0B2638"/>
          </a:solidFill>
          <a:ln w="12700">
            <a:solidFill>
              <a:srgbClr val="0B2638"/>
            </a:solidFill>
            <a:prstDash val="solid"/>
          </a:ln>
        </p:spPr>
        <p:txBody>
          <a:bodyPr/>
          <a:lstStyle/>
          <a:p>
            <a:endParaRPr lang="en-US"/>
          </a:p>
        </p:txBody>
      </p:sp>
      <p:sp>
        <p:nvSpPr>
          <p:cNvPr id="11" name="Text 4">
            <a:extLst>
              <a:ext uri="{FF2B5EF4-FFF2-40B4-BE49-F238E27FC236}">
                <a16:creationId xmlns:a16="http://schemas.microsoft.com/office/drawing/2014/main" id="{D7BF663E-5B4D-D45D-8E26-774D0E0F4615}"/>
              </a:ext>
            </a:extLst>
          </p:cNvPr>
          <p:cNvSpPr/>
          <p:nvPr/>
        </p:nvSpPr>
        <p:spPr>
          <a:xfrm>
            <a:off x="1077952" y="2331296"/>
            <a:ext cx="1005840" cy="822960"/>
          </a:xfrm>
          <a:prstGeom prst="rect">
            <a:avLst/>
          </a:prstGeom>
          <a:noFill/>
          <a:ln/>
        </p:spPr>
        <p:txBody>
          <a:bodyPr wrap="square" lIns="0" tIns="0" rIns="0" bIns="0" rtlCol="0" anchor="ctr"/>
          <a:lstStyle/>
          <a:p>
            <a:pPr marL="0" indent="0">
              <a:buNone/>
            </a:pPr>
            <a:r>
              <a:rPr lang="en-US" sz="5400" b="1" dirty="0">
                <a:solidFill>
                  <a:srgbClr val="FFFFFF"/>
                </a:solidFill>
              </a:rPr>
              <a:t>06</a:t>
            </a:r>
            <a:endParaRPr lang="en-US" sz="5400" dirty="0"/>
          </a:p>
        </p:txBody>
      </p:sp>
      <p:sp>
        <p:nvSpPr>
          <p:cNvPr id="14" name="Text 5">
            <a:extLst>
              <a:ext uri="{FF2B5EF4-FFF2-40B4-BE49-F238E27FC236}">
                <a16:creationId xmlns:a16="http://schemas.microsoft.com/office/drawing/2014/main" id="{92DFF309-0DDF-8806-7463-866FFF0D4994}"/>
              </a:ext>
            </a:extLst>
          </p:cNvPr>
          <p:cNvSpPr/>
          <p:nvPr/>
        </p:nvSpPr>
        <p:spPr>
          <a:xfrm>
            <a:off x="1077952" y="3318848"/>
            <a:ext cx="2377440" cy="228600"/>
          </a:xfrm>
          <a:prstGeom prst="rect">
            <a:avLst/>
          </a:prstGeom>
          <a:noFill/>
          <a:ln/>
        </p:spPr>
        <p:txBody>
          <a:bodyPr wrap="square" lIns="0" tIns="0" rIns="0" bIns="0" rtlCol="0" anchor="ctr"/>
          <a:lstStyle/>
          <a:p>
            <a:pPr marL="0" indent="0">
              <a:buNone/>
            </a:pPr>
            <a:r>
              <a:rPr lang="en-US" sz="1100" b="1" kern="0" spc="140" dirty="0">
                <a:solidFill>
                  <a:srgbClr val="D8F4F2"/>
                </a:solidFill>
              </a:rPr>
              <a:t>WHAT TO WATCH</a:t>
            </a:r>
            <a:endParaRPr lang="en-US" sz="1100" dirty="0"/>
          </a:p>
        </p:txBody>
      </p:sp>
      <p:sp>
        <p:nvSpPr>
          <p:cNvPr id="17" name="Text 6">
            <a:extLst>
              <a:ext uri="{FF2B5EF4-FFF2-40B4-BE49-F238E27FC236}">
                <a16:creationId xmlns:a16="http://schemas.microsoft.com/office/drawing/2014/main" id="{0C1AE48F-D3FC-27E9-5DD0-FD2D5991854E}"/>
              </a:ext>
            </a:extLst>
          </p:cNvPr>
          <p:cNvSpPr/>
          <p:nvPr/>
        </p:nvSpPr>
        <p:spPr>
          <a:xfrm>
            <a:off x="1077952" y="3638888"/>
            <a:ext cx="2743200" cy="1508760"/>
          </a:xfrm>
          <a:prstGeom prst="rect">
            <a:avLst/>
          </a:prstGeom>
          <a:noFill/>
          <a:ln/>
        </p:spPr>
        <p:txBody>
          <a:bodyPr wrap="square" lIns="381" tIns="381" rIns="381" bIns="381" rtlCol="0" anchor="ctr"/>
          <a:lstStyle/>
          <a:p>
            <a:pPr marL="177800" indent="-177800">
              <a:buSzPct val="100000"/>
              <a:buChar char="•"/>
            </a:pPr>
            <a:r>
              <a:rPr lang="en-US" sz="1600" dirty="0">
                <a:solidFill>
                  <a:srgbClr val="FFFFFF"/>
                </a:solidFill>
              </a:rPr>
              <a:t>Same-store sales</a:t>
            </a:r>
            <a:endParaRPr lang="en-US" sz="1600" dirty="0"/>
          </a:p>
          <a:p>
            <a:pPr marL="177800" indent="-177800">
              <a:buSzPct val="100000"/>
              <a:buChar char="•"/>
            </a:pPr>
            <a:r>
              <a:rPr lang="en-US" sz="1600" dirty="0">
                <a:solidFill>
                  <a:srgbClr val="FFFFFF"/>
                </a:solidFill>
              </a:rPr>
              <a:t>Same-territory growth</a:t>
            </a:r>
            <a:endParaRPr lang="en-US" sz="1600" dirty="0"/>
          </a:p>
          <a:p>
            <a:pPr marL="177800" indent="-177800">
              <a:buSzPct val="100000"/>
              <a:buChar char="•"/>
            </a:pPr>
            <a:r>
              <a:rPr lang="en-US" sz="1600" dirty="0">
                <a:solidFill>
                  <a:srgbClr val="FFFFFF"/>
                </a:solidFill>
              </a:rPr>
              <a:t>Organic client growth</a:t>
            </a:r>
            <a:endParaRPr lang="en-US" sz="1600" dirty="0"/>
          </a:p>
          <a:p>
            <a:pPr marL="177800" indent="-177800">
              <a:buSzPct val="100000"/>
              <a:buChar char="•"/>
            </a:pPr>
            <a:r>
              <a:rPr lang="en-US" sz="1600" dirty="0">
                <a:solidFill>
                  <a:srgbClr val="FFFFFF"/>
                </a:solidFill>
              </a:rPr>
              <a:t>Membership or unit cohort growth</a:t>
            </a:r>
            <a:endParaRPr lang="en-US" sz="1600" dirty="0"/>
          </a:p>
        </p:txBody>
      </p:sp>
      <p:sp>
        <p:nvSpPr>
          <p:cNvPr id="19" name="Shape 7">
            <a:extLst>
              <a:ext uri="{FF2B5EF4-FFF2-40B4-BE49-F238E27FC236}">
                <a16:creationId xmlns:a16="http://schemas.microsoft.com/office/drawing/2014/main" id="{3B10DA75-931D-0BB8-A15E-060FD8AC2D26}"/>
              </a:ext>
            </a:extLst>
          </p:cNvPr>
          <p:cNvSpPr/>
          <p:nvPr/>
        </p:nvSpPr>
        <p:spPr>
          <a:xfrm>
            <a:off x="4525240" y="2084408"/>
            <a:ext cx="3429000" cy="1572768"/>
          </a:xfrm>
          <a:prstGeom prst="roundRect">
            <a:avLst>
              <a:gd name="adj" fmla="val 4070"/>
            </a:avLst>
          </a:prstGeom>
          <a:solidFill>
            <a:srgbClr val="FFFFFF"/>
          </a:solidFill>
          <a:ln w="12700">
            <a:solidFill>
              <a:srgbClr val="D9E1E5"/>
            </a:solidFill>
            <a:prstDash val="solid"/>
          </a:ln>
          <a:effectLst>
            <a:outerShdw blurRad="12700" dist="6350" dir="2700000" algn="bl" rotWithShape="0">
              <a:srgbClr val="000000">
                <a:alpha val="10000"/>
              </a:srgbClr>
            </a:outerShdw>
          </a:effectLst>
        </p:spPr>
        <p:txBody>
          <a:bodyPr/>
          <a:lstStyle/>
          <a:p>
            <a:endParaRPr lang="en-US"/>
          </a:p>
        </p:txBody>
      </p:sp>
      <p:sp>
        <p:nvSpPr>
          <p:cNvPr id="22" name="Text 8">
            <a:extLst>
              <a:ext uri="{FF2B5EF4-FFF2-40B4-BE49-F238E27FC236}">
                <a16:creationId xmlns:a16="http://schemas.microsoft.com/office/drawing/2014/main" id="{BD9115FA-7E28-0FFC-F8F8-5F1B50ABE403}"/>
              </a:ext>
            </a:extLst>
          </p:cNvPr>
          <p:cNvSpPr/>
          <p:nvPr/>
        </p:nvSpPr>
        <p:spPr>
          <a:xfrm>
            <a:off x="4781272" y="2331296"/>
            <a:ext cx="2377440" cy="201168"/>
          </a:xfrm>
          <a:prstGeom prst="rect">
            <a:avLst/>
          </a:prstGeom>
          <a:noFill/>
          <a:ln/>
        </p:spPr>
        <p:txBody>
          <a:bodyPr wrap="square" lIns="0" tIns="0" rIns="0" bIns="0" rtlCol="0" anchor="ctr"/>
          <a:lstStyle/>
          <a:p>
            <a:pPr marL="0" indent="0">
              <a:buNone/>
            </a:pPr>
            <a:r>
              <a:rPr lang="en-US" sz="1100" b="1" kern="0" spc="120" dirty="0">
                <a:solidFill>
                  <a:srgbClr val="00A6A6"/>
                </a:solidFill>
              </a:rPr>
              <a:t>SIMPLE CALCULATION</a:t>
            </a:r>
            <a:endParaRPr lang="en-US" sz="1100" dirty="0"/>
          </a:p>
        </p:txBody>
      </p:sp>
      <p:sp>
        <p:nvSpPr>
          <p:cNvPr id="25" name="Text 9">
            <a:extLst>
              <a:ext uri="{FF2B5EF4-FFF2-40B4-BE49-F238E27FC236}">
                <a16:creationId xmlns:a16="http://schemas.microsoft.com/office/drawing/2014/main" id="{4CE0DA16-0767-32CC-155D-1AF26A0CD533}"/>
              </a:ext>
            </a:extLst>
          </p:cNvPr>
          <p:cNvSpPr/>
          <p:nvPr/>
        </p:nvSpPr>
        <p:spPr>
          <a:xfrm>
            <a:off x="4781272" y="2751920"/>
            <a:ext cx="2926080" cy="502920"/>
          </a:xfrm>
          <a:prstGeom prst="rect">
            <a:avLst/>
          </a:prstGeom>
          <a:noFill/>
          <a:ln/>
        </p:spPr>
        <p:txBody>
          <a:bodyPr wrap="square" lIns="0" tIns="0" rIns="0" bIns="0" rtlCol="0" anchor="ctr">
            <a:normAutofit lnSpcReduction="10000"/>
          </a:bodyPr>
          <a:lstStyle/>
          <a:p>
            <a:pPr marL="0" indent="0">
              <a:buNone/>
            </a:pPr>
            <a:r>
              <a:rPr lang="en-US" sz="1800" b="1" dirty="0">
                <a:solidFill>
                  <a:srgbClr val="0B2638"/>
                </a:solidFill>
              </a:rPr>
              <a:t>Trend = rolling period vs. comparable prior period</a:t>
            </a:r>
            <a:endParaRPr lang="en-US" sz="1800" dirty="0"/>
          </a:p>
        </p:txBody>
      </p:sp>
      <p:sp>
        <p:nvSpPr>
          <p:cNvPr id="27" name="Shape 10">
            <a:extLst>
              <a:ext uri="{FF2B5EF4-FFF2-40B4-BE49-F238E27FC236}">
                <a16:creationId xmlns:a16="http://schemas.microsoft.com/office/drawing/2014/main" id="{09B4A5E8-48AC-91EC-8A95-41435C9D9C7E}"/>
              </a:ext>
            </a:extLst>
          </p:cNvPr>
          <p:cNvSpPr/>
          <p:nvPr/>
        </p:nvSpPr>
        <p:spPr>
          <a:xfrm>
            <a:off x="4525240" y="3913208"/>
            <a:ext cx="6967728" cy="1792224"/>
          </a:xfrm>
          <a:prstGeom prst="roundRect">
            <a:avLst>
              <a:gd name="adj" fmla="val 3571"/>
            </a:avLst>
          </a:prstGeom>
          <a:solidFill>
            <a:srgbClr val="EAF3F3"/>
          </a:solidFill>
          <a:ln w="12700">
            <a:solidFill>
              <a:srgbClr val="CFE1E1"/>
            </a:solidFill>
            <a:prstDash val="solid"/>
          </a:ln>
        </p:spPr>
        <p:txBody>
          <a:bodyPr/>
          <a:lstStyle/>
          <a:p>
            <a:endParaRPr lang="en-US"/>
          </a:p>
        </p:txBody>
      </p:sp>
      <p:sp>
        <p:nvSpPr>
          <p:cNvPr id="34" name="Text 11">
            <a:extLst>
              <a:ext uri="{FF2B5EF4-FFF2-40B4-BE49-F238E27FC236}">
                <a16:creationId xmlns:a16="http://schemas.microsoft.com/office/drawing/2014/main" id="{1A67D7DD-BB3D-1F4D-124A-75A374F35728}"/>
              </a:ext>
            </a:extLst>
          </p:cNvPr>
          <p:cNvSpPr/>
          <p:nvPr/>
        </p:nvSpPr>
        <p:spPr>
          <a:xfrm>
            <a:off x="4799560" y="4196672"/>
            <a:ext cx="3108960" cy="201168"/>
          </a:xfrm>
          <a:prstGeom prst="rect">
            <a:avLst/>
          </a:prstGeom>
          <a:noFill/>
          <a:ln/>
        </p:spPr>
        <p:txBody>
          <a:bodyPr wrap="square" lIns="0" tIns="0" rIns="0" bIns="0" rtlCol="0" anchor="ctr"/>
          <a:lstStyle/>
          <a:p>
            <a:pPr marL="0" indent="0">
              <a:buNone/>
            </a:pPr>
            <a:r>
              <a:rPr lang="en-US" sz="1100" b="1" kern="0" spc="110" dirty="0">
                <a:solidFill>
                  <a:srgbClr val="00A6A6"/>
                </a:solidFill>
              </a:rPr>
              <a:t>TURN THE SIGNAL INTO ACTION</a:t>
            </a:r>
            <a:endParaRPr lang="en-US" sz="1100" dirty="0"/>
          </a:p>
        </p:txBody>
      </p:sp>
      <p:sp>
        <p:nvSpPr>
          <p:cNvPr id="38" name="Text 12">
            <a:extLst>
              <a:ext uri="{FF2B5EF4-FFF2-40B4-BE49-F238E27FC236}">
                <a16:creationId xmlns:a16="http://schemas.microsoft.com/office/drawing/2014/main" id="{D2313C41-DACC-7299-B5E0-3168C3236C0C}"/>
              </a:ext>
            </a:extLst>
          </p:cNvPr>
          <p:cNvSpPr/>
          <p:nvPr/>
        </p:nvSpPr>
        <p:spPr>
          <a:xfrm>
            <a:off x="4799560" y="4617296"/>
            <a:ext cx="6355080" cy="713232"/>
          </a:xfrm>
          <a:prstGeom prst="rect">
            <a:avLst/>
          </a:prstGeom>
          <a:noFill/>
          <a:ln/>
        </p:spPr>
        <p:txBody>
          <a:bodyPr wrap="square" lIns="0" tIns="0" rIns="0" bIns="0" rtlCol="0" anchor="ctr">
            <a:normAutofit lnSpcReduction="10000"/>
          </a:bodyPr>
          <a:lstStyle/>
          <a:p>
            <a:pPr marL="0" indent="0">
              <a:buNone/>
            </a:pPr>
            <a:r>
              <a:rPr lang="en-US" sz="1700" dirty="0">
                <a:solidFill>
                  <a:srgbClr val="102A3A"/>
                </a:solidFill>
              </a:rPr>
              <a:t>Use rolling periods and comparable cohorts. Separate one-time events from sustained direction, and review both the level and the rate of change.</a:t>
            </a:r>
            <a:endParaRPr lang="en-US" sz="1700" dirty="0"/>
          </a:p>
        </p:txBody>
      </p:sp>
    </p:spTree>
    <p:extLst>
      <p:ext uri="{BB962C8B-B14F-4D97-AF65-F5344CB8AC3E}">
        <p14:creationId xmlns:p14="http://schemas.microsoft.com/office/powerpoint/2010/main" val="25222756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C18CB-E518-0E22-AD4D-9E5B5AACF0F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416A5F2-9D59-11F5-F1A4-9EFA55FFA9E6}"/>
              </a:ext>
            </a:extLst>
          </p:cNvPr>
          <p:cNvSpPr txBox="1"/>
          <p:nvPr/>
        </p:nvSpPr>
        <p:spPr>
          <a:xfrm>
            <a:off x="638034" y="298395"/>
            <a:ext cx="11498734" cy="830997"/>
          </a:xfrm>
          <a:prstGeom prst="rect">
            <a:avLst/>
          </a:prstGeom>
          <a:noFill/>
        </p:spPr>
        <p:txBody>
          <a:bodyPr wrap="square">
            <a:spAutoFit/>
          </a:bodyPr>
          <a:lstStyle/>
          <a:p>
            <a:r>
              <a:rPr lang="en-US" sz="4800" b="1" dirty="0">
                <a:solidFill>
                  <a:srgbClr val="003A4F"/>
                </a:solidFill>
                <a:latin typeface="Garamond" panose="02020404030301010803" pitchFamily="18" charset="0"/>
                <a:ea typeface="Inter" panose="02000503000000020004" pitchFamily="50" charset="0"/>
                <a:cs typeface="Inter" panose="02000503000000020004" pitchFamily="50" charset="0"/>
              </a:rPr>
              <a:t>One Dataset, Two Decisions</a:t>
            </a:r>
            <a:endParaRPr lang="en-ID" sz="4600" b="1" dirty="0">
              <a:solidFill>
                <a:srgbClr val="003A4F"/>
              </a:solidFill>
              <a:latin typeface="Arial" panose="020B0604020202020204" pitchFamily="34" charset="0"/>
              <a:ea typeface="Open Sans" panose="020B0606030504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7C3A9196-DBF8-5A64-1A1B-E981F24D5EFB}"/>
              </a:ext>
            </a:extLst>
          </p:cNvPr>
          <p:cNvSpPr/>
          <p:nvPr/>
        </p:nvSpPr>
        <p:spPr>
          <a:xfrm>
            <a:off x="742362" y="1269879"/>
            <a:ext cx="8465059" cy="103981"/>
          </a:xfrm>
          <a:prstGeom prst="rect">
            <a:avLst/>
          </a:prstGeom>
          <a:solidFill>
            <a:srgbClr val="A9B5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7" name="Text Placeholder 2">
            <a:extLst>
              <a:ext uri="{FF2B5EF4-FFF2-40B4-BE49-F238E27FC236}">
                <a16:creationId xmlns:a16="http://schemas.microsoft.com/office/drawing/2014/main" id="{9FEF9F93-3360-06E4-E691-7286A5914BB0}"/>
              </a:ext>
            </a:extLst>
          </p:cNvPr>
          <p:cNvSpPr>
            <a:spLocks noGrp="1"/>
          </p:cNvSpPr>
          <p:nvPr/>
        </p:nvSpPr>
        <p:spPr>
          <a:xfrm>
            <a:off x="693266" y="1444389"/>
            <a:ext cx="10891620" cy="150018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tint val="7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R="0">
              <a:lnSpc>
                <a:spcPct val="115000"/>
              </a:lnSpc>
              <a:spcAft>
                <a:spcPts val="800"/>
              </a:spcAft>
            </a:pPr>
            <a:r>
              <a:rPr lang="en-US" b="1" kern="100" dirty="0">
                <a:solidFill>
                  <a:srgbClr val="003A4F"/>
                </a:solidFill>
                <a:effectLst/>
                <a:latin typeface="Aptos" panose="020B0004020202020204" pitchFamily="34" charset="0"/>
                <a:ea typeface="Aptos" panose="020B0004020202020204" pitchFamily="34" charset="0"/>
                <a:cs typeface="Times New Roman" panose="02020603050405020304" pitchFamily="18" charset="0"/>
              </a:rPr>
              <a:t>Franchisor Dashboard vs Franchisee Dashboard</a:t>
            </a:r>
            <a:endParaRPr lang="en-US" kern="100" dirty="0">
              <a:solidFill>
                <a:srgbClr val="003A4F"/>
              </a:solidFill>
              <a:effectLst/>
              <a:latin typeface="Aptos" panose="020B0004020202020204" pitchFamily="34" charset="0"/>
              <a:ea typeface="Aptos" panose="020B0004020202020204" pitchFamily="34" charset="0"/>
              <a:cs typeface="Times New Roman" panose="02020603050405020304" pitchFamily="18" charset="0"/>
            </a:endParaRPr>
          </a:p>
          <a:p>
            <a:endParaRPr lang="en-US" sz="1000" dirty="0">
              <a:solidFill>
                <a:schemeClr val="tx1"/>
              </a:solidFill>
              <a:latin typeface="Garamond" panose="02020404030301010803" pitchFamily="18" charset="0"/>
            </a:endParaRPr>
          </a:p>
        </p:txBody>
      </p:sp>
      <p:sp>
        <p:nvSpPr>
          <p:cNvPr id="9" name="Text 2">
            <a:extLst>
              <a:ext uri="{FF2B5EF4-FFF2-40B4-BE49-F238E27FC236}">
                <a16:creationId xmlns:a16="http://schemas.microsoft.com/office/drawing/2014/main" id="{4A1BC893-06F9-DDE4-BE9A-F84F1260C7F8}"/>
              </a:ext>
            </a:extLst>
          </p:cNvPr>
          <p:cNvSpPr/>
          <p:nvPr/>
        </p:nvSpPr>
        <p:spPr>
          <a:xfrm>
            <a:off x="797496" y="1888457"/>
            <a:ext cx="10698480" cy="329184"/>
          </a:xfrm>
          <a:prstGeom prst="rect">
            <a:avLst/>
          </a:prstGeom>
          <a:noFill/>
          <a:ln/>
        </p:spPr>
        <p:txBody>
          <a:bodyPr wrap="square" lIns="0" tIns="0" rIns="0" bIns="0" rtlCol="0" anchor="ctr"/>
          <a:lstStyle/>
          <a:p>
            <a:pPr marL="0" indent="0">
              <a:buNone/>
            </a:pPr>
            <a:r>
              <a:rPr lang="en-US" sz="1350" dirty="0"/>
              <a:t>Collaboration improves when both sides see the same signal and understand the different action.</a:t>
            </a:r>
          </a:p>
        </p:txBody>
      </p:sp>
      <p:sp>
        <p:nvSpPr>
          <p:cNvPr id="13" name="Shape 3">
            <a:extLst>
              <a:ext uri="{FF2B5EF4-FFF2-40B4-BE49-F238E27FC236}">
                <a16:creationId xmlns:a16="http://schemas.microsoft.com/office/drawing/2014/main" id="{4CD27AAF-7B34-EBC6-9C8F-31E681664711}"/>
              </a:ext>
            </a:extLst>
          </p:cNvPr>
          <p:cNvSpPr/>
          <p:nvPr/>
        </p:nvSpPr>
        <p:spPr>
          <a:xfrm>
            <a:off x="861504" y="2290793"/>
            <a:ext cx="2999232" cy="4160520"/>
          </a:xfrm>
          <a:prstGeom prst="roundRect">
            <a:avLst>
              <a:gd name="adj" fmla="val 2134"/>
            </a:avLst>
          </a:prstGeom>
          <a:solidFill>
            <a:srgbClr val="0B2638"/>
          </a:solidFill>
          <a:ln w="12700">
            <a:solidFill>
              <a:srgbClr val="0B2638"/>
            </a:solidFill>
            <a:prstDash val="solid"/>
          </a:ln>
        </p:spPr>
        <p:txBody>
          <a:bodyPr/>
          <a:lstStyle/>
          <a:p>
            <a:endParaRPr lang="en-US"/>
          </a:p>
        </p:txBody>
      </p:sp>
      <p:sp>
        <p:nvSpPr>
          <p:cNvPr id="15" name="Text 4">
            <a:extLst>
              <a:ext uri="{FF2B5EF4-FFF2-40B4-BE49-F238E27FC236}">
                <a16:creationId xmlns:a16="http://schemas.microsoft.com/office/drawing/2014/main" id="{F7D5C44F-ACA2-0305-D065-2CB91DD56157}"/>
              </a:ext>
            </a:extLst>
          </p:cNvPr>
          <p:cNvSpPr/>
          <p:nvPr/>
        </p:nvSpPr>
        <p:spPr>
          <a:xfrm>
            <a:off x="1163256" y="2592545"/>
            <a:ext cx="2011680" cy="274320"/>
          </a:xfrm>
          <a:prstGeom prst="rect">
            <a:avLst/>
          </a:prstGeom>
          <a:noFill/>
          <a:ln/>
        </p:spPr>
        <p:txBody>
          <a:bodyPr wrap="square" lIns="0" tIns="0" rIns="0" bIns="0" rtlCol="0" anchor="ctr"/>
          <a:lstStyle/>
          <a:p>
            <a:pPr marL="0" indent="0">
              <a:buNone/>
            </a:pPr>
            <a:r>
              <a:rPr lang="en-US" sz="2000" b="1" dirty="0">
                <a:solidFill>
                  <a:srgbClr val="FFFFFF"/>
                </a:solidFill>
              </a:rPr>
              <a:t>FRANCHISOR</a:t>
            </a:r>
            <a:endParaRPr lang="en-US" sz="2000" dirty="0"/>
          </a:p>
        </p:txBody>
      </p:sp>
      <p:sp>
        <p:nvSpPr>
          <p:cNvPr id="17" name="Text 5">
            <a:extLst>
              <a:ext uri="{FF2B5EF4-FFF2-40B4-BE49-F238E27FC236}">
                <a16:creationId xmlns:a16="http://schemas.microsoft.com/office/drawing/2014/main" id="{0E13ACDE-419E-3E06-BD4B-A22CB315AF22}"/>
              </a:ext>
            </a:extLst>
          </p:cNvPr>
          <p:cNvSpPr/>
          <p:nvPr/>
        </p:nvSpPr>
        <p:spPr>
          <a:xfrm>
            <a:off x="1163256" y="3077177"/>
            <a:ext cx="1463040" cy="182880"/>
          </a:xfrm>
          <a:prstGeom prst="rect">
            <a:avLst/>
          </a:prstGeom>
          <a:noFill/>
          <a:ln/>
        </p:spPr>
        <p:txBody>
          <a:bodyPr wrap="square" lIns="0" tIns="0" rIns="0" bIns="0" rtlCol="0" anchor="ctr"/>
          <a:lstStyle/>
          <a:p>
            <a:pPr marL="0" indent="0">
              <a:buNone/>
            </a:pPr>
            <a:r>
              <a:rPr lang="en-US" sz="1100" b="1" kern="0" spc="110" dirty="0">
                <a:solidFill>
                  <a:srgbClr val="00A6A6"/>
                </a:solidFill>
              </a:rPr>
              <a:t>System question</a:t>
            </a:r>
            <a:endParaRPr lang="en-US" sz="1100" dirty="0"/>
          </a:p>
        </p:txBody>
      </p:sp>
      <p:sp>
        <p:nvSpPr>
          <p:cNvPr id="19" name="Text 6">
            <a:extLst>
              <a:ext uri="{FF2B5EF4-FFF2-40B4-BE49-F238E27FC236}">
                <a16:creationId xmlns:a16="http://schemas.microsoft.com/office/drawing/2014/main" id="{C8775262-1A8F-B73E-6B2D-837D7FA4BC85}"/>
              </a:ext>
            </a:extLst>
          </p:cNvPr>
          <p:cNvSpPr/>
          <p:nvPr/>
        </p:nvSpPr>
        <p:spPr>
          <a:xfrm>
            <a:off x="1163256" y="3415505"/>
            <a:ext cx="2240280" cy="594360"/>
          </a:xfrm>
          <a:prstGeom prst="rect">
            <a:avLst/>
          </a:prstGeom>
          <a:noFill/>
          <a:ln/>
        </p:spPr>
        <p:txBody>
          <a:bodyPr wrap="square" lIns="0" tIns="0" rIns="0" bIns="0" rtlCol="0" anchor="ctr"/>
          <a:lstStyle/>
          <a:p>
            <a:pPr marL="0" indent="0">
              <a:buNone/>
            </a:pPr>
            <a:r>
              <a:rPr lang="en-US" sz="1800" b="1" dirty="0">
                <a:solidFill>
                  <a:srgbClr val="FFFFFF"/>
                </a:solidFill>
              </a:rPr>
              <a:t>Where is support or intervention needed?</a:t>
            </a:r>
            <a:endParaRPr lang="en-US" sz="1800" dirty="0"/>
          </a:p>
        </p:txBody>
      </p:sp>
      <p:sp>
        <p:nvSpPr>
          <p:cNvPr id="21" name="Text 7">
            <a:extLst>
              <a:ext uri="{FF2B5EF4-FFF2-40B4-BE49-F238E27FC236}">
                <a16:creationId xmlns:a16="http://schemas.microsoft.com/office/drawing/2014/main" id="{5A283A71-ED1B-164D-DD97-42A2669FDA40}"/>
              </a:ext>
            </a:extLst>
          </p:cNvPr>
          <p:cNvSpPr/>
          <p:nvPr/>
        </p:nvSpPr>
        <p:spPr>
          <a:xfrm>
            <a:off x="1163256" y="4302473"/>
            <a:ext cx="2331720" cy="1234440"/>
          </a:xfrm>
          <a:prstGeom prst="rect">
            <a:avLst/>
          </a:prstGeom>
          <a:noFill/>
          <a:ln/>
        </p:spPr>
        <p:txBody>
          <a:bodyPr wrap="square" lIns="0" tIns="0" rIns="0" bIns="0" rtlCol="0" anchor="ctr"/>
          <a:lstStyle/>
          <a:p>
            <a:pPr marL="0" indent="0">
              <a:buNone/>
            </a:pPr>
            <a:r>
              <a:rPr lang="en-US" sz="1400" dirty="0">
                <a:solidFill>
                  <a:srgbClr val="D7E7EA"/>
                </a:solidFill>
              </a:rPr>
              <a:t>• Compare trends and cohorts</a:t>
            </a:r>
            <a:endParaRPr lang="en-US" sz="1400" dirty="0"/>
          </a:p>
          <a:p>
            <a:pPr marL="0" indent="0">
              <a:buNone/>
            </a:pPr>
            <a:r>
              <a:rPr lang="en-US" sz="1400" dirty="0">
                <a:solidFill>
                  <a:srgbClr val="D7E7EA"/>
                </a:solidFill>
              </a:rPr>
              <a:t>• Identify exceptions</a:t>
            </a:r>
            <a:endParaRPr lang="en-US" sz="1400" dirty="0"/>
          </a:p>
          <a:p>
            <a:pPr marL="0" indent="0">
              <a:buNone/>
            </a:pPr>
            <a:r>
              <a:rPr lang="en-US" sz="1400" dirty="0">
                <a:solidFill>
                  <a:srgbClr val="D7E7EA"/>
                </a:solidFill>
              </a:rPr>
              <a:t>• Share repeatable practices</a:t>
            </a:r>
            <a:endParaRPr lang="en-US" sz="1400" dirty="0"/>
          </a:p>
          <a:p>
            <a:pPr marL="0" indent="0">
              <a:buNone/>
            </a:pPr>
            <a:r>
              <a:rPr lang="en-US" sz="1400" dirty="0">
                <a:solidFill>
                  <a:srgbClr val="D7E7EA"/>
                </a:solidFill>
              </a:rPr>
              <a:t>• Direct coaching resources</a:t>
            </a:r>
            <a:endParaRPr lang="en-US" sz="1400" dirty="0"/>
          </a:p>
        </p:txBody>
      </p:sp>
      <p:sp>
        <p:nvSpPr>
          <p:cNvPr id="23" name="Shape 8">
            <a:extLst>
              <a:ext uri="{FF2B5EF4-FFF2-40B4-BE49-F238E27FC236}">
                <a16:creationId xmlns:a16="http://schemas.microsoft.com/office/drawing/2014/main" id="{37C7EB6E-A583-5B01-B449-8E2B3A1C5884}"/>
              </a:ext>
            </a:extLst>
          </p:cNvPr>
          <p:cNvSpPr/>
          <p:nvPr/>
        </p:nvSpPr>
        <p:spPr>
          <a:xfrm>
            <a:off x="8585654" y="2240723"/>
            <a:ext cx="2999232" cy="4160520"/>
          </a:xfrm>
          <a:prstGeom prst="roundRect">
            <a:avLst>
              <a:gd name="adj" fmla="val 2134"/>
            </a:avLst>
          </a:prstGeom>
          <a:solidFill>
            <a:srgbClr val="00A6A6"/>
          </a:solidFill>
          <a:ln w="12700">
            <a:solidFill>
              <a:srgbClr val="00A6A6"/>
            </a:solidFill>
            <a:prstDash val="solid"/>
          </a:ln>
        </p:spPr>
        <p:txBody>
          <a:bodyPr/>
          <a:lstStyle/>
          <a:p>
            <a:endParaRPr lang="en-US"/>
          </a:p>
        </p:txBody>
      </p:sp>
      <p:sp>
        <p:nvSpPr>
          <p:cNvPr id="25" name="Text 9">
            <a:extLst>
              <a:ext uri="{FF2B5EF4-FFF2-40B4-BE49-F238E27FC236}">
                <a16:creationId xmlns:a16="http://schemas.microsoft.com/office/drawing/2014/main" id="{48DABC4F-2A74-399B-4EEA-C3DD4FAEAC40}"/>
              </a:ext>
            </a:extLst>
          </p:cNvPr>
          <p:cNvSpPr/>
          <p:nvPr/>
        </p:nvSpPr>
        <p:spPr>
          <a:xfrm>
            <a:off x="8942270" y="2569672"/>
            <a:ext cx="2011680" cy="274320"/>
          </a:xfrm>
          <a:prstGeom prst="rect">
            <a:avLst/>
          </a:prstGeom>
          <a:noFill/>
          <a:ln/>
        </p:spPr>
        <p:txBody>
          <a:bodyPr wrap="square" lIns="0" tIns="0" rIns="0" bIns="0" rtlCol="0" anchor="ctr"/>
          <a:lstStyle/>
          <a:p>
            <a:pPr marL="0" indent="0">
              <a:buNone/>
            </a:pPr>
            <a:r>
              <a:rPr lang="en-US" sz="2000" b="1" dirty="0">
                <a:solidFill>
                  <a:srgbClr val="FFFFFF"/>
                </a:solidFill>
              </a:rPr>
              <a:t>FRANCHISEE</a:t>
            </a:r>
            <a:endParaRPr lang="en-US" sz="2000" dirty="0"/>
          </a:p>
        </p:txBody>
      </p:sp>
      <p:sp>
        <p:nvSpPr>
          <p:cNvPr id="27" name="Text 10">
            <a:extLst>
              <a:ext uri="{FF2B5EF4-FFF2-40B4-BE49-F238E27FC236}">
                <a16:creationId xmlns:a16="http://schemas.microsoft.com/office/drawing/2014/main" id="{3C9DEE34-5067-C80C-353A-2D77198F0DFB}"/>
              </a:ext>
            </a:extLst>
          </p:cNvPr>
          <p:cNvSpPr/>
          <p:nvPr/>
        </p:nvSpPr>
        <p:spPr>
          <a:xfrm>
            <a:off x="8942270" y="2985737"/>
            <a:ext cx="1463040" cy="182880"/>
          </a:xfrm>
          <a:prstGeom prst="rect">
            <a:avLst/>
          </a:prstGeom>
          <a:noFill/>
          <a:ln/>
        </p:spPr>
        <p:txBody>
          <a:bodyPr wrap="square" lIns="0" tIns="0" rIns="0" bIns="0" rtlCol="0" anchor="ctr"/>
          <a:lstStyle/>
          <a:p>
            <a:pPr marL="0" indent="0">
              <a:buNone/>
            </a:pPr>
            <a:r>
              <a:rPr lang="en-US" sz="1100" b="1" kern="0" spc="110" dirty="0">
                <a:solidFill>
                  <a:srgbClr val="DDF8F5"/>
                </a:solidFill>
              </a:rPr>
              <a:t>Local question</a:t>
            </a:r>
            <a:endParaRPr lang="en-US" sz="1100" dirty="0"/>
          </a:p>
        </p:txBody>
      </p:sp>
      <p:sp>
        <p:nvSpPr>
          <p:cNvPr id="29" name="Text 11">
            <a:extLst>
              <a:ext uri="{FF2B5EF4-FFF2-40B4-BE49-F238E27FC236}">
                <a16:creationId xmlns:a16="http://schemas.microsoft.com/office/drawing/2014/main" id="{584D0F0C-C48D-B0A5-2604-94613FB92C11}"/>
              </a:ext>
            </a:extLst>
          </p:cNvPr>
          <p:cNvSpPr/>
          <p:nvPr/>
        </p:nvSpPr>
        <p:spPr>
          <a:xfrm>
            <a:off x="8942270" y="3363278"/>
            <a:ext cx="2286000" cy="685800"/>
          </a:xfrm>
          <a:prstGeom prst="rect">
            <a:avLst/>
          </a:prstGeom>
          <a:noFill/>
          <a:ln/>
        </p:spPr>
        <p:txBody>
          <a:bodyPr wrap="square" lIns="0" tIns="0" rIns="0" bIns="0" rtlCol="0" anchor="ctr"/>
          <a:lstStyle/>
          <a:p>
            <a:pPr marL="0" indent="0">
              <a:buNone/>
            </a:pPr>
            <a:r>
              <a:rPr lang="en-US" sz="1800" b="1" dirty="0">
                <a:solidFill>
                  <a:srgbClr val="FFFFFF"/>
                </a:solidFill>
              </a:rPr>
              <a:t>What can I change now to improve the next result?</a:t>
            </a:r>
            <a:endParaRPr lang="en-US" sz="1800" dirty="0"/>
          </a:p>
        </p:txBody>
      </p:sp>
      <p:sp>
        <p:nvSpPr>
          <p:cNvPr id="31" name="Text 12">
            <a:extLst>
              <a:ext uri="{FF2B5EF4-FFF2-40B4-BE49-F238E27FC236}">
                <a16:creationId xmlns:a16="http://schemas.microsoft.com/office/drawing/2014/main" id="{1F5F3E2B-EC61-18B3-43FF-D8EA6DC0BECA}"/>
              </a:ext>
            </a:extLst>
          </p:cNvPr>
          <p:cNvSpPr/>
          <p:nvPr/>
        </p:nvSpPr>
        <p:spPr>
          <a:xfrm>
            <a:off x="8942270" y="4320983"/>
            <a:ext cx="2331720" cy="1234440"/>
          </a:xfrm>
          <a:prstGeom prst="rect">
            <a:avLst/>
          </a:prstGeom>
          <a:noFill/>
          <a:ln/>
        </p:spPr>
        <p:txBody>
          <a:bodyPr wrap="square" lIns="0" tIns="0" rIns="0" bIns="0" rtlCol="0" anchor="ctr"/>
          <a:lstStyle/>
          <a:p>
            <a:pPr marL="0" indent="0">
              <a:buNone/>
            </a:pPr>
            <a:r>
              <a:rPr lang="en-US" sz="1400" dirty="0">
                <a:solidFill>
                  <a:srgbClr val="FFFFFF"/>
                </a:solidFill>
              </a:rPr>
              <a:t>• Find the local driver</a:t>
            </a:r>
            <a:endParaRPr lang="en-US" sz="1400" dirty="0"/>
          </a:p>
          <a:p>
            <a:pPr marL="0" indent="0">
              <a:buNone/>
            </a:pPr>
            <a:r>
              <a:rPr lang="en-US" sz="1400" dirty="0">
                <a:solidFill>
                  <a:srgbClr val="FFFFFF"/>
                </a:solidFill>
              </a:rPr>
              <a:t>• Assign an owner</a:t>
            </a:r>
            <a:endParaRPr lang="en-US" sz="1400" dirty="0"/>
          </a:p>
          <a:p>
            <a:pPr marL="0" indent="0">
              <a:buNone/>
            </a:pPr>
            <a:r>
              <a:rPr lang="en-US" sz="1400" dirty="0">
                <a:solidFill>
                  <a:srgbClr val="FFFFFF"/>
                </a:solidFill>
              </a:rPr>
              <a:t>• Choose one operating response</a:t>
            </a:r>
            <a:endParaRPr lang="en-US" sz="1400" dirty="0"/>
          </a:p>
          <a:p>
            <a:pPr marL="0" indent="0">
              <a:buNone/>
            </a:pPr>
            <a:r>
              <a:rPr lang="en-US" sz="1400" dirty="0">
                <a:solidFill>
                  <a:srgbClr val="FFFFFF"/>
                </a:solidFill>
              </a:rPr>
              <a:t>• Review the signal weekly</a:t>
            </a:r>
            <a:endParaRPr lang="en-US" sz="1400" dirty="0"/>
          </a:p>
        </p:txBody>
      </p:sp>
      <p:sp>
        <p:nvSpPr>
          <p:cNvPr id="33" name="Shape 13">
            <a:extLst>
              <a:ext uri="{FF2B5EF4-FFF2-40B4-BE49-F238E27FC236}">
                <a16:creationId xmlns:a16="http://schemas.microsoft.com/office/drawing/2014/main" id="{310688F0-DC55-8837-FFCD-8BBA91B1EAB3}"/>
              </a:ext>
            </a:extLst>
          </p:cNvPr>
          <p:cNvSpPr/>
          <p:nvPr/>
        </p:nvSpPr>
        <p:spPr>
          <a:xfrm>
            <a:off x="797496" y="6554072"/>
            <a:ext cx="11018520" cy="242095"/>
          </a:xfrm>
          <a:prstGeom prst="roundRect">
            <a:avLst>
              <a:gd name="adj" fmla="val 13043"/>
            </a:avLst>
          </a:prstGeom>
          <a:solidFill>
            <a:srgbClr val="0B2638"/>
          </a:solidFill>
          <a:ln w="12700">
            <a:solidFill>
              <a:srgbClr val="0B2638"/>
            </a:solidFill>
            <a:prstDash val="solid"/>
          </a:ln>
        </p:spPr>
        <p:txBody>
          <a:bodyPr/>
          <a:lstStyle/>
          <a:p>
            <a:endParaRPr lang="en-US"/>
          </a:p>
        </p:txBody>
      </p:sp>
      <p:sp>
        <p:nvSpPr>
          <p:cNvPr id="35" name="Text 14">
            <a:extLst>
              <a:ext uri="{FF2B5EF4-FFF2-40B4-BE49-F238E27FC236}">
                <a16:creationId xmlns:a16="http://schemas.microsoft.com/office/drawing/2014/main" id="{B4787486-15D6-C58E-3C6B-47BE44D5CCFE}"/>
              </a:ext>
            </a:extLst>
          </p:cNvPr>
          <p:cNvSpPr/>
          <p:nvPr/>
        </p:nvSpPr>
        <p:spPr>
          <a:xfrm>
            <a:off x="1003236" y="6595529"/>
            <a:ext cx="10607040" cy="182880"/>
          </a:xfrm>
          <a:prstGeom prst="rect">
            <a:avLst/>
          </a:prstGeom>
          <a:noFill/>
          <a:ln/>
        </p:spPr>
        <p:txBody>
          <a:bodyPr wrap="square" lIns="0" tIns="0" rIns="0" bIns="0" rtlCol="0" anchor="ctr"/>
          <a:lstStyle/>
          <a:p>
            <a:pPr marL="0" indent="0" algn="ctr">
              <a:buNone/>
            </a:pPr>
            <a:r>
              <a:rPr lang="en-US" sz="1300" b="1" dirty="0">
                <a:solidFill>
                  <a:srgbClr val="FFFFFF"/>
                </a:solidFill>
              </a:rPr>
              <a:t>Shared data builds trust only when it leads to useful action, not merely more compliance.</a:t>
            </a:r>
            <a:endParaRPr lang="en-US" sz="1300" dirty="0"/>
          </a:p>
        </p:txBody>
      </p:sp>
      <p:pic>
        <p:nvPicPr>
          <p:cNvPr id="8" name="Picture 7" descr="Jigsaw piece bridging the gap">
            <a:extLst>
              <a:ext uri="{FF2B5EF4-FFF2-40B4-BE49-F238E27FC236}">
                <a16:creationId xmlns:a16="http://schemas.microsoft.com/office/drawing/2014/main" id="{AE17EF06-CED1-C438-0594-47B1A0F4AB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8868" y="2486523"/>
            <a:ext cx="3697783" cy="3523739"/>
          </a:xfrm>
          <a:prstGeom prst="rect">
            <a:avLst/>
          </a:prstGeom>
        </p:spPr>
      </p:pic>
    </p:spTree>
    <p:extLst>
      <p:ext uri="{BB962C8B-B14F-4D97-AF65-F5344CB8AC3E}">
        <p14:creationId xmlns:p14="http://schemas.microsoft.com/office/powerpoint/2010/main" val="2333316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17FBB-DCDD-64AA-AC71-3535363A976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19022CE-D508-FEA3-BF68-385EFE64CBAB}"/>
              </a:ext>
            </a:extLst>
          </p:cNvPr>
          <p:cNvSpPr txBox="1"/>
          <p:nvPr/>
        </p:nvSpPr>
        <p:spPr>
          <a:xfrm>
            <a:off x="693266" y="237026"/>
            <a:ext cx="10417557" cy="1538883"/>
          </a:xfrm>
          <a:prstGeom prst="rect">
            <a:avLst/>
          </a:prstGeom>
          <a:noFill/>
        </p:spPr>
        <p:txBody>
          <a:bodyPr wrap="square">
            <a:spAutoFit/>
          </a:bodyPr>
          <a:lstStyle/>
          <a:p>
            <a:r>
              <a:rPr lang="en-US" sz="4800" b="1" dirty="0">
                <a:solidFill>
                  <a:srgbClr val="003A4F"/>
                </a:solidFill>
                <a:latin typeface="Garamond" panose="02020404030301010803" pitchFamily="18" charset="0"/>
                <a:ea typeface="Inter" panose="02000503000000020004" pitchFamily="50" charset="0"/>
                <a:cs typeface="Inter" panose="02000503000000020004" pitchFamily="50" charset="0"/>
              </a:rPr>
              <a:t>Put it into Practice</a:t>
            </a:r>
          </a:p>
          <a:p>
            <a:endParaRPr lang="en-ID" sz="4600" b="1" dirty="0">
              <a:solidFill>
                <a:srgbClr val="003A4F"/>
              </a:solidFill>
              <a:latin typeface="Arial" panose="020B0604020202020204" pitchFamily="34" charset="0"/>
              <a:ea typeface="Open Sans" panose="020B0606030504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36F9DDDF-4ECA-F3E8-C276-2838AD4837D2}"/>
              </a:ext>
            </a:extLst>
          </p:cNvPr>
          <p:cNvSpPr/>
          <p:nvPr/>
        </p:nvSpPr>
        <p:spPr>
          <a:xfrm>
            <a:off x="717930" y="1043958"/>
            <a:ext cx="8465059" cy="103981"/>
          </a:xfrm>
          <a:prstGeom prst="rect">
            <a:avLst/>
          </a:prstGeom>
          <a:solidFill>
            <a:srgbClr val="A9B5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6" name="Text Placeholder 2">
            <a:extLst>
              <a:ext uri="{FF2B5EF4-FFF2-40B4-BE49-F238E27FC236}">
                <a16:creationId xmlns:a16="http://schemas.microsoft.com/office/drawing/2014/main" id="{A468D691-F2AA-AA6E-C258-CEC6A06D6A79}"/>
              </a:ext>
            </a:extLst>
          </p:cNvPr>
          <p:cNvSpPr>
            <a:spLocks noGrp="1"/>
          </p:cNvSpPr>
          <p:nvPr/>
        </p:nvSpPr>
        <p:spPr>
          <a:xfrm>
            <a:off x="693266" y="1333923"/>
            <a:ext cx="10891620" cy="150018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tint val="7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R="0">
              <a:lnSpc>
                <a:spcPct val="115000"/>
              </a:lnSpc>
              <a:spcAft>
                <a:spcPts val="800"/>
              </a:spcAft>
            </a:pPr>
            <a:r>
              <a:rPr lang="en-US" b="1" kern="100" dirty="0">
                <a:solidFill>
                  <a:srgbClr val="003A4F"/>
                </a:solidFill>
                <a:effectLst/>
                <a:latin typeface="Aptos" panose="020B0004020202020204" pitchFamily="34" charset="0"/>
                <a:ea typeface="Aptos" panose="020B0004020202020204" pitchFamily="34" charset="0"/>
                <a:cs typeface="Times New Roman" panose="02020603050405020304" pitchFamily="18" charset="0"/>
              </a:rPr>
              <a:t>Build your first dashboard in 30 days</a:t>
            </a:r>
            <a:endParaRPr lang="en-US" kern="100" dirty="0">
              <a:solidFill>
                <a:srgbClr val="003A4F"/>
              </a:solidFill>
              <a:effectLst/>
              <a:latin typeface="Aptos" panose="020B0004020202020204" pitchFamily="34" charset="0"/>
              <a:ea typeface="Aptos" panose="020B0004020202020204" pitchFamily="34" charset="0"/>
              <a:cs typeface="Times New Roman" panose="02020603050405020304" pitchFamily="18" charset="0"/>
            </a:endParaRPr>
          </a:p>
          <a:p>
            <a:endParaRPr lang="en-US" sz="1000" dirty="0">
              <a:solidFill>
                <a:schemeClr val="tx1"/>
              </a:solidFill>
              <a:latin typeface="Garamond" panose="02020404030301010803" pitchFamily="18" charset="0"/>
            </a:endParaRPr>
          </a:p>
        </p:txBody>
      </p:sp>
      <p:sp>
        <p:nvSpPr>
          <p:cNvPr id="8" name="Shape 3">
            <a:extLst>
              <a:ext uri="{FF2B5EF4-FFF2-40B4-BE49-F238E27FC236}">
                <a16:creationId xmlns:a16="http://schemas.microsoft.com/office/drawing/2014/main" id="{6F671424-861F-E73A-7F55-B188B28AF2CF}"/>
              </a:ext>
            </a:extLst>
          </p:cNvPr>
          <p:cNvSpPr/>
          <p:nvPr/>
        </p:nvSpPr>
        <p:spPr>
          <a:xfrm>
            <a:off x="685800" y="2190883"/>
            <a:ext cx="3246120" cy="3154680"/>
          </a:xfrm>
          <a:prstGeom prst="roundRect">
            <a:avLst>
              <a:gd name="adj" fmla="val 2319"/>
            </a:avLst>
          </a:prstGeom>
          <a:solidFill>
            <a:srgbClr val="FFFFFF"/>
          </a:solidFill>
          <a:ln w="12700">
            <a:solidFill>
              <a:srgbClr val="D9E1E5"/>
            </a:solidFill>
            <a:prstDash val="solid"/>
          </a:ln>
          <a:effectLst>
            <a:outerShdw blurRad="12700" dist="7620" dir="2700000" algn="bl" rotWithShape="0">
              <a:srgbClr val="000000">
                <a:alpha val="10000"/>
              </a:srgbClr>
            </a:outerShdw>
          </a:effectLst>
        </p:spPr>
        <p:txBody>
          <a:bodyPr/>
          <a:lstStyle/>
          <a:p>
            <a:endParaRPr lang="en-US" dirty="0"/>
          </a:p>
        </p:txBody>
      </p:sp>
      <p:sp>
        <p:nvSpPr>
          <p:cNvPr id="10" name="Text 4">
            <a:extLst>
              <a:ext uri="{FF2B5EF4-FFF2-40B4-BE49-F238E27FC236}">
                <a16:creationId xmlns:a16="http://schemas.microsoft.com/office/drawing/2014/main" id="{2C77DAFC-F83C-F0C3-B8CD-1FD718273596}"/>
              </a:ext>
            </a:extLst>
          </p:cNvPr>
          <p:cNvSpPr/>
          <p:nvPr/>
        </p:nvSpPr>
        <p:spPr>
          <a:xfrm>
            <a:off x="905256" y="2419483"/>
            <a:ext cx="594360" cy="594360"/>
          </a:xfrm>
          <a:prstGeom prst="rect">
            <a:avLst/>
          </a:prstGeom>
          <a:noFill/>
          <a:ln/>
        </p:spPr>
        <p:txBody>
          <a:bodyPr wrap="square" lIns="0" tIns="0" rIns="0" bIns="0" rtlCol="0" anchor="ctr"/>
          <a:lstStyle/>
          <a:p>
            <a:pPr marL="0" indent="0">
              <a:buNone/>
            </a:pPr>
            <a:r>
              <a:rPr lang="en-US" sz="3400" b="1" dirty="0">
                <a:solidFill>
                  <a:srgbClr val="D6A43B"/>
                </a:solidFill>
              </a:rPr>
              <a:t>1</a:t>
            </a:r>
            <a:endParaRPr lang="en-US" sz="3400" dirty="0"/>
          </a:p>
        </p:txBody>
      </p:sp>
      <p:sp>
        <p:nvSpPr>
          <p:cNvPr id="12" name="Text 5">
            <a:extLst>
              <a:ext uri="{FF2B5EF4-FFF2-40B4-BE49-F238E27FC236}">
                <a16:creationId xmlns:a16="http://schemas.microsoft.com/office/drawing/2014/main" id="{18B77BDB-358B-E73E-4658-A72DDC9A14BC}"/>
              </a:ext>
            </a:extLst>
          </p:cNvPr>
          <p:cNvSpPr/>
          <p:nvPr/>
        </p:nvSpPr>
        <p:spPr>
          <a:xfrm>
            <a:off x="1618488" y="2510923"/>
            <a:ext cx="1874520" cy="201168"/>
          </a:xfrm>
          <a:prstGeom prst="rect">
            <a:avLst/>
          </a:prstGeom>
          <a:noFill/>
          <a:ln/>
        </p:spPr>
        <p:txBody>
          <a:bodyPr wrap="square" lIns="0" tIns="0" rIns="0" bIns="0" rtlCol="0" anchor="ctr"/>
          <a:lstStyle/>
          <a:p>
            <a:pPr marL="0" indent="0">
              <a:buNone/>
            </a:pPr>
            <a:r>
              <a:rPr lang="en-US" sz="1100" b="1" kern="0" spc="110" dirty="0">
                <a:solidFill>
                  <a:srgbClr val="5B6B75"/>
                </a:solidFill>
              </a:rPr>
              <a:t>THIS WEEK</a:t>
            </a:r>
            <a:endParaRPr lang="en-US" sz="1100" dirty="0"/>
          </a:p>
        </p:txBody>
      </p:sp>
      <p:sp>
        <p:nvSpPr>
          <p:cNvPr id="14" name="Text 6">
            <a:extLst>
              <a:ext uri="{FF2B5EF4-FFF2-40B4-BE49-F238E27FC236}">
                <a16:creationId xmlns:a16="http://schemas.microsoft.com/office/drawing/2014/main" id="{B5432320-653C-883E-0896-0B5C6B0D5F3A}"/>
              </a:ext>
            </a:extLst>
          </p:cNvPr>
          <p:cNvSpPr/>
          <p:nvPr/>
        </p:nvSpPr>
        <p:spPr>
          <a:xfrm>
            <a:off x="941832" y="3288163"/>
            <a:ext cx="2697480" cy="502920"/>
          </a:xfrm>
          <a:prstGeom prst="rect">
            <a:avLst/>
          </a:prstGeom>
          <a:noFill/>
          <a:ln/>
        </p:spPr>
        <p:txBody>
          <a:bodyPr wrap="square" lIns="0" tIns="0" rIns="0" bIns="0" rtlCol="0" anchor="ctr"/>
          <a:lstStyle/>
          <a:p>
            <a:pPr marL="0" indent="0">
              <a:buNone/>
            </a:pPr>
            <a:r>
              <a:rPr lang="en-US" sz="2000" b="1" dirty="0">
                <a:solidFill>
                  <a:srgbClr val="0B2638"/>
                </a:solidFill>
              </a:rPr>
              <a:t>Select three indicators</a:t>
            </a:r>
            <a:endParaRPr lang="en-US" sz="2000" dirty="0"/>
          </a:p>
        </p:txBody>
      </p:sp>
      <p:sp>
        <p:nvSpPr>
          <p:cNvPr id="16" name="Text 7">
            <a:extLst>
              <a:ext uri="{FF2B5EF4-FFF2-40B4-BE49-F238E27FC236}">
                <a16:creationId xmlns:a16="http://schemas.microsoft.com/office/drawing/2014/main" id="{859506C9-E62E-1563-56DB-3615495A27DC}"/>
              </a:ext>
            </a:extLst>
          </p:cNvPr>
          <p:cNvSpPr/>
          <p:nvPr/>
        </p:nvSpPr>
        <p:spPr>
          <a:xfrm>
            <a:off x="941832" y="4065403"/>
            <a:ext cx="2697480" cy="713232"/>
          </a:xfrm>
          <a:prstGeom prst="rect">
            <a:avLst/>
          </a:prstGeom>
          <a:noFill/>
          <a:ln/>
        </p:spPr>
        <p:txBody>
          <a:bodyPr wrap="square" lIns="0" tIns="0" rIns="0" bIns="0" rtlCol="0" anchor="ctr"/>
          <a:lstStyle/>
          <a:p>
            <a:pPr marL="0" indent="0">
              <a:buNone/>
            </a:pPr>
            <a:r>
              <a:rPr lang="en-US" sz="1400" dirty="0">
                <a:solidFill>
                  <a:srgbClr val="5B6B75"/>
                </a:solidFill>
              </a:rPr>
              <a:t>Choose the signals most closely tied to demand, capacity, and cash.</a:t>
            </a:r>
            <a:endParaRPr lang="en-US" sz="1400" dirty="0"/>
          </a:p>
        </p:txBody>
      </p:sp>
      <p:sp>
        <p:nvSpPr>
          <p:cNvPr id="18" name="Shape 8">
            <a:extLst>
              <a:ext uri="{FF2B5EF4-FFF2-40B4-BE49-F238E27FC236}">
                <a16:creationId xmlns:a16="http://schemas.microsoft.com/office/drawing/2014/main" id="{BE76DC50-9110-C434-70AA-76AD145867B3}"/>
              </a:ext>
            </a:extLst>
          </p:cNvPr>
          <p:cNvSpPr/>
          <p:nvPr/>
        </p:nvSpPr>
        <p:spPr>
          <a:xfrm>
            <a:off x="4434840" y="2190883"/>
            <a:ext cx="3246120" cy="3154680"/>
          </a:xfrm>
          <a:prstGeom prst="roundRect">
            <a:avLst>
              <a:gd name="adj" fmla="val 2319"/>
            </a:avLst>
          </a:prstGeom>
          <a:solidFill>
            <a:srgbClr val="FFFFFF"/>
          </a:solidFill>
          <a:ln w="12700">
            <a:solidFill>
              <a:srgbClr val="D9E1E5"/>
            </a:solidFill>
            <a:prstDash val="solid"/>
          </a:ln>
          <a:effectLst>
            <a:outerShdw blurRad="12700" dist="7620" dir="2700000" algn="bl" rotWithShape="0">
              <a:srgbClr val="000000">
                <a:alpha val="10000"/>
              </a:srgbClr>
            </a:outerShdw>
          </a:effectLst>
        </p:spPr>
        <p:txBody>
          <a:bodyPr/>
          <a:lstStyle/>
          <a:p>
            <a:endParaRPr lang="en-US"/>
          </a:p>
        </p:txBody>
      </p:sp>
      <p:sp>
        <p:nvSpPr>
          <p:cNvPr id="20" name="Text 9">
            <a:extLst>
              <a:ext uri="{FF2B5EF4-FFF2-40B4-BE49-F238E27FC236}">
                <a16:creationId xmlns:a16="http://schemas.microsoft.com/office/drawing/2014/main" id="{544B162F-08F6-0D8C-809D-9C0F13918840}"/>
              </a:ext>
            </a:extLst>
          </p:cNvPr>
          <p:cNvSpPr/>
          <p:nvPr/>
        </p:nvSpPr>
        <p:spPr>
          <a:xfrm>
            <a:off x="4654296" y="2419483"/>
            <a:ext cx="594360" cy="594360"/>
          </a:xfrm>
          <a:prstGeom prst="rect">
            <a:avLst/>
          </a:prstGeom>
          <a:noFill/>
          <a:ln/>
        </p:spPr>
        <p:txBody>
          <a:bodyPr wrap="square" lIns="0" tIns="0" rIns="0" bIns="0" rtlCol="0" anchor="ctr"/>
          <a:lstStyle/>
          <a:p>
            <a:pPr marL="0" indent="0">
              <a:buNone/>
            </a:pPr>
            <a:r>
              <a:rPr lang="en-US" sz="3400" b="1" dirty="0">
                <a:solidFill>
                  <a:srgbClr val="00A6A6"/>
                </a:solidFill>
              </a:rPr>
              <a:t>2</a:t>
            </a:r>
            <a:endParaRPr lang="en-US" sz="3400" dirty="0"/>
          </a:p>
        </p:txBody>
      </p:sp>
      <p:sp>
        <p:nvSpPr>
          <p:cNvPr id="22" name="Text 10">
            <a:extLst>
              <a:ext uri="{FF2B5EF4-FFF2-40B4-BE49-F238E27FC236}">
                <a16:creationId xmlns:a16="http://schemas.microsoft.com/office/drawing/2014/main" id="{0021BBF7-5F3A-B632-6DDE-BF21CAC44607}"/>
              </a:ext>
            </a:extLst>
          </p:cNvPr>
          <p:cNvSpPr/>
          <p:nvPr/>
        </p:nvSpPr>
        <p:spPr>
          <a:xfrm>
            <a:off x="5367528" y="2510923"/>
            <a:ext cx="1874520" cy="201168"/>
          </a:xfrm>
          <a:prstGeom prst="rect">
            <a:avLst/>
          </a:prstGeom>
          <a:noFill/>
          <a:ln/>
        </p:spPr>
        <p:txBody>
          <a:bodyPr wrap="square" lIns="0" tIns="0" rIns="0" bIns="0" rtlCol="0" anchor="ctr"/>
          <a:lstStyle/>
          <a:p>
            <a:pPr marL="0" indent="0">
              <a:buNone/>
            </a:pPr>
            <a:r>
              <a:rPr lang="en-US" sz="1100" b="1" kern="0" spc="110" dirty="0">
                <a:solidFill>
                  <a:srgbClr val="5B6B75"/>
                </a:solidFill>
              </a:rPr>
              <a:t>THIS MONTH</a:t>
            </a:r>
            <a:endParaRPr lang="en-US" sz="1100" dirty="0"/>
          </a:p>
        </p:txBody>
      </p:sp>
      <p:sp>
        <p:nvSpPr>
          <p:cNvPr id="24" name="Text 11">
            <a:extLst>
              <a:ext uri="{FF2B5EF4-FFF2-40B4-BE49-F238E27FC236}">
                <a16:creationId xmlns:a16="http://schemas.microsoft.com/office/drawing/2014/main" id="{D39538F0-1B15-5567-F202-57A378FF873F}"/>
              </a:ext>
            </a:extLst>
          </p:cNvPr>
          <p:cNvSpPr/>
          <p:nvPr/>
        </p:nvSpPr>
        <p:spPr>
          <a:xfrm>
            <a:off x="4690872" y="3288163"/>
            <a:ext cx="2697480" cy="502920"/>
          </a:xfrm>
          <a:prstGeom prst="rect">
            <a:avLst/>
          </a:prstGeom>
          <a:noFill/>
          <a:ln/>
        </p:spPr>
        <p:txBody>
          <a:bodyPr wrap="square" lIns="0" tIns="0" rIns="0" bIns="0" rtlCol="0" anchor="ctr"/>
          <a:lstStyle/>
          <a:p>
            <a:pPr marL="0" indent="0">
              <a:buNone/>
            </a:pPr>
            <a:r>
              <a:rPr lang="en-US" sz="2000" b="1" dirty="0">
                <a:solidFill>
                  <a:srgbClr val="0B2638"/>
                </a:solidFill>
              </a:rPr>
              <a:t>Build the baseline</a:t>
            </a:r>
            <a:endParaRPr lang="en-US" sz="2000" dirty="0"/>
          </a:p>
        </p:txBody>
      </p:sp>
      <p:sp>
        <p:nvSpPr>
          <p:cNvPr id="26" name="Text 12">
            <a:extLst>
              <a:ext uri="{FF2B5EF4-FFF2-40B4-BE49-F238E27FC236}">
                <a16:creationId xmlns:a16="http://schemas.microsoft.com/office/drawing/2014/main" id="{06B6E232-FB51-15E4-9388-D82320CF84A6}"/>
              </a:ext>
            </a:extLst>
          </p:cNvPr>
          <p:cNvSpPr/>
          <p:nvPr/>
        </p:nvSpPr>
        <p:spPr>
          <a:xfrm>
            <a:off x="4690872" y="4065403"/>
            <a:ext cx="2697480" cy="713232"/>
          </a:xfrm>
          <a:prstGeom prst="rect">
            <a:avLst/>
          </a:prstGeom>
          <a:noFill/>
          <a:ln/>
        </p:spPr>
        <p:txBody>
          <a:bodyPr wrap="square" lIns="0" tIns="0" rIns="0" bIns="0" rtlCol="0" anchor="ctr"/>
          <a:lstStyle/>
          <a:p>
            <a:pPr marL="0" indent="0">
              <a:buNone/>
            </a:pPr>
            <a:r>
              <a:rPr lang="en-US" sz="1400" dirty="0">
                <a:solidFill>
                  <a:srgbClr val="5B6B75"/>
                </a:solidFill>
              </a:rPr>
              <a:t>Define the formula, owner, source, cadence, and comparable period.</a:t>
            </a:r>
            <a:endParaRPr lang="en-US" sz="1400" dirty="0"/>
          </a:p>
        </p:txBody>
      </p:sp>
      <p:sp>
        <p:nvSpPr>
          <p:cNvPr id="28" name="Shape 13">
            <a:extLst>
              <a:ext uri="{FF2B5EF4-FFF2-40B4-BE49-F238E27FC236}">
                <a16:creationId xmlns:a16="http://schemas.microsoft.com/office/drawing/2014/main" id="{2F058520-00B4-5731-501D-87FCE73E1437}"/>
              </a:ext>
            </a:extLst>
          </p:cNvPr>
          <p:cNvSpPr/>
          <p:nvPr/>
        </p:nvSpPr>
        <p:spPr>
          <a:xfrm>
            <a:off x="8183880" y="2190883"/>
            <a:ext cx="3246120" cy="3154680"/>
          </a:xfrm>
          <a:prstGeom prst="roundRect">
            <a:avLst>
              <a:gd name="adj" fmla="val 2319"/>
            </a:avLst>
          </a:prstGeom>
          <a:solidFill>
            <a:srgbClr val="FFFFFF"/>
          </a:solidFill>
          <a:ln w="12700">
            <a:solidFill>
              <a:srgbClr val="D9E1E5"/>
            </a:solidFill>
            <a:prstDash val="solid"/>
          </a:ln>
          <a:effectLst>
            <a:outerShdw blurRad="12700" dist="7620" dir="2700000" algn="bl" rotWithShape="0">
              <a:srgbClr val="000000">
                <a:alpha val="10000"/>
              </a:srgbClr>
            </a:outerShdw>
          </a:effectLst>
        </p:spPr>
        <p:txBody>
          <a:bodyPr/>
          <a:lstStyle/>
          <a:p>
            <a:endParaRPr lang="en-US"/>
          </a:p>
        </p:txBody>
      </p:sp>
      <p:sp>
        <p:nvSpPr>
          <p:cNvPr id="30" name="Text 14">
            <a:extLst>
              <a:ext uri="{FF2B5EF4-FFF2-40B4-BE49-F238E27FC236}">
                <a16:creationId xmlns:a16="http://schemas.microsoft.com/office/drawing/2014/main" id="{4991693D-58B2-A736-D497-E800C215E544}"/>
              </a:ext>
            </a:extLst>
          </p:cNvPr>
          <p:cNvSpPr/>
          <p:nvPr/>
        </p:nvSpPr>
        <p:spPr>
          <a:xfrm>
            <a:off x="8403336" y="2419483"/>
            <a:ext cx="594360" cy="594360"/>
          </a:xfrm>
          <a:prstGeom prst="rect">
            <a:avLst/>
          </a:prstGeom>
          <a:noFill/>
          <a:ln/>
        </p:spPr>
        <p:txBody>
          <a:bodyPr wrap="square" lIns="0" tIns="0" rIns="0" bIns="0" rtlCol="0" anchor="ctr"/>
          <a:lstStyle/>
          <a:p>
            <a:pPr marL="0" indent="0">
              <a:buNone/>
            </a:pPr>
            <a:r>
              <a:rPr lang="en-US" sz="3400" b="1" dirty="0">
                <a:solidFill>
                  <a:srgbClr val="0B2638"/>
                </a:solidFill>
              </a:rPr>
              <a:t>3</a:t>
            </a:r>
            <a:endParaRPr lang="en-US" sz="3400" dirty="0"/>
          </a:p>
        </p:txBody>
      </p:sp>
      <p:sp>
        <p:nvSpPr>
          <p:cNvPr id="32" name="Text 15">
            <a:extLst>
              <a:ext uri="{FF2B5EF4-FFF2-40B4-BE49-F238E27FC236}">
                <a16:creationId xmlns:a16="http://schemas.microsoft.com/office/drawing/2014/main" id="{3B73D4FA-CF2A-A8DC-BAED-DB84B860D8CB}"/>
              </a:ext>
            </a:extLst>
          </p:cNvPr>
          <p:cNvSpPr/>
          <p:nvPr/>
        </p:nvSpPr>
        <p:spPr>
          <a:xfrm>
            <a:off x="9116568" y="2510923"/>
            <a:ext cx="1874520" cy="201168"/>
          </a:xfrm>
          <a:prstGeom prst="rect">
            <a:avLst/>
          </a:prstGeom>
          <a:noFill/>
          <a:ln/>
        </p:spPr>
        <p:txBody>
          <a:bodyPr wrap="square" lIns="0" tIns="0" rIns="0" bIns="0" rtlCol="0" anchor="ctr"/>
          <a:lstStyle/>
          <a:p>
            <a:pPr marL="0" indent="0">
              <a:buNone/>
            </a:pPr>
            <a:r>
              <a:rPr lang="en-US" sz="1100" b="1" kern="0" spc="110" dirty="0">
                <a:solidFill>
                  <a:srgbClr val="5B6B75"/>
                </a:solidFill>
              </a:rPr>
              <a:t>NEXT REVIEW</a:t>
            </a:r>
            <a:endParaRPr lang="en-US" sz="1100" dirty="0"/>
          </a:p>
        </p:txBody>
      </p:sp>
      <p:sp>
        <p:nvSpPr>
          <p:cNvPr id="34" name="Text 16">
            <a:extLst>
              <a:ext uri="{FF2B5EF4-FFF2-40B4-BE49-F238E27FC236}">
                <a16:creationId xmlns:a16="http://schemas.microsoft.com/office/drawing/2014/main" id="{37ADD55D-43DC-D33D-037F-AD7DFC6B9376}"/>
              </a:ext>
            </a:extLst>
          </p:cNvPr>
          <p:cNvSpPr/>
          <p:nvPr/>
        </p:nvSpPr>
        <p:spPr>
          <a:xfrm>
            <a:off x="8439912" y="3288163"/>
            <a:ext cx="2697480" cy="502920"/>
          </a:xfrm>
          <a:prstGeom prst="rect">
            <a:avLst/>
          </a:prstGeom>
          <a:noFill/>
          <a:ln/>
        </p:spPr>
        <p:txBody>
          <a:bodyPr wrap="square" lIns="0" tIns="0" rIns="0" bIns="0" rtlCol="0" anchor="ctr"/>
          <a:lstStyle/>
          <a:p>
            <a:pPr marL="0" indent="0">
              <a:buNone/>
            </a:pPr>
            <a:r>
              <a:rPr lang="en-US" sz="2000" b="1" dirty="0">
                <a:solidFill>
                  <a:srgbClr val="0B2638"/>
                </a:solidFill>
              </a:rPr>
              <a:t>Act on one exception</a:t>
            </a:r>
            <a:endParaRPr lang="en-US" sz="2000" dirty="0"/>
          </a:p>
        </p:txBody>
      </p:sp>
      <p:sp>
        <p:nvSpPr>
          <p:cNvPr id="36" name="Text 17">
            <a:extLst>
              <a:ext uri="{FF2B5EF4-FFF2-40B4-BE49-F238E27FC236}">
                <a16:creationId xmlns:a16="http://schemas.microsoft.com/office/drawing/2014/main" id="{12F9345F-31A3-EF96-8CD5-52E2A0B931A2}"/>
              </a:ext>
            </a:extLst>
          </p:cNvPr>
          <p:cNvSpPr/>
          <p:nvPr/>
        </p:nvSpPr>
        <p:spPr>
          <a:xfrm>
            <a:off x="8439912" y="4065403"/>
            <a:ext cx="2697480" cy="713232"/>
          </a:xfrm>
          <a:prstGeom prst="rect">
            <a:avLst/>
          </a:prstGeom>
          <a:noFill/>
          <a:ln/>
        </p:spPr>
        <p:txBody>
          <a:bodyPr wrap="square" lIns="0" tIns="0" rIns="0" bIns="0" rtlCol="0" anchor="ctr"/>
          <a:lstStyle/>
          <a:p>
            <a:pPr marL="0" indent="0">
              <a:buNone/>
            </a:pPr>
            <a:r>
              <a:rPr lang="en-US" sz="1400" dirty="0">
                <a:solidFill>
                  <a:srgbClr val="5B6B75"/>
                </a:solidFill>
              </a:rPr>
              <a:t>Identify the driver, select one action, and revisit the signal.</a:t>
            </a:r>
            <a:endParaRPr lang="en-US" sz="1400" dirty="0"/>
          </a:p>
        </p:txBody>
      </p:sp>
      <p:sp>
        <p:nvSpPr>
          <p:cNvPr id="38" name="Shape 18">
            <a:extLst>
              <a:ext uri="{FF2B5EF4-FFF2-40B4-BE49-F238E27FC236}">
                <a16:creationId xmlns:a16="http://schemas.microsoft.com/office/drawing/2014/main" id="{4D9A7A1C-6B4F-8D70-21DF-0362F28F4526}"/>
              </a:ext>
            </a:extLst>
          </p:cNvPr>
          <p:cNvSpPr/>
          <p:nvPr/>
        </p:nvSpPr>
        <p:spPr>
          <a:xfrm>
            <a:off x="530352" y="5934703"/>
            <a:ext cx="11018520" cy="420624"/>
          </a:xfrm>
          <a:prstGeom prst="roundRect">
            <a:avLst>
              <a:gd name="adj" fmla="val 13043"/>
            </a:avLst>
          </a:prstGeom>
          <a:solidFill>
            <a:srgbClr val="0B2638"/>
          </a:solidFill>
          <a:ln w="12700">
            <a:solidFill>
              <a:srgbClr val="0B2638"/>
            </a:solidFill>
            <a:prstDash val="solid"/>
          </a:ln>
        </p:spPr>
        <p:txBody>
          <a:bodyPr/>
          <a:lstStyle/>
          <a:p>
            <a:endParaRPr lang="en-US"/>
          </a:p>
        </p:txBody>
      </p:sp>
      <p:sp>
        <p:nvSpPr>
          <p:cNvPr id="40" name="Text 19">
            <a:extLst>
              <a:ext uri="{FF2B5EF4-FFF2-40B4-BE49-F238E27FC236}">
                <a16:creationId xmlns:a16="http://schemas.microsoft.com/office/drawing/2014/main" id="{6DF19279-DBF1-17C0-B470-17E83F618E03}"/>
              </a:ext>
            </a:extLst>
          </p:cNvPr>
          <p:cNvSpPr/>
          <p:nvPr/>
        </p:nvSpPr>
        <p:spPr>
          <a:xfrm>
            <a:off x="731520" y="6035287"/>
            <a:ext cx="10607040" cy="182880"/>
          </a:xfrm>
          <a:prstGeom prst="rect">
            <a:avLst/>
          </a:prstGeom>
          <a:noFill/>
          <a:ln/>
        </p:spPr>
        <p:txBody>
          <a:bodyPr wrap="square" lIns="0" tIns="0" rIns="0" bIns="0" rtlCol="0" anchor="ctr"/>
          <a:lstStyle/>
          <a:p>
            <a:pPr marL="0" indent="0" algn="ctr">
              <a:buNone/>
            </a:pPr>
            <a:r>
              <a:rPr lang="en-US" sz="1300" b="1" dirty="0">
                <a:solidFill>
                  <a:srgbClr val="FFFFFF"/>
                </a:solidFill>
              </a:rPr>
              <a:t>Do not wait for the perfect dashboard. Build a useful management habit.</a:t>
            </a:r>
            <a:endParaRPr lang="en-US" sz="1300" dirty="0"/>
          </a:p>
        </p:txBody>
      </p:sp>
      <p:sp>
        <p:nvSpPr>
          <p:cNvPr id="42" name="Text 2">
            <a:extLst>
              <a:ext uri="{FF2B5EF4-FFF2-40B4-BE49-F238E27FC236}">
                <a16:creationId xmlns:a16="http://schemas.microsoft.com/office/drawing/2014/main" id="{435BD4ED-68DF-2EAA-643A-7408BE0B9B7E}"/>
              </a:ext>
            </a:extLst>
          </p:cNvPr>
          <p:cNvSpPr/>
          <p:nvPr/>
        </p:nvSpPr>
        <p:spPr>
          <a:xfrm>
            <a:off x="840450" y="1784123"/>
            <a:ext cx="10698480" cy="329184"/>
          </a:xfrm>
          <a:prstGeom prst="rect">
            <a:avLst/>
          </a:prstGeom>
          <a:noFill/>
          <a:ln/>
        </p:spPr>
        <p:txBody>
          <a:bodyPr wrap="square" lIns="0" tIns="0" rIns="0" bIns="0" rtlCol="0" anchor="ctr"/>
          <a:lstStyle/>
          <a:p>
            <a:pPr marL="0" indent="0">
              <a:buNone/>
            </a:pPr>
            <a:r>
              <a:rPr lang="en-US" sz="1350" dirty="0"/>
              <a:t>Start small, define ownership, and let the operating conversation create value.</a:t>
            </a:r>
          </a:p>
        </p:txBody>
      </p:sp>
    </p:spTree>
    <p:extLst>
      <p:ext uri="{BB962C8B-B14F-4D97-AF65-F5344CB8AC3E}">
        <p14:creationId xmlns:p14="http://schemas.microsoft.com/office/powerpoint/2010/main" val="39683344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9161A-AED2-B223-EC5A-54D9906F4F9A}"/>
            </a:ext>
          </a:extLst>
        </p:cNvPr>
        <p:cNvGrpSpPr/>
        <p:nvPr/>
      </p:nvGrpSpPr>
      <p:grpSpPr>
        <a:xfrm>
          <a:off x="0" y="0"/>
          <a:ext cx="0" cy="0"/>
          <a:chOff x="0" y="0"/>
          <a:chExt cx="0" cy="0"/>
        </a:xfrm>
      </p:grpSpPr>
      <p:sp>
        <p:nvSpPr>
          <p:cNvPr id="2" name="Text Placeholder 2">
            <a:extLst>
              <a:ext uri="{FF2B5EF4-FFF2-40B4-BE49-F238E27FC236}">
                <a16:creationId xmlns:a16="http://schemas.microsoft.com/office/drawing/2014/main" id="{1300191F-1389-E30F-4A87-03FF09B3070C}"/>
              </a:ext>
            </a:extLst>
          </p:cNvPr>
          <p:cNvSpPr>
            <a:spLocks noGrp="1"/>
          </p:cNvSpPr>
          <p:nvPr/>
        </p:nvSpPr>
        <p:spPr>
          <a:xfrm>
            <a:off x="693266" y="1610084"/>
            <a:ext cx="10891620" cy="150018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tint val="7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just"/>
            <a:r>
              <a:rPr lang="en-US" sz="1600" dirty="0">
                <a:solidFill>
                  <a:schemeClr val="tx1"/>
                </a:solidFill>
                <a:latin typeface="Garamond" panose="02020404030301010803" pitchFamily="18" charset="0"/>
              </a:rPr>
              <a:t>These materials provided by Citrin Cooperman, are intended to provide general information on a particular subject or subjects and are not an exhaustive treatment of such subject(s) and are not intended to be a substitute for reading the legislation or accounting standards themselves, or for professional judgment as to adequacy of disclosures and fairness of presentation. The materials are being provided with the understanding that the information contained therein should not be construed as legal, accounting, tax or other professional advice or services. Before making a decision or action that may affect you or your business, you should consult with Citrin Cooperman, or another qualified professional advisor. The materials and the information contained therein are provided as is, and Citrin Cooperman makes no express or implied representations or warranties regarding these materials or the information contained therein. In no event shall Citrin Cooperman, its affiliates, officers, partners, and employees be liable to you or anyone else for any decision made or action taken in reliance on the information provided in these materials. The information and content provided in these materials is owned by Citrin Cooperman and should only be used for your personal or internal use and should not be copied, redistributed, or otherwise provided to third parties.</a:t>
            </a:r>
          </a:p>
          <a:p>
            <a:pPr algn="just"/>
            <a:r>
              <a:rPr lang="en-US" sz="1600" dirty="0">
                <a:solidFill>
                  <a:schemeClr val="tx1"/>
                </a:solidFill>
                <a:latin typeface="Garamond" panose="02020404030301010803" pitchFamily="18" charset="0"/>
              </a:rPr>
              <a:t>"Citrin Cooperman" is the brand under which Citrin Cooperman &amp; Company, LLP, a licensed independent CPA firm, and Citrin Cooperman Advisors LLC serve clients’ business needs. The two firms operate as separate legal entities in an alternative practice structure. The entities of Citrin Cooperman &amp; Company, LLP and Citrin Cooperman Advisors LLC are independent member firms of the Moore North America, Inc. (MNA) Association, which is itself a regional member of Moore Global Network Limited (MGNL). All the firms associated with MNA are independently owned and managed entities. Their membership in, or association with, MNA should not be construed as constituting or implying any partnership between them.​ Published 2026.</a:t>
            </a:r>
            <a:endParaRPr lang="en-US" sz="1600" dirty="0">
              <a:solidFill>
                <a:schemeClr val="tx1"/>
              </a:solidFill>
              <a:latin typeface="Garamond" panose="02020404030301010803" pitchFamily="18" charset="0"/>
              <a:ea typeface="Inter" panose="02000503000000020004" pitchFamily="50" charset="0"/>
            </a:endParaRPr>
          </a:p>
          <a:p>
            <a:endParaRPr lang="en-US" sz="1000" dirty="0">
              <a:solidFill>
                <a:schemeClr val="tx1"/>
              </a:solidFill>
              <a:latin typeface="Garamond" panose="02020404030301010803" pitchFamily="18" charset="0"/>
            </a:endParaRPr>
          </a:p>
        </p:txBody>
      </p:sp>
      <p:sp>
        <p:nvSpPr>
          <p:cNvPr id="4" name="TextBox 3">
            <a:extLst>
              <a:ext uri="{FF2B5EF4-FFF2-40B4-BE49-F238E27FC236}">
                <a16:creationId xmlns:a16="http://schemas.microsoft.com/office/drawing/2014/main" id="{819C81DC-2362-28AA-6288-2F902B4B99AC}"/>
              </a:ext>
            </a:extLst>
          </p:cNvPr>
          <p:cNvSpPr txBox="1"/>
          <p:nvPr/>
        </p:nvSpPr>
        <p:spPr>
          <a:xfrm>
            <a:off x="693266" y="237026"/>
            <a:ext cx="8958737" cy="1569660"/>
          </a:xfrm>
          <a:prstGeom prst="rect">
            <a:avLst/>
          </a:prstGeom>
          <a:noFill/>
        </p:spPr>
        <p:txBody>
          <a:bodyPr wrap="square">
            <a:spAutoFit/>
          </a:bodyPr>
          <a:lstStyle/>
          <a:p>
            <a:r>
              <a:rPr lang="en-US" sz="4800" b="1" dirty="0">
                <a:solidFill>
                  <a:srgbClr val="003A4F"/>
                </a:solidFill>
                <a:latin typeface="Garamond" panose="02020404030301010803" pitchFamily="18" charset="0"/>
                <a:ea typeface="Inter" panose="02000503000000020004" pitchFamily="50" charset="0"/>
                <a:cs typeface="Inter" panose="02000503000000020004" pitchFamily="50" charset="0"/>
              </a:rPr>
              <a:t>Disclaimer</a:t>
            </a:r>
          </a:p>
          <a:p>
            <a:endParaRPr lang="en-ID" sz="4600" b="1" dirty="0">
              <a:solidFill>
                <a:srgbClr val="003A4F"/>
              </a:solidFill>
              <a:latin typeface="Arial" panose="020B0604020202020204" pitchFamily="34" charset="0"/>
              <a:ea typeface="Open Sans" panose="020B0606030504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BB43DA88-56CA-E464-8926-C7E8A30D00B3}"/>
              </a:ext>
            </a:extLst>
          </p:cNvPr>
          <p:cNvSpPr/>
          <p:nvPr/>
        </p:nvSpPr>
        <p:spPr>
          <a:xfrm>
            <a:off x="717930" y="1043958"/>
            <a:ext cx="8465059" cy="103981"/>
          </a:xfrm>
          <a:prstGeom prst="rect">
            <a:avLst/>
          </a:prstGeom>
          <a:solidFill>
            <a:srgbClr val="A9B5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Tree>
    <p:extLst>
      <p:ext uri="{BB962C8B-B14F-4D97-AF65-F5344CB8AC3E}">
        <p14:creationId xmlns:p14="http://schemas.microsoft.com/office/powerpoint/2010/main" val="4150059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03B7B-016A-BB18-590C-C8162F9FAA41}"/>
            </a:ext>
          </a:extLst>
        </p:cNvPr>
        <p:cNvGrpSpPr/>
        <p:nvPr/>
      </p:nvGrpSpPr>
      <p:grpSpPr>
        <a:xfrm>
          <a:off x="0" y="0"/>
          <a:ext cx="0" cy="0"/>
          <a:chOff x="0" y="0"/>
          <a:chExt cx="0" cy="0"/>
        </a:xfrm>
      </p:grpSpPr>
      <p:pic>
        <p:nvPicPr>
          <p:cNvPr id="3" name="Image 0" descr="/mnt/data/6e5625001e.jpeg">
            <a:extLst>
              <a:ext uri="{FF2B5EF4-FFF2-40B4-BE49-F238E27FC236}">
                <a16:creationId xmlns:a16="http://schemas.microsoft.com/office/drawing/2014/main" id="{A6D83F93-EBEE-E8AA-718E-49775DD16460}"/>
              </a:ext>
            </a:extLst>
          </p:cNvPr>
          <p:cNvPicPr>
            <a:picLocks noChangeAspect="1"/>
          </p:cNvPicPr>
          <p:nvPr/>
        </p:nvPicPr>
        <p:blipFill>
          <a:blip r:embed="rId3"/>
          <a:srcRect t="22925" b="22925"/>
          <a:stretch/>
        </p:blipFill>
        <p:spPr>
          <a:xfrm>
            <a:off x="0" y="1024865"/>
            <a:ext cx="12189072" cy="4412440"/>
          </a:xfrm>
          <a:prstGeom prst="rect">
            <a:avLst/>
          </a:prstGeom>
        </p:spPr>
      </p:pic>
      <p:sp>
        <p:nvSpPr>
          <p:cNvPr id="30" name="Rectangle 29">
            <a:extLst>
              <a:ext uri="{FF2B5EF4-FFF2-40B4-BE49-F238E27FC236}">
                <a16:creationId xmlns:a16="http://schemas.microsoft.com/office/drawing/2014/main" id="{197B80EE-7500-F6EF-D3D3-9AB95D9FE29A}"/>
              </a:ext>
            </a:extLst>
          </p:cNvPr>
          <p:cNvSpPr/>
          <p:nvPr/>
        </p:nvSpPr>
        <p:spPr>
          <a:xfrm>
            <a:off x="-2928" y="0"/>
            <a:ext cx="12192000" cy="6858000"/>
          </a:xfrm>
          <a:prstGeom prst="rect">
            <a:avLst/>
          </a:prstGeom>
          <a:gradFill flip="none" rotWithShape="1">
            <a:gsLst>
              <a:gs pos="90000">
                <a:srgbClr val="003A4F"/>
              </a:gs>
              <a:gs pos="52000">
                <a:srgbClr val="4C8398">
                  <a:alpha val="87843"/>
                </a:srgbClr>
              </a:gs>
              <a:gs pos="9000">
                <a:srgbClr val="003A4F"/>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09D17C2B-D015-5256-E627-C9528E529640}"/>
              </a:ext>
            </a:extLst>
          </p:cNvPr>
          <p:cNvSpPr txBox="1"/>
          <p:nvPr/>
        </p:nvSpPr>
        <p:spPr>
          <a:xfrm>
            <a:off x="3601572" y="2792656"/>
            <a:ext cx="4988866" cy="1169551"/>
          </a:xfrm>
          <a:prstGeom prst="rect">
            <a:avLst/>
          </a:prstGeom>
          <a:noFill/>
        </p:spPr>
        <p:txBody>
          <a:bodyPr wrap="none" rtlCol="0">
            <a:spAutoFit/>
          </a:bodyPr>
          <a:lstStyle/>
          <a:p>
            <a:pPr algn="ctr"/>
            <a:r>
              <a:rPr lang="en-GB" sz="7000" b="1" spc="500" dirty="0">
                <a:solidFill>
                  <a:schemeClr val="bg1"/>
                </a:solidFill>
                <a:latin typeface="Garamond" panose="02020404030301010803" pitchFamily="18" charset="0"/>
                <a:ea typeface="Inter" panose="02000503000000020004" pitchFamily="50" charset="0"/>
                <a:cs typeface="Inter" panose="02000503000000020004" pitchFamily="50" charset="0"/>
              </a:rPr>
              <a:t>Thank You</a:t>
            </a:r>
            <a:endParaRPr lang="en-US" sz="7000" b="1" spc="500" dirty="0">
              <a:solidFill>
                <a:schemeClr val="bg1"/>
              </a:solidFill>
              <a:latin typeface="Garamond" panose="02020404030301010803" pitchFamily="18" charset="0"/>
              <a:ea typeface="Inter" panose="02000503000000020004" pitchFamily="50" charset="0"/>
              <a:cs typeface="Inter" panose="02000503000000020004" pitchFamily="50" charset="0"/>
            </a:endParaRPr>
          </a:p>
        </p:txBody>
      </p:sp>
      <p:sp>
        <p:nvSpPr>
          <p:cNvPr id="16" name="Rectangle: Rounded Corners 15">
            <a:extLst>
              <a:ext uri="{FF2B5EF4-FFF2-40B4-BE49-F238E27FC236}">
                <a16:creationId xmlns:a16="http://schemas.microsoft.com/office/drawing/2014/main" id="{A0FA845F-3DE8-D2A4-E1D7-474C5B83F47A}"/>
              </a:ext>
            </a:extLst>
          </p:cNvPr>
          <p:cNvSpPr/>
          <p:nvPr/>
        </p:nvSpPr>
        <p:spPr>
          <a:xfrm>
            <a:off x="4025900" y="4153742"/>
            <a:ext cx="4140200" cy="406400"/>
          </a:xfrm>
          <a:prstGeom prst="roundRect">
            <a:avLst>
              <a:gd name="adj" fmla="val 50000"/>
            </a:avLst>
          </a:prstGeom>
          <a:gradFill>
            <a:gsLst>
              <a:gs pos="0">
                <a:srgbClr val="003A4F"/>
              </a:gs>
              <a:gs pos="100000">
                <a:srgbClr val="144A60"/>
              </a:gs>
            </a:gsLst>
            <a:path path="circle">
              <a:fillToRect l="100000" t="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4EF3207C-4B00-2D33-31A6-65BF4813E582}"/>
              </a:ext>
            </a:extLst>
          </p:cNvPr>
          <p:cNvSpPr txBox="1"/>
          <p:nvPr/>
        </p:nvSpPr>
        <p:spPr>
          <a:xfrm>
            <a:off x="4362198" y="4189501"/>
            <a:ext cx="3467616" cy="323165"/>
          </a:xfrm>
          <a:prstGeom prst="rect">
            <a:avLst/>
          </a:prstGeom>
          <a:noFill/>
        </p:spPr>
        <p:txBody>
          <a:bodyPr wrap="none" rtlCol="0">
            <a:spAutoFit/>
          </a:bodyPr>
          <a:lstStyle/>
          <a:p>
            <a:pPr algn="ctr"/>
            <a:r>
              <a:rPr lang="en-GB" sz="1500" spc="600" dirty="0">
                <a:solidFill>
                  <a:schemeClr val="bg1"/>
                </a:solidFill>
                <a:latin typeface="Arial" panose="020B0604020202020204" pitchFamily="34" charset="0"/>
                <a:ea typeface="Inter" panose="02000503000000020004" pitchFamily="50" charset="0"/>
                <a:cs typeface="Arial" panose="020B0604020202020204" pitchFamily="34" charset="0"/>
              </a:rPr>
              <a:t>citrincooperman.com</a:t>
            </a:r>
          </a:p>
        </p:txBody>
      </p:sp>
      <p:pic>
        <p:nvPicPr>
          <p:cNvPr id="6" name="Picture 5" descr="A close-up of a logo&#10;&#10;Description automatically generated">
            <a:extLst>
              <a:ext uri="{FF2B5EF4-FFF2-40B4-BE49-F238E27FC236}">
                <a16:creationId xmlns:a16="http://schemas.microsoft.com/office/drawing/2014/main" id="{405A524A-633C-C8CE-624A-568DFC15B3A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184070" y="939625"/>
            <a:ext cx="3713019" cy="544576"/>
          </a:xfrm>
          <a:prstGeom prst="rect">
            <a:avLst/>
          </a:prstGeom>
        </p:spPr>
      </p:pic>
    </p:spTree>
    <p:extLst>
      <p:ext uri="{BB962C8B-B14F-4D97-AF65-F5344CB8AC3E}">
        <p14:creationId xmlns:p14="http://schemas.microsoft.com/office/powerpoint/2010/main" val="2476392819"/>
      </p:ext>
    </p:extLst>
  </p:cSld>
  <p:clrMapOvr>
    <a:masterClrMapping/>
  </p:clrMapOvr>
</p:sld>
</file>

<file path=ppt/theme/theme1.xml><?xml version="1.0" encoding="utf-8"?>
<a:theme xmlns:a="http://schemas.openxmlformats.org/drawingml/2006/main" name="Office Theme">
  <a:themeElements>
    <a:clrScheme name="Custom 152">
      <a:dk1>
        <a:sysClr val="windowText" lastClr="000000"/>
      </a:dk1>
      <a:lt1>
        <a:sysClr val="window" lastClr="FFFFFF"/>
      </a:lt1>
      <a:dk2>
        <a:srgbClr val="000000"/>
      </a:dk2>
      <a:lt2>
        <a:srgbClr val="F8F8F8"/>
      </a:lt2>
      <a:accent1>
        <a:srgbClr val="24AEE4"/>
      </a:accent1>
      <a:accent2>
        <a:srgbClr val="525B4D"/>
      </a:accent2>
      <a:accent3>
        <a:srgbClr val="DADBD9"/>
      </a:accent3>
      <a:accent4>
        <a:srgbClr val="9C886E"/>
      </a:accent4>
      <a:accent5>
        <a:srgbClr val="603913"/>
      </a:accent5>
      <a:accent6>
        <a:srgbClr val="3C2415"/>
      </a:accent6>
      <a:hlink>
        <a:srgbClr val="5F5F5F"/>
      </a:hlink>
      <a:folHlink>
        <a:srgbClr val="91919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1AD7A3DB2CB8F45A87A9CE8BF69C444" ma:contentTypeVersion="18" ma:contentTypeDescription="Create a new document." ma:contentTypeScope="" ma:versionID="bfd492ba656228a19d9bfdc96d0a3ec5">
  <xsd:schema xmlns:xsd="http://www.w3.org/2001/XMLSchema" xmlns:xs="http://www.w3.org/2001/XMLSchema" xmlns:p="http://schemas.microsoft.com/office/2006/metadata/properties" xmlns:ns2="437e5c3f-13ec-41ae-a1cf-c66084094fd1" xmlns:ns3="f9ce0da3-189a-44fd-99e5-08281b596cc8" targetNamespace="http://schemas.microsoft.com/office/2006/metadata/properties" ma:root="true" ma:fieldsID="5d5ae941c6beca0b208336e6ad94b8f6" ns2:_="" ns3:_="">
    <xsd:import namespace="437e5c3f-13ec-41ae-a1cf-c66084094fd1"/>
    <xsd:import namespace="f9ce0da3-189a-44fd-99e5-08281b596cc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Location" minOccurs="0"/>
                <xsd:element ref="ns2:MediaServiceObjectDetectorVersions"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7e5c3f-13ec-41ae-a1cf-c66084094f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66c04401-e296-427a-9aab-24978948f13a"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9ce0da3-189a-44fd-99e5-08281b596cc8"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2227dc8a-f9d4-412a-8dde-ad4af03a5745}" ma:internalName="TaxCatchAll" ma:showField="CatchAllData" ma:web="f9ce0da3-189a-44fd-99e5-08281b596cc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37e5c3f-13ec-41ae-a1cf-c66084094fd1">
      <Terms xmlns="http://schemas.microsoft.com/office/infopath/2007/PartnerControls"/>
    </lcf76f155ced4ddcb4097134ff3c332f>
    <TaxCatchAll xmlns="f9ce0da3-189a-44fd-99e5-08281b596cc8" xsi:nil="true"/>
  </documentManagement>
</p:properties>
</file>

<file path=customXml/itemProps1.xml><?xml version="1.0" encoding="utf-8"?>
<ds:datastoreItem xmlns:ds="http://schemas.openxmlformats.org/officeDocument/2006/customXml" ds:itemID="{CD009D1E-793B-4ABE-A965-90C1927A6B0E}">
  <ds:schemaRefs>
    <ds:schemaRef ds:uri="http://schemas.microsoft.com/sharepoint/v3/contenttype/forms"/>
  </ds:schemaRefs>
</ds:datastoreItem>
</file>

<file path=customXml/itemProps2.xml><?xml version="1.0" encoding="utf-8"?>
<ds:datastoreItem xmlns:ds="http://schemas.openxmlformats.org/officeDocument/2006/customXml" ds:itemID="{CF7FDCB6-66DD-4121-983D-A5518EFED2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7e5c3f-13ec-41ae-a1cf-c66084094fd1"/>
    <ds:schemaRef ds:uri="f9ce0da3-189a-44fd-99e5-08281b596c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DD8147B-ED91-4C5F-A24D-DFA4917EBF82}">
  <ds:schemaRefs>
    <ds:schemaRef ds:uri="http://schemas.microsoft.com/office/2006/documentManagement/types"/>
    <ds:schemaRef ds:uri="http://purl.org/dc/terms/"/>
    <ds:schemaRef ds:uri="http://schemas.microsoft.com/office/infopath/2007/PartnerControls"/>
    <ds:schemaRef ds:uri="http://purl.org/dc/dcmitype/"/>
    <ds:schemaRef ds:uri="http://schemas.openxmlformats.org/package/2006/metadata/core-properties"/>
    <ds:schemaRef ds:uri="http://schemas.microsoft.com/office/2006/metadata/properties"/>
    <ds:schemaRef ds:uri="http://www.w3.org/XML/1998/namespace"/>
    <ds:schemaRef ds:uri="f9ce0da3-189a-44fd-99e5-08281b596cc8"/>
    <ds:schemaRef ds:uri="437e5c3f-13ec-41ae-a1cf-c66084094fd1"/>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Retrospect</Template>
  <TotalTime>16047</TotalTime>
  <Words>1339</Words>
  <Application>Microsoft Office PowerPoint</Application>
  <PresentationFormat>Widescreen</PresentationFormat>
  <Paragraphs>224</Paragraphs>
  <Slides>15</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Aptos</vt:lpstr>
      <vt:lpstr>Arial</vt:lpstr>
      <vt:lpstr>Calibri</vt:lpstr>
      <vt:lpstr>Franklin Gothic Medium</vt:lpstr>
      <vt:lpstr>Garamond</vt:lpstr>
      <vt:lpstr>Poppins</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Davis, Melissa</cp:lastModifiedBy>
  <cp:revision>526</cp:revision>
  <cp:lastPrinted>2026-09-15T00:33:41Z</cp:lastPrinted>
  <dcterms:created xsi:type="dcterms:W3CDTF">2021-09-12T15:46:20Z</dcterms:created>
  <dcterms:modified xsi:type="dcterms:W3CDTF">2026-09-15T17:51:03Z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0x01010071AD7A3DB2CB8F45A87A9CE8BF69C444</vt:lpwstr>
  </property>
  <property fmtid="{D5CDD505-2E9C-101B-9397-08002B2CF9AE}" pid="3" name="MediaServiceImageTags">
    <vt:lpwstr/>
  </property>
</Properties>
</file>