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1" r:id="rId2"/>
    <p:sldId id="262" r:id="rId3"/>
    <p:sldId id="268" r:id="rId4"/>
    <p:sldId id="263" r:id="rId5"/>
    <p:sldId id="271" r:id="rId6"/>
    <p:sldId id="269" r:id="rId7"/>
    <p:sldId id="264" r:id="rId8"/>
    <p:sldId id="265" r:id="rId9"/>
    <p:sldId id="266" r:id="rId10"/>
    <p:sldId id="267" r:id="rId11"/>
    <p:sldId id="270" r:id="rId12"/>
    <p:sldId id="272" r:id="rId13"/>
    <p:sldId id="273" r:id="rId14"/>
    <p:sldId id="275" r:id="rId15"/>
    <p:sldId id="274"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2" r:id="rId31"/>
    <p:sldId id="290" r:id="rId32"/>
    <p:sldId id="291"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6D"/>
    <a:srgbClr val="FF9400"/>
    <a:srgbClr val="61C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694"/>
  </p:normalViewPr>
  <p:slideViewPr>
    <p:cSldViewPr snapToGrid="0">
      <p:cViewPr varScale="1">
        <p:scale>
          <a:sx n="91" d="100"/>
          <a:sy n="91" d="100"/>
        </p:scale>
        <p:origin x="9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D16152-314D-3845-B2A4-9A8610A6CCC0}" type="datetimeFigureOut">
              <a:rPr lang="en-US" smtClean="0"/>
              <a:t>4/26/2024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29FB2-8AB8-EA45-82D5-82AB4AB93773}" type="slidenum">
              <a:rPr lang="en-US" smtClean="0"/>
              <a:t>‹#›</a:t>
            </a:fld>
            <a:endParaRPr lang="en-US" dirty="0"/>
          </a:p>
        </p:txBody>
      </p:sp>
    </p:spTree>
    <p:extLst>
      <p:ext uri="{BB962C8B-B14F-4D97-AF65-F5344CB8AC3E}">
        <p14:creationId xmlns:p14="http://schemas.microsoft.com/office/powerpoint/2010/main" val="306586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overstat</a:t>
            </a:r>
          </a:p>
        </p:txBody>
      </p:sp>
      <p:sp>
        <p:nvSpPr>
          <p:cNvPr id="4" name="Slide Number Placeholder 3"/>
          <p:cNvSpPr>
            <a:spLocks noGrp="1"/>
          </p:cNvSpPr>
          <p:nvPr>
            <p:ph type="sldNum" sz="quarter" idx="5"/>
          </p:nvPr>
        </p:nvSpPr>
        <p:spPr/>
        <p:txBody>
          <a:bodyPr/>
          <a:lstStyle/>
          <a:p>
            <a:fld id="{61829FB2-8AB8-EA45-82D5-82AB4AB93773}" type="slidenum">
              <a:rPr lang="en-US" smtClean="0"/>
              <a:t>3</a:t>
            </a:fld>
            <a:endParaRPr lang="en-US" dirty="0"/>
          </a:p>
        </p:txBody>
      </p:sp>
    </p:spTree>
    <p:extLst>
      <p:ext uri="{BB962C8B-B14F-4D97-AF65-F5344CB8AC3E}">
        <p14:creationId xmlns:p14="http://schemas.microsoft.com/office/powerpoint/2010/main" val="267627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0EA9-AC18-CF0B-1F17-49C840D6D7A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1250379-3417-7ECF-D7AB-283A13EABA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F0A3D-DE7F-3FBF-C262-820ADB07550D}"/>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5" name="Footer Placeholder 4">
            <a:extLst>
              <a:ext uri="{FF2B5EF4-FFF2-40B4-BE49-F238E27FC236}">
                <a16:creationId xmlns:a16="http://schemas.microsoft.com/office/drawing/2014/main" id="{85645C6F-43F0-EBCC-F23C-962B090AE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83128-E374-5B87-5080-C6B6E3CCB065}"/>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3048835674"/>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0DDD-AF85-9065-BDB0-9A6938008A8F}"/>
              </a:ext>
            </a:extLst>
          </p:cNvPr>
          <p:cNvSpPr>
            <a:spLocks noGrp="1"/>
          </p:cNvSpPr>
          <p:nvPr>
            <p:ph type="title"/>
          </p:nvPr>
        </p:nvSpPr>
        <p:spPr/>
        <p:txBody>
          <a:bodyPr/>
          <a:lstStyle>
            <a:lvl1pPr>
              <a:defRPr>
                <a:solidFill>
                  <a:srgbClr val="00686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6F868FB-EBF7-41AD-FD8F-AAFE8731D59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5DF53E-211D-186D-7707-0737279156F2}"/>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5" name="Footer Placeholder 4">
            <a:extLst>
              <a:ext uri="{FF2B5EF4-FFF2-40B4-BE49-F238E27FC236}">
                <a16:creationId xmlns:a16="http://schemas.microsoft.com/office/drawing/2014/main" id="{C0923F94-52FA-736E-A66B-9A5F782EA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7D63AD-82DE-093F-1252-995BD8529B7B}"/>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2352365406"/>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A468-C1EA-F5F6-D130-184AFDD1F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A2068-C98E-3FBB-D59B-46254968B9DC}"/>
              </a:ext>
            </a:extLst>
          </p:cNvPr>
          <p:cNvSpPr>
            <a:spLocks noGrp="1"/>
          </p:cNvSpPr>
          <p:nvPr>
            <p:ph sz="half" idx="1"/>
          </p:nvPr>
        </p:nvSpPr>
        <p:spPr>
          <a:xfrm>
            <a:off x="838200" y="1825625"/>
            <a:ext cx="5181600" cy="402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05E5D2-43BC-8B3A-6456-1472734F4C69}"/>
              </a:ext>
            </a:extLst>
          </p:cNvPr>
          <p:cNvSpPr>
            <a:spLocks noGrp="1"/>
          </p:cNvSpPr>
          <p:nvPr>
            <p:ph sz="half" idx="2"/>
          </p:nvPr>
        </p:nvSpPr>
        <p:spPr>
          <a:xfrm>
            <a:off x="6172200" y="1825625"/>
            <a:ext cx="5181600" cy="402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B541D7-B764-4B59-9CB4-3F98BED39559}"/>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6" name="Footer Placeholder 5">
            <a:extLst>
              <a:ext uri="{FF2B5EF4-FFF2-40B4-BE49-F238E27FC236}">
                <a16:creationId xmlns:a16="http://schemas.microsoft.com/office/drawing/2014/main" id="{C7844B49-6D1A-E4F3-E275-046B86844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5AED5-B2DD-E584-3143-D03FEF6CB2A1}"/>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3319685009"/>
      </p:ext>
    </p:extLst>
  </p:cSld>
  <p:clrMapOvr>
    <a:masterClrMapping/>
  </p:clrMapOvr>
</p:sldLayout>
</file>

<file path=ppt/slideLayouts/slideLayout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85E9-40BF-839F-520E-189545D66F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49DB53-09E5-2EED-9332-3F88F37A4C19}"/>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4" name="Footer Placeholder 3">
            <a:extLst>
              <a:ext uri="{FF2B5EF4-FFF2-40B4-BE49-F238E27FC236}">
                <a16:creationId xmlns:a16="http://schemas.microsoft.com/office/drawing/2014/main" id="{3417F289-30B3-23F0-EB49-9DB422D11F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7239D3-E9E8-7933-BEE0-1543C5B7ABD5}"/>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2409528742"/>
      </p:ext>
    </p:extLst>
  </p:cSld>
  <p:clrMapOvr>
    <a:masterClrMapping/>
  </p:clrMapOvr>
</p:sldLayout>
</file>

<file path=ppt/slideLayouts/slideLayout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DB1AC-24C2-27F5-83FB-F5098A63C7D8}"/>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3" name="Footer Placeholder 2">
            <a:extLst>
              <a:ext uri="{FF2B5EF4-FFF2-40B4-BE49-F238E27FC236}">
                <a16:creationId xmlns:a16="http://schemas.microsoft.com/office/drawing/2014/main" id="{F638D256-395B-4898-23E0-03FE724FEA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1C5C4F-55E5-9B99-E5DA-1A26C613A6F9}"/>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2291957459"/>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0CCF4-A85D-535A-DCAB-200A05356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393B94-9452-36E1-E821-EB5A6FBCD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B66D7B-4671-AC0E-F0E6-CC813B9BC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FBF99-1F55-0C0C-4E52-BB916B033FE8}"/>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6" name="Footer Placeholder 5">
            <a:extLst>
              <a:ext uri="{FF2B5EF4-FFF2-40B4-BE49-F238E27FC236}">
                <a16:creationId xmlns:a16="http://schemas.microsoft.com/office/drawing/2014/main" id="{1639B673-167B-8E19-1344-82DA6706A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072478-7BB5-DFCA-8D39-A1EA52EA0491}"/>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3996580684"/>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92F9-ED43-8B3C-E6F2-4EB692A61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72120C-C1B2-4E08-E5E5-FAA03DE3B6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47EED-4427-55A2-032A-5D4A972A7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06C0ED-4A36-9DB6-3D12-A13044F25EB6}"/>
              </a:ext>
            </a:extLst>
          </p:cNvPr>
          <p:cNvSpPr>
            <a:spLocks noGrp="1"/>
          </p:cNvSpPr>
          <p:nvPr>
            <p:ph type="dt" sz="half" idx="10"/>
          </p:nvPr>
        </p:nvSpPr>
        <p:spPr>
          <a:xfrm>
            <a:off x="838200" y="6356350"/>
            <a:ext cx="2743200" cy="365125"/>
          </a:xfrm>
          <a:prstGeom prst="rect">
            <a:avLst/>
          </a:prstGeom>
        </p:spPr>
        <p:txBody>
          <a:bodyPr/>
          <a:lstStyle/>
          <a:p>
            <a:fld id="{071317B9-4EA5-0748-8B10-5F4D5ED0FE94}" type="datetimeFigureOut">
              <a:rPr lang="en-US" smtClean="0"/>
              <a:t>4/26/2024</a:t>
            </a:fld>
            <a:endParaRPr lang="en-US"/>
          </a:p>
        </p:txBody>
      </p:sp>
      <p:sp>
        <p:nvSpPr>
          <p:cNvPr id="6" name="Footer Placeholder 5">
            <a:extLst>
              <a:ext uri="{FF2B5EF4-FFF2-40B4-BE49-F238E27FC236}">
                <a16:creationId xmlns:a16="http://schemas.microsoft.com/office/drawing/2014/main" id="{1CBEF8BF-B236-4CF2-3AC0-69839CBDD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A19A60-2B7F-21B0-2C33-8D85A8C82097}"/>
              </a:ext>
            </a:extLst>
          </p:cNvPr>
          <p:cNvSpPr>
            <a:spLocks noGrp="1"/>
          </p:cNvSpPr>
          <p:nvPr>
            <p:ph type="sldNum" sz="quarter" idx="12"/>
          </p:nvPr>
        </p:nvSpPr>
        <p:spPr/>
        <p:txBody>
          <a:bodyPr/>
          <a:lstStyle/>
          <a:p>
            <a:fld id="{91FF6125-BDB2-DB40-8E23-F1CE59A17613}" type="slidenum">
              <a:rPr lang="en-US" smtClean="0"/>
              <a:t>‹#›</a:t>
            </a:fld>
            <a:endParaRPr lang="en-US"/>
          </a:p>
        </p:txBody>
      </p:sp>
    </p:spTree>
    <p:extLst>
      <p:ext uri="{BB962C8B-B14F-4D97-AF65-F5344CB8AC3E}">
        <p14:creationId xmlns:p14="http://schemas.microsoft.com/office/powerpoint/2010/main" val="90082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273F762-D287-C4F1-A75C-440324F71206}"/>
              </a:ext>
            </a:extLst>
          </p:cNvPr>
          <p:cNvSpPr/>
          <p:nvPr userDrawn="1"/>
        </p:nvSpPr>
        <p:spPr>
          <a:xfrm>
            <a:off x="106572" y="5287035"/>
            <a:ext cx="714244" cy="714244"/>
          </a:xfrm>
          <a:prstGeom prst="ellipse">
            <a:avLst/>
          </a:prstGeom>
          <a:solidFill>
            <a:srgbClr val="FF9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yellow background with horizontal lines&#10;&#10;Description automatically generated">
            <a:extLst>
              <a:ext uri="{FF2B5EF4-FFF2-40B4-BE49-F238E27FC236}">
                <a16:creationId xmlns:a16="http://schemas.microsoft.com/office/drawing/2014/main" id="{30B323F2-A161-9268-6E91-CF3FFC8AD0AD}"/>
              </a:ext>
            </a:extLst>
          </p:cNvPr>
          <p:cNvPicPr>
            <a:picLocks noChangeAspect="1"/>
          </p:cNvPicPr>
          <p:nvPr userDrawn="1"/>
        </p:nvPicPr>
        <p:blipFill rotWithShape="1">
          <a:blip r:embed="rId9"/>
          <a:srcRect b="85765"/>
          <a:stretch/>
        </p:blipFill>
        <p:spPr>
          <a:xfrm>
            <a:off x="0" y="5969094"/>
            <a:ext cx="12192000" cy="888906"/>
          </a:xfrm>
          <a:prstGeom prst="rect">
            <a:avLst/>
          </a:prstGeom>
        </p:spPr>
      </p:pic>
      <p:sp>
        <p:nvSpPr>
          <p:cNvPr id="9" name="Oval 8">
            <a:extLst>
              <a:ext uri="{FF2B5EF4-FFF2-40B4-BE49-F238E27FC236}">
                <a16:creationId xmlns:a16="http://schemas.microsoft.com/office/drawing/2014/main" id="{3AE46BF6-EE11-2B9D-810D-5FD217D7D339}"/>
              </a:ext>
            </a:extLst>
          </p:cNvPr>
          <p:cNvSpPr/>
          <p:nvPr userDrawn="1"/>
        </p:nvSpPr>
        <p:spPr>
          <a:xfrm>
            <a:off x="1052732" y="5185707"/>
            <a:ext cx="1303420" cy="1303420"/>
          </a:xfrm>
          <a:prstGeom prst="ellipse">
            <a:avLst/>
          </a:prstGeom>
          <a:solidFill>
            <a:srgbClr val="61C4B4">
              <a:alpha val="6338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21AA1FCF-B2DD-B495-70BC-459561588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B800CC-BFB2-7282-9A6B-9ECD28E95B2F}"/>
              </a:ext>
            </a:extLst>
          </p:cNvPr>
          <p:cNvSpPr>
            <a:spLocks noGrp="1"/>
          </p:cNvSpPr>
          <p:nvPr>
            <p:ph type="body" idx="1"/>
          </p:nvPr>
        </p:nvSpPr>
        <p:spPr>
          <a:xfrm>
            <a:off x="838200" y="1825625"/>
            <a:ext cx="10515600" cy="33600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A1D6864-4E42-858B-25AE-35C9BAD5B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1CFB958-ED59-BEF4-DDBB-A6A98E2D3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FF6125-BDB2-DB40-8E23-F1CE59A17613}" type="slidenum">
              <a:rPr lang="en-US" smtClean="0"/>
              <a:t>‹#›</a:t>
            </a:fld>
            <a:endParaRPr lang="en-US" dirty="0"/>
          </a:p>
        </p:txBody>
      </p:sp>
      <p:sp>
        <p:nvSpPr>
          <p:cNvPr id="4" name="Freeform 3">
            <a:extLst>
              <a:ext uri="{FF2B5EF4-FFF2-40B4-BE49-F238E27FC236}">
                <a16:creationId xmlns:a16="http://schemas.microsoft.com/office/drawing/2014/main" id="{1E9E445D-4D49-B3FB-6911-13F05A6109A5}"/>
              </a:ext>
            </a:extLst>
          </p:cNvPr>
          <p:cNvSpPr/>
          <p:nvPr userDrawn="1"/>
        </p:nvSpPr>
        <p:spPr>
          <a:xfrm>
            <a:off x="0" y="5554580"/>
            <a:ext cx="1892320" cy="1303420"/>
          </a:xfrm>
          <a:custGeom>
            <a:avLst/>
            <a:gdLst>
              <a:gd name="connsiteX0" fmla="*/ 714244 w 1892320"/>
              <a:gd name="connsiteY0" fmla="*/ 0 h 1303420"/>
              <a:gd name="connsiteX1" fmla="*/ 1892320 w 1892320"/>
              <a:gd name="connsiteY1" fmla="*/ 1178076 h 1303420"/>
              <a:gd name="connsiteX2" fmla="*/ 1886238 w 1892320"/>
              <a:gd name="connsiteY2" fmla="*/ 1298527 h 1303420"/>
              <a:gd name="connsiteX3" fmla="*/ 1885491 w 1892320"/>
              <a:gd name="connsiteY3" fmla="*/ 1303420 h 1303420"/>
              <a:gd name="connsiteX4" fmla="*/ 0 w 1892320"/>
              <a:gd name="connsiteY4" fmla="*/ 1303420 h 1303420"/>
              <a:gd name="connsiteX5" fmla="*/ 0 w 1892320"/>
              <a:gd name="connsiteY5" fmla="*/ 242752 h 1303420"/>
              <a:gd name="connsiteX6" fmla="*/ 55571 w 1892320"/>
              <a:gd name="connsiteY6" fmla="*/ 201197 h 1303420"/>
              <a:gd name="connsiteX7" fmla="*/ 714244 w 1892320"/>
              <a:gd name="connsiteY7" fmla="*/ 0 h 130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2320" h="1303420">
                <a:moveTo>
                  <a:pt x="714244" y="0"/>
                </a:moveTo>
                <a:cubicBezTo>
                  <a:pt x="1364877" y="0"/>
                  <a:pt x="1892320" y="527443"/>
                  <a:pt x="1892320" y="1178076"/>
                </a:cubicBezTo>
                <a:cubicBezTo>
                  <a:pt x="1892320" y="1218741"/>
                  <a:pt x="1890260" y="1258924"/>
                  <a:pt x="1886238" y="1298527"/>
                </a:cubicBezTo>
                <a:lnTo>
                  <a:pt x="1885491" y="1303420"/>
                </a:lnTo>
                <a:lnTo>
                  <a:pt x="0" y="1303420"/>
                </a:lnTo>
                <a:lnTo>
                  <a:pt x="0" y="242752"/>
                </a:lnTo>
                <a:lnTo>
                  <a:pt x="55571" y="201197"/>
                </a:lnTo>
                <a:cubicBezTo>
                  <a:pt x="243593" y="74172"/>
                  <a:pt x="470257" y="0"/>
                  <a:pt x="714244" y="0"/>
                </a:cubicBezTo>
                <a:close/>
              </a:path>
            </a:pathLst>
          </a:custGeom>
          <a:solidFill>
            <a:srgbClr val="00686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descr="A black and orange sign with white text&#10;&#10;Description automatically generated">
            <a:extLst>
              <a:ext uri="{FF2B5EF4-FFF2-40B4-BE49-F238E27FC236}">
                <a16:creationId xmlns:a16="http://schemas.microsoft.com/office/drawing/2014/main" id="{02EA58BD-3002-80DF-FEA9-FEA98AE183EB}"/>
              </a:ext>
            </a:extLst>
          </p:cNvPr>
          <p:cNvPicPr>
            <a:picLocks noChangeAspect="1"/>
          </p:cNvPicPr>
          <p:nvPr userDrawn="1"/>
        </p:nvPicPr>
        <p:blipFill>
          <a:blip r:embed="rId10"/>
          <a:stretch>
            <a:fillRect/>
          </a:stretch>
        </p:blipFill>
        <p:spPr>
          <a:xfrm>
            <a:off x="171582" y="5887388"/>
            <a:ext cx="1328606" cy="777595"/>
          </a:xfrm>
          <a:prstGeom prst="rect">
            <a:avLst/>
          </a:prstGeom>
        </p:spPr>
      </p:pic>
    </p:spTree>
    <p:extLst>
      <p:ext uri="{BB962C8B-B14F-4D97-AF65-F5344CB8AC3E}">
        <p14:creationId xmlns:p14="http://schemas.microsoft.com/office/powerpoint/2010/main" val="2567306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rgbClr val="0068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8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8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86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86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8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a:extLst>
              <a:ext uri="{FF2B5EF4-FFF2-40B4-BE49-F238E27FC236}">
                <a16:creationId xmlns:a16="http://schemas.microsoft.com/office/drawing/2014/main" id="{893DB85C-76AE-8691-AF9F-5C54BEA657C4}"/>
              </a:ext>
            </a:extLst>
          </p:cNvPr>
          <p:cNvSpPr/>
          <p:nvPr/>
        </p:nvSpPr>
        <p:spPr>
          <a:xfrm>
            <a:off x="-67521" y="0"/>
            <a:ext cx="12259521" cy="6858000"/>
          </a:xfrm>
          <a:prstGeom prst="rect">
            <a:avLst/>
          </a:prstGeom>
          <a:solidFill>
            <a:srgbClr val="FF9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 title="">
            <a:extLst>
              <a:ext uri="{FF2B5EF4-FFF2-40B4-BE49-F238E27FC236}">
                <a16:creationId xmlns:a16="http://schemas.microsoft.com/office/drawing/2014/main" id="{63C2F874-80BA-6868-79F7-DBE08FD72856}"/>
              </a:ext>
            </a:extLst>
          </p:cNvPr>
          <p:cNvPicPr>
            <a:picLocks noChangeAspect="1"/>
          </p:cNvPicPr>
          <p:nvPr/>
        </p:nvPicPr>
        <p:blipFill rotWithShape="1">
          <a:blip r:embed="rId2"/>
          <a:srcRect t="5646" r="18743" b="3860"/>
          <a:stretch/>
        </p:blipFill>
        <p:spPr>
          <a:xfrm>
            <a:off x="-67521" y="0"/>
            <a:ext cx="12259521" cy="6858000"/>
          </a:xfrm>
          <a:prstGeom prst="rect">
            <a:avLst/>
          </a:prstGeom>
        </p:spPr>
      </p:pic>
      <p:sp>
        <p:nvSpPr>
          <p:cNvPr id="4" name="Freeform 3" descr="" title="">
            <a:extLst>
              <a:ext uri="{FF2B5EF4-FFF2-40B4-BE49-F238E27FC236}">
                <a16:creationId xmlns:a16="http://schemas.microsoft.com/office/drawing/2014/main" id="{DC066B49-8AF6-6F0D-7C99-D8D11821C018}"/>
              </a:ext>
            </a:extLst>
          </p:cNvPr>
          <p:cNvSpPr/>
          <p:nvPr/>
        </p:nvSpPr>
        <p:spPr>
          <a:xfrm>
            <a:off x="4038595" y="0"/>
            <a:ext cx="2231576" cy="1686968"/>
          </a:xfrm>
          <a:custGeom>
            <a:avLst/>
            <a:gdLst>
              <a:gd name="connsiteX0" fmla="*/ 168574 w 2231576"/>
              <a:gd name="connsiteY0" fmla="*/ 0 h 1686968"/>
              <a:gd name="connsiteX1" fmla="*/ 2063003 w 2231576"/>
              <a:gd name="connsiteY1" fmla="*/ 0 h 1686968"/>
              <a:gd name="connsiteX2" fmla="*/ 2143892 w 2231576"/>
              <a:gd name="connsiteY2" fmla="*/ 147961 h 1686968"/>
              <a:gd name="connsiteX3" fmla="*/ 2231576 w 2231576"/>
              <a:gd name="connsiteY3" fmla="*/ 579167 h 1686968"/>
              <a:gd name="connsiteX4" fmla="*/ 1115788 w 2231576"/>
              <a:gd name="connsiteY4" fmla="*/ 1686968 h 1686968"/>
              <a:gd name="connsiteX5" fmla="*/ 0 w 2231576"/>
              <a:gd name="connsiteY5" fmla="*/ 579167 h 1686968"/>
              <a:gd name="connsiteX6" fmla="*/ 87684 w 2231576"/>
              <a:gd name="connsiteY6" fmla="*/ 147961 h 168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1576" h="1686968">
                <a:moveTo>
                  <a:pt x="168574" y="0"/>
                </a:moveTo>
                <a:lnTo>
                  <a:pt x="2063003" y="0"/>
                </a:lnTo>
                <a:lnTo>
                  <a:pt x="2143892" y="147961"/>
                </a:lnTo>
                <a:cubicBezTo>
                  <a:pt x="2200354" y="280496"/>
                  <a:pt x="2231576" y="426212"/>
                  <a:pt x="2231576" y="579167"/>
                </a:cubicBezTo>
                <a:cubicBezTo>
                  <a:pt x="2231576" y="1190989"/>
                  <a:pt x="1732021" y="1686968"/>
                  <a:pt x="1115788" y="1686968"/>
                </a:cubicBezTo>
                <a:cubicBezTo>
                  <a:pt x="499555" y="1686968"/>
                  <a:pt x="0" y="1190989"/>
                  <a:pt x="0" y="579167"/>
                </a:cubicBezTo>
                <a:cubicBezTo>
                  <a:pt x="0" y="426212"/>
                  <a:pt x="31222" y="280496"/>
                  <a:pt x="87684" y="147961"/>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descr="" title="">
            <a:extLst>
              <a:ext uri="{FF2B5EF4-FFF2-40B4-BE49-F238E27FC236}">
                <a16:creationId xmlns:a16="http://schemas.microsoft.com/office/drawing/2014/main" id="{597FA4B2-623B-8D99-186C-693D2ED3680E}"/>
              </a:ext>
            </a:extLst>
          </p:cNvPr>
          <p:cNvPicPr>
            <a:picLocks noChangeAspect="1"/>
          </p:cNvPicPr>
          <p:nvPr/>
        </p:nvPicPr>
        <p:blipFill rotWithShape="1">
          <a:blip r:embed="rId3"/>
          <a:srcRect l="21151" t="14778"/>
          <a:stretch/>
        </p:blipFill>
        <p:spPr>
          <a:xfrm>
            <a:off x="-67521" y="0"/>
            <a:ext cx="5327718" cy="5822269"/>
          </a:xfrm>
          <a:prstGeom prst="rect">
            <a:avLst/>
          </a:prstGeom>
        </p:spPr>
      </p:pic>
      <p:sp>
        <p:nvSpPr>
          <p:cNvPr id="6" name="Oval 5" descr="" title="">
            <a:extLst>
              <a:ext uri="{FF2B5EF4-FFF2-40B4-BE49-F238E27FC236}">
                <a16:creationId xmlns:a16="http://schemas.microsoft.com/office/drawing/2014/main" id="{EA0C56CE-03C1-9E68-6A53-BEF6F258D4B2}"/>
              </a:ext>
            </a:extLst>
          </p:cNvPr>
          <p:cNvSpPr/>
          <p:nvPr/>
        </p:nvSpPr>
        <p:spPr>
          <a:xfrm>
            <a:off x="230147" y="3901234"/>
            <a:ext cx="2861734" cy="2861734"/>
          </a:xfrm>
          <a:prstGeom prst="ellipse">
            <a:avLst/>
          </a:prstGeom>
          <a:solidFill>
            <a:srgbClr val="006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7" name="Picture 6" descr="" title="">
            <a:extLst>
              <a:ext uri="{FF2B5EF4-FFF2-40B4-BE49-F238E27FC236}">
                <a16:creationId xmlns:a16="http://schemas.microsoft.com/office/drawing/2014/main" id="{5E2CBB6C-FE5D-D1F8-2919-221E54938042}"/>
              </a:ext>
            </a:extLst>
          </p:cNvPr>
          <p:cNvPicPr>
            <a:picLocks noChangeAspect="1"/>
          </p:cNvPicPr>
          <p:nvPr/>
        </p:nvPicPr>
        <p:blipFill>
          <a:blip r:embed="rId4"/>
          <a:stretch>
            <a:fillRect/>
          </a:stretch>
        </p:blipFill>
        <p:spPr>
          <a:xfrm>
            <a:off x="2467347" y="2598917"/>
            <a:ext cx="4135301" cy="4135301"/>
          </a:xfrm>
          <a:prstGeom prst="rect">
            <a:avLst/>
          </a:prstGeom>
        </p:spPr>
      </p:pic>
      <p:grpSp>
        <p:nvGrpSpPr>
          <p:cNvPr id="8" name="Group 7" descr="" title="">
            <a:extLst>
              <a:ext uri="{FF2B5EF4-FFF2-40B4-BE49-F238E27FC236}">
                <a16:creationId xmlns:a16="http://schemas.microsoft.com/office/drawing/2014/main" id="{E0657C7F-3CB0-2BEA-4C76-531647897C52}"/>
              </a:ext>
            </a:extLst>
          </p:cNvPr>
          <p:cNvGrpSpPr/>
          <p:nvPr/>
        </p:nvGrpSpPr>
        <p:grpSpPr>
          <a:xfrm>
            <a:off x="6417726" y="1099392"/>
            <a:ext cx="4941634" cy="4557618"/>
            <a:chOff x="6573033" y="980287"/>
            <a:chExt cx="4941634" cy="4557618"/>
          </a:xfrm>
        </p:grpSpPr>
        <p:pic>
          <p:nvPicPr>
            <p:cNvPr id="9" name="Picture 8" descr="" title="">
              <a:extLst>
                <a:ext uri="{FF2B5EF4-FFF2-40B4-BE49-F238E27FC236}">
                  <a16:creationId xmlns:a16="http://schemas.microsoft.com/office/drawing/2014/main" id="{75EA4B21-DED9-259B-400E-FD89B467F7CF}"/>
                </a:ext>
              </a:extLst>
            </p:cNvPr>
            <p:cNvPicPr>
              <a:picLocks noChangeAspect="1"/>
            </p:cNvPicPr>
            <p:nvPr/>
          </p:nvPicPr>
          <p:blipFill>
            <a:blip r:embed="rId5"/>
            <a:stretch>
              <a:fillRect/>
            </a:stretch>
          </p:blipFill>
          <p:spPr>
            <a:xfrm>
              <a:off x="6573033" y="980287"/>
              <a:ext cx="4941634" cy="2892197"/>
            </a:xfrm>
            <a:prstGeom prst="rect">
              <a:avLst/>
            </a:prstGeom>
          </p:spPr>
        </p:pic>
        <p:pic>
          <p:nvPicPr>
            <p:cNvPr id="10" name="Picture 9" descr="" title="">
              <a:extLst>
                <a:ext uri="{FF2B5EF4-FFF2-40B4-BE49-F238E27FC236}">
                  <a16:creationId xmlns:a16="http://schemas.microsoft.com/office/drawing/2014/main" id="{4CDF07D2-42A0-8EBB-2178-B18270874689}"/>
                </a:ext>
              </a:extLst>
            </p:cNvPr>
            <p:cNvPicPr>
              <a:picLocks noChangeAspect="1"/>
            </p:cNvPicPr>
            <p:nvPr/>
          </p:nvPicPr>
          <p:blipFill>
            <a:blip r:embed="rId6"/>
            <a:stretch>
              <a:fillRect/>
            </a:stretch>
          </p:blipFill>
          <p:spPr>
            <a:xfrm>
              <a:off x="8636960" y="4393750"/>
              <a:ext cx="2759176" cy="1144155"/>
            </a:xfrm>
            <a:prstGeom prst="rect">
              <a:avLst/>
            </a:prstGeom>
          </p:spPr>
        </p:pic>
      </p:grpSp>
    </p:spTree>
    <p:extLst>
      <p:ext uri="{BB962C8B-B14F-4D97-AF65-F5344CB8AC3E}">
        <p14:creationId xmlns:p14="http://schemas.microsoft.com/office/powerpoint/2010/main" val="246999185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6D0F8DB-C6BD-64FE-C780-AE2DAF41F3D0}"/>
              </a:ext>
            </a:extLst>
          </p:cNvPr>
          <p:cNvSpPr>
            <a:spLocks noGrp="1"/>
          </p:cNvSpPr>
          <p:nvPr>
            <p:ph type="title"/>
          </p:nvPr>
        </p:nvSpPr>
        <p:spPr/>
        <p:txBody>
          <a:bodyPr/>
          <a:lstStyle/>
          <a:p>
            <a:r>
              <a:rPr lang="en-US" dirty="0"/>
              <a:t>Not to Be Unreasonably Withheld</a:t>
            </a:r>
          </a:p>
        </p:txBody>
      </p:sp>
      <p:sp>
        <p:nvSpPr>
          <p:cNvPr id="3" name="Content Placeholder 2" descr="" title="">
            <a:extLst>
              <a:ext uri="{FF2B5EF4-FFF2-40B4-BE49-F238E27FC236}">
                <a16:creationId xmlns:a16="http://schemas.microsoft.com/office/drawing/2014/main" id="{F4594083-03E0-9BFE-8001-F79CA37FE1EC}"/>
              </a:ext>
            </a:extLst>
          </p:cNvPr>
          <p:cNvSpPr>
            <a:spLocks noGrp="1"/>
          </p:cNvSpPr>
          <p:nvPr>
            <p:ph idx="1"/>
          </p:nvPr>
        </p:nvSpPr>
        <p:spPr/>
        <p:txBody>
          <a:bodyPr>
            <a:normAutofit/>
          </a:bodyPr>
          <a:lstStyle/>
          <a:p>
            <a:pPr algn="just">
              <a:lnSpc>
                <a:spcPct val="100000"/>
              </a:lnSpc>
              <a:spcBef>
                <a:spcPts val="500"/>
              </a:spcBef>
            </a:pPr>
            <a:r>
              <a:rPr lang="en-US" sz="1800" b="1" dirty="0"/>
              <a:t>Overview</a:t>
            </a:r>
          </a:p>
          <a:p>
            <a:pPr lvl="1" algn="just">
              <a:lnSpc>
                <a:spcPct val="100000"/>
              </a:lnSpc>
            </a:pPr>
            <a:r>
              <a:rPr lang="en-US" sz="1800" dirty="0"/>
              <a:t>The phrase “not to be unreasonably withheld” is another oft-invoked term without clear definition or interpretation.</a:t>
            </a:r>
          </a:p>
          <a:p>
            <a:pPr lvl="2" algn="just">
              <a:lnSpc>
                <a:spcPct val="100000"/>
              </a:lnSpc>
            </a:pPr>
            <a:r>
              <a:rPr lang="en-US" sz="1800" dirty="0"/>
              <a:t>It is clear that this phrase will be interpreted in light of compliance with any expressly delineated conditions.</a:t>
            </a:r>
          </a:p>
          <a:p>
            <a:pPr lvl="3" algn="just">
              <a:lnSpc>
                <a:spcPct val="100000"/>
              </a:lnSpc>
            </a:pPr>
            <a:r>
              <a:rPr lang="en-US" i="1" dirty="0">
                <a:effectLst/>
                <a:latin typeface="+mn-lt"/>
                <a:ea typeface="Calibri" panose="020F0502020204030204" pitchFamily="34" charset="0"/>
                <a:cs typeface="Arial" panose="020B0604020202020204" pitchFamily="34" charset="0"/>
              </a:rPr>
              <a:t>Burger King / Ashland Equities </a:t>
            </a:r>
            <a:r>
              <a:rPr lang="en-US" dirty="0">
                <a:effectLst/>
                <a:latin typeface="+mn-lt"/>
                <a:ea typeface="Calibri" panose="020F0502020204030204" pitchFamily="34" charset="0"/>
                <a:cs typeface="Arial" panose="020B0604020202020204" pitchFamily="34" charset="0"/>
              </a:rPr>
              <a:t>(failure to consent was reasonable because franchisee failed to meet express conditions).</a:t>
            </a:r>
          </a:p>
          <a:p>
            <a:pPr lvl="2" algn="just">
              <a:lnSpc>
                <a:spcPct val="100000"/>
              </a:lnSpc>
            </a:pPr>
            <a:r>
              <a:rPr lang="en-US" sz="1800" dirty="0"/>
              <a:t>Similarly, the presence of additional phrases such as “sole discretion” tends to leave room for very little to be deemed unreasonable.</a:t>
            </a:r>
          </a:p>
          <a:p>
            <a:pPr lvl="3" algn="just">
              <a:lnSpc>
                <a:spcPct val="100000"/>
              </a:lnSpc>
            </a:pPr>
            <a:r>
              <a:rPr lang="en-US" i="1" dirty="0">
                <a:effectLst/>
                <a:latin typeface="+mn-lt"/>
                <a:ea typeface="Calibri" panose="020F0502020204030204" pitchFamily="34" charset="0"/>
                <a:cs typeface="Arial" panose="020B0604020202020204" pitchFamily="34" charset="0"/>
              </a:rPr>
              <a:t>H &amp; H Restaurants, LLC </a:t>
            </a:r>
            <a:r>
              <a:rPr lang="en-US" dirty="0">
                <a:latin typeface="+mn-lt"/>
                <a:ea typeface="Calibri" panose="020F0502020204030204" pitchFamily="34" charset="0"/>
              </a:rPr>
              <a:t>(language also provided for “sole judgment”).</a:t>
            </a:r>
          </a:p>
        </p:txBody>
      </p:sp>
    </p:spTree>
    <p:extLst>
      <p:ext uri="{BB962C8B-B14F-4D97-AF65-F5344CB8AC3E}">
        <p14:creationId xmlns:p14="http://schemas.microsoft.com/office/powerpoint/2010/main" val="2630819267"/>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46A8147-1B20-D15D-AC20-088202F458ED}"/>
              </a:ext>
            </a:extLst>
          </p:cNvPr>
          <p:cNvSpPr>
            <a:spLocks noGrp="1"/>
          </p:cNvSpPr>
          <p:nvPr>
            <p:ph type="title"/>
          </p:nvPr>
        </p:nvSpPr>
        <p:spPr/>
        <p:txBody>
          <a:bodyPr/>
          <a:lstStyle/>
          <a:p>
            <a:r>
              <a:rPr lang="en-US" dirty="0"/>
              <a:t>Not to Be Unreasonably Withheld</a:t>
            </a:r>
          </a:p>
        </p:txBody>
      </p:sp>
      <p:sp>
        <p:nvSpPr>
          <p:cNvPr id="3" name="Content Placeholder 2" descr="" title="">
            <a:extLst>
              <a:ext uri="{FF2B5EF4-FFF2-40B4-BE49-F238E27FC236}">
                <a16:creationId xmlns:a16="http://schemas.microsoft.com/office/drawing/2014/main" id="{0D4F4800-E081-260C-EA2A-E528A4AAD71D}"/>
              </a:ext>
            </a:extLst>
          </p:cNvPr>
          <p:cNvSpPr>
            <a:spLocks noGrp="1"/>
          </p:cNvSpPr>
          <p:nvPr>
            <p:ph idx="1"/>
          </p:nvPr>
        </p:nvSpPr>
        <p:spPr/>
        <p:txBody>
          <a:bodyPr>
            <a:normAutofit/>
          </a:bodyPr>
          <a:lstStyle/>
          <a:p>
            <a:pPr algn="just">
              <a:spcBef>
                <a:spcPts val="500"/>
              </a:spcBef>
            </a:pPr>
            <a:r>
              <a:rPr lang="en-US" sz="1800" b="1" dirty="0"/>
              <a:t>Overview cont’d</a:t>
            </a:r>
          </a:p>
          <a:p>
            <a:pPr lvl="1" algn="just"/>
            <a:r>
              <a:rPr lang="en-US" sz="1800" dirty="0"/>
              <a:t>Franchisor’s course of dealing may also play a role in what is deemed to be unreasonable.</a:t>
            </a:r>
          </a:p>
          <a:p>
            <a:pPr lvl="2" algn="just"/>
            <a:r>
              <a:rPr lang="en-US" sz="1800" i="1" dirty="0"/>
              <a:t>De Walshe</a:t>
            </a:r>
            <a:r>
              <a:rPr lang="en-US" sz="1800" dirty="0"/>
              <a:t> (</a:t>
            </a:r>
            <a:r>
              <a:rPr lang="en-US" sz="1800" dirty="0">
                <a:effectLst/>
                <a:ea typeface="Calibri" panose="020F0502020204030204" pitchFamily="34" charset="0"/>
              </a:rPr>
              <a:t>it was not unreasonable for franchisor to refuse to consent to transfer where the potential buyer was not proficient in English, based on the fact that franchisor required all franchisees to be proficient in English)</a:t>
            </a:r>
          </a:p>
          <a:p>
            <a:pPr lvl="1" algn="just"/>
            <a:r>
              <a:rPr lang="en-US" sz="1800" dirty="0"/>
              <a:t>Consent may only be unreasonable if sought</a:t>
            </a:r>
          </a:p>
          <a:p>
            <a:pPr lvl="2" algn="just"/>
            <a:r>
              <a:rPr lang="en-US" sz="1800" i="1" dirty="0"/>
              <a:t>H-D Michigan, LLC / Quality Oil Inc.</a:t>
            </a:r>
            <a:r>
              <a:rPr lang="en-US" sz="1800" dirty="0"/>
              <a:t> (consent could not be deemed to have been unreasonably withheld because the attempted assignee never sought that consent)</a:t>
            </a:r>
            <a:endParaRPr lang="en-US" sz="1800" i="1" dirty="0"/>
          </a:p>
        </p:txBody>
      </p:sp>
    </p:spTree>
    <p:extLst>
      <p:ext uri="{BB962C8B-B14F-4D97-AF65-F5344CB8AC3E}">
        <p14:creationId xmlns:p14="http://schemas.microsoft.com/office/powerpoint/2010/main" val="3503866265"/>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57A27BA-DCA0-E488-6E0A-86E7ED4FB084}"/>
              </a:ext>
            </a:extLst>
          </p:cNvPr>
          <p:cNvSpPr>
            <a:spLocks noGrp="1"/>
          </p:cNvSpPr>
          <p:nvPr>
            <p:ph type="title"/>
          </p:nvPr>
        </p:nvSpPr>
        <p:spPr/>
        <p:txBody>
          <a:bodyPr/>
          <a:lstStyle/>
          <a:p>
            <a:r>
              <a:rPr lang="en-US" dirty="0"/>
              <a:t>Not to Be Unreasonably Withheld</a:t>
            </a:r>
          </a:p>
        </p:txBody>
      </p:sp>
      <p:sp>
        <p:nvSpPr>
          <p:cNvPr id="3" name="Content Placeholder 2" descr="" title="">
            <a:extLst>
              <a:ext uri="{FF2B5EF4-FFF2-40B4-BE49-F238E27FC236}">
                <a16:creationId xmlns:a16="http://schemas.microsoft.com/office/drawing/2014/main" id="{61EBC2E4-3BEC-C4CF-2B39-D49C12C58767}"/>
              </a:ext>
            </a:extLst>
          </p:cNvPr>
          <p:cNvSpPr>
            <a:spLocks noGrp="1"/>
          </p:cNvSpPr>
          <p:nvPr>
            <p:ph idx="1"/>
          </p:nvPr>
        </p:nvSpPr>
        <p:spPr/>
        <p:txBody>
          <a:bodyPr/>
          <a:lstStyle/>
          <a:p>
            <a:pPr algn="just">
              <a:spcBef>
                <a:spcPts val="500"/>
              </a:spcBef>
            </a:pPr>
            <a:r>
              <a:rPr lang="en-US" sz="1800" b="1" dirty="0"/>
              <a:t>Conclusions</a:t>
            </a:r>
          </a:p>
          <a:p>
            <a:pPr lvl="1" algn="just"/>
            <a:r>
              <a:rPr lang="en-US" sz="1800" dirty="0"/>
              <a:t>Similar to the use of phrases like “best </a:t>
            </a:r>
            <a:r>
              <a:rPr lang="en-US" sz="1800" dirty="0">
                <a:latin typeface="+mn-lt"/>
              </a:rPr>
              <a:t>efforts,” drafters should take care to construct the language around the phrase “not to be unreasonably withheld” so that its meaning in the context of the relevant contract is clear. For instance, it would be advisable to provide specific criteria to be met before any approval/consent will be granted. Alternatively, if the intent is to make the </a:t>
            </a:r>
            <a:r>
              <a:rPr lang="en-US" sz="1800" dirty="0"/>
              <a:t>scope of “reasonably withheld” very broad, </a:t>
            </a:r>
            <a:r>
              <a:rPr lang="en-US" sz="1800" dirty="0">
                <a:latin typeface="+mn-lt"/>
              </a:rPr>
              <a:t>language that provides discretion can be included.</a:t>
            </a:r>
          </a:p>
        </p:txBody>
      </p:sp>
    </p:spTree>
    <p:extLst>
      <p:ext uri="{BB962C8B-B14F-4D97-AF65-F5344CB8AC3E}">
        <p14:creationId xmlns:p14="http://schemas.microsoft.com/office/powerpoint/2010/main" val="3304535507"/>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a:t>
            </a:r>
            <a:r>
              <a:rPr lang="en-US" dirty="0"/>
              <a:t>Reasonable</a:t>
            </a:r>
            <a:r>
              <a:rPr lang="en-US" dirty="0">
                <a:effectLst/>
                <a:ea typeface="Calibri" panose="020F0502020204030204" pitchFamily="34" charset="0"/>
                <a:cs typeface="Arial" panose="020B0604020202020204" pitchFamily="34" charset="0"/>
              </a:rPr>
              <a:t> Business Judgment”</a:t>
            </a:r>
            <a:r>
              <a:rPr lang="en-US" dirty="0">
                <a:effectLst/>
                <a:ea typeface="Calibri" panose="020F0502020204030204" pitchFamily="34" charset="0"/>
                <a:cs typeface="Times New Roman" panose="02020603050405020304" pitchFamily="18" charset="0"/>
              </a:rPr>
              <a:t> Provisions</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endParaRPr lang="en-US" sz="1800" dirty="0">
              <a:effectLst/>
              <a:latin typeface="Aptos Display" panose="020B0004020202020204" pitchFamily="34" charset="0"/>
              <a:ea typeface="Calibri" panose="020F0502020204030204" pitchFamily="34" charset="0"/>
              <a:cs typeface="Times New Roman" panose="02020603050405020304" pitchFamily="18" charset="0"/>
            </a:endParaRPr>
          </a:p>
          <a:p>
            <a:pPr marL="0" indent="0" algn="just">
              <a:buNone/>
            </a:pPr>
            <a:r>
              <a:rPr lang="en-US" sz="1800" dirty="0">
                <a:effectLst/>
                <a:latin typeface="Aptos Display" panose="020B0004020202020204" pitchFamily="34" charset="0"/>
                <a:ea typeface="Calibri" panose="020F0502020204030204" pitchFamily="34" charset="0"/>
                <a:cs typeface="Times New Roman" panose="02020603050405020304" pitchFamily="18" charset="0"/>
              </a:rPr>
              <a:t>“Reasonable Business Judgment (as defined herein) applies in all circumstances involving or requiring [Franchisor’s] approval or consent . . . Reasonable Business Judgment means that [Franchisor’s] determinations or choices will prevail, even if other alternatives are also reasonable or arguably preferable, if [Franchisor] intends to benefit or is acting in a way that could benefit the . . . System. . . .”</a:t>
            </a:r>
          </a:p>
        </p:txBody>
      </p:sp>
    </p:spTree>
    <p:extLst>
      <p:ext uri="{BB962C8B-B14F-4D97-AF65-F5344CB8AC3E}">
        <p14:creationId xmlns:p14="http://schemas.microsoft.com/office/powerpoint/2010/main" val="3535480122"/>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cs typeface="Arial" panose="020B0604020202020204" pitchFamily="34" charset="0"/>
              </a:rPr>
              <a:t>Does this provision ….</a:t>
            </a:r>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marR="0" algn="just">
              <a:lnSpc>
                <a:spcPct val="107000"/>
              </a:lnSpc>
              <a:spcBef>
                <a:spcPts val="0"/>
              </a:spcBef>
              <a:spcAft>
                <a:spcPts val="800"/>
              </a:spcAft>
            </a:pPr>
            <a:r>
              <a:rPr lang="en-US" sz="1800" dirty="0">
                <a:effectLst/>
                <a:latin typeface="Aptos" panose="020B0004020202020204" pitchFamily="34" charset="0"/>
                <a:ea typeface="Calibri" panose="020F0502020204030204" pitchFamily="34" charset="0"/>
                <a:cs typeface="Arial" panose="020B0604020202020204" pitchFamily="34" charset="0"/>
              </a:rPr>
              <a:t>	…insulate the franchisor from liability so long as it can show that it has exercised some level</a:t>
            </a:r>
          </a:p>
          <a:p>
            <a:pPr marL="0" marR="0" indent="0" algn="just">
              <a:lnSpc>
                <a:spcPct val="107000"/>
              </a:lnSpc>
              <a:spcBef>
                <a:spcPts val="0"/>
              </a:spcBef>
              <a:spcAft>
                <a:spcPts val="800"/>
              </a:spcAft>
              <a:buNone/>
            </a:pPr>
            <a:r>
              <a:rPr lang="en-US" sz="1800" dirty="0">
                <a:latin typeface="Aptos" panose="020B0004020202020204" pitchFamily="34" charset="0"/>
                <a:ea typeface="Calibri" panose="020F0502020204030204" pitchFamily="34" charset="0"/>
                <a:cs typeface="Arial" panose="020B0604020202020204" pitchFamily="34" charset="0"/>
              </a:rPr>
              <a:t>	</a:t>
            </a:r>
            <a:r>
              <a:rPr lang="en-US" sz="1800" dirty="0">
                <a:effectLst/>
                <a:latin typeface="Aptos" panose="020B0004020202020204" pitchFamily="34" charset="0"/>
                <a:ea typeface="Calibri" panose="020F0502020204030204" pitchFamily="34" charset="0"/>
                <a:cs typeface="Arial" panose="020B0604020202020204" pitchFamily="34" charset="0"/>
              </a:rPr>
              <a:t>of reasonable judgment in making its decision?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ptos" panose="020B0004020202020204" pitchFamily="34" charset="0"/>
                <a:ea typeface="Calibri" panose="020F0502020204030204" pitchFamily="34" charset="0"/>
                <a:cs typeface="Arial" panose="020B0604020202020204" pitchFamily="34" charset="0"/>
              </a:rPr>
              <a:t>	…create a presumption of reasonableness in favor of the franchisor?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ptos" panose="020B0004020202020204" pitchFamily="34" charset="0"/>
                <a:ea typeface="Calibri" panose="020F0502020204030204" pitchFamily="34" charset="0"/>
                <a:cs typeface="Arial" panose="020B0604020202020204" pitchFamily="34" charset="0"/>
              </a:rPr>
              <a:t>	…displace the implied covenant of good faith and fair dealing?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Aptos" panose="020B0004020202020204" pitchFamily="34" charset="0"/>
                <a:ea typeface="Calibri" panose="020F0502020204030204" pitchFamily="34" charset="0"/>
                <a:cs typeface="Arial" panose="020B0604020202020204" pitchFamily="34" charset="0"/>
              </a:rPr>
              <a:t>	… add anything to the franchise agreement?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8442978"/>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i="1" dirty="0">
                <a:effectLst/>
                <a:ea typeface="Calibri" panose="020F0502020204030204" pitchFamily="34" charset="0"/>
                <a:cs typeface="Arial" panose="020B0604020202020204" pitchFamily="34" charset="0"/>
              </a:rPr>
              <a:t>Armstrong v. Curves International, Inc.</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a:xfrm>
            <a:off x="838200" y="1563379"/>
            <a:ext cx="10515600" cy="3899407"/>
          </a:xfrm>
        </p:spPr>
        <p:txBody>
          <a:bodyPr>
            <a:normAutofit fontScale="92500" lnSpcReduction="10000"/>
          </a:bodyPr>
          <a:lstStyle/>
          <a:p>
            <a:pPr marL="0" marR="0" indent="0" algn="just">
              <a:lnSpc>
                <a:spcPct val="107000"/>
              </a:lnSpc>
              <a:spcBef>
                <a:spcPts val="0"/>
              </a:spcBef>
              <a:spcAft>
                <a:spcPts val="800"/>
              </a:spcAft>
              <a:buNone/>
            </a:pPr>
            <a:r>
              <a:rPr lang="en-US" sz="1900" dirty="0">
                <a:effectLst/>
                <a:ea typeface="Calibri" panose="020F0502020204030204" pitchFamily="34" charset="0"/>
                <a:cs typeface="Arial" panose="020B0604020202020204" pitchFamily="34" charset="0"/>
              </a:rPr>
              <a:t>Plaintiff alleged scores of contract breaches, including, for example, a claim that the franchisor had offered no support to franchisees.  The court held:</a:t>
            </a:r>
            <a:endParaRPr lang="en-US" sz="19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900" dirty="0">
                <a:effectLst/>
                <a:ea typeface="Calibri" panose="020F0502020204030204" pitchFamily="34" charset="0"/>
                <a:cs typeface="Arial" panose="020B0604020202020204" pitchFamily="34" charset="0"/>
              </a:rPr>
              <a:t>The reasonable business judgment provision did not apply to mandatory requirements – e.g., an operations manual.</a:t>
            </a:r>
          </a:p>
          <a:p>
            <a:pPr marL="457200" marR="0" indent="0" algn="just">
              <a:lnSpc>
                <a:spcPct val="107000"/>
              </a:lnSpc>
              <a:spcBef>
                <a:spcPts val="0"/>
              </a:spcBef>
              <a:spcAft>
                <a:spcPts val="0"/>
              </a:spcAft>
              <a:buNone/>
            </a:pPr>
            <a:endParaRPr lang="en-US" sz="19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900" dirty="0">
                <a:effectLst/>
                <a:ea typeface="Calibri" panose="020F0502020204030204" pitchFamily="34" charset="0"/>
                <a:cs typeface="Arial" panose="020B0604020202020204" pitchFamily="34" charset="0"/>
              </a:rPr>
              <a:t>“Second, simply because the ‘Reasonable Business Judgment’ clause provides Curves latitude in making certain decisions does not foreclose altogether the possibility that it could be held liable for its decisions.” </a:t>
            </a:r>
          </a:p>
          <a:p>
            <a:pPr marR="0" indent="0" algn="just">
              <a:lnSpc>
                <a:spcPct val="107000"/>
              </a:lnSpc>
              <a:spcBef>
                <a:spcPts val="0"/>
              </a:spcBef>
              <a:spcAft>
                <a:spcPts val="0"/>
              </a:spcAft>
              <a:buNone/>
            </a:pPr>
            <a:r>
              <a:rPr lang="en-US" sz="1900" dirty="0">
                <a:effectLst/>
                <a:ea typeface="Calibri" panose="020F0502020204030204" pitchFamily="34" charset="0"/>
                <a:cs typeface="Arial" panose="020B0604020202020204" pitchFamily="34" charset="0"/>
              </a:rPr>
              <a:t> </a:t>
            </a:r>
            <a:endParaRPr lang="en-US" sz="1900" dirty="0">
              <a:effectLst/>
              <a:ea typeface="Calibri" panose="020F0502020204030204" pitchFamily="34" charset="0"/>
              <a:cs typeface="Times New Roman" panose="02020603050405020304" pitchFamily="18" charset="0"/>
            </a:endParaRPr>
          </a:p>
          <a:p>
            <a:pPr marL="457200" marR="0" indent="0" algn="just">
              <a:lnSpc>
                <a:spcPct val="107000"/>
              </a:lnSpc>
              <a:spcBef>
                <a:spcPts val="0"/>
              </a:spcBef>
              <a:spcAft>
                <a:spcPts val="0"/>
              </a:spcAft>
              <a:buNone/>
            </a:pPr>
            <a:r>
              <a:rPr lang="en-US" sz="1900" dirty="0">
                <a:effectLst/>
                <a:ea typeface="Calibri" panose="020F0502020204030204" pitchFamily="34" charset="0"/>
                <a:cs typeface="Arial" panose="020B0604020202020204" pitchFamily="34" charset="0"/>
              </a:rPr>
              <a:t>“A reasonable jury could very well conclude that these actions were unreasonable and not intended to benefit the Curves system.” </a:t>
            </a:r>
            <a:endParaRPr lang="en-US" sz="1900" dirty="0">
              <a:effectLst/>
              <a:ea typeface="Calibri" panose="020F0502020204030204" pitchFamily="34" charset="0"/>
              <a:cs typeface="Times New Roman" panose="02020603050405020304" pitchFamily="18" charset="0"/>
            </a:endParaRPr>
          </a:p>
          <a:p>
            <a:pPr marL="457200" marR="0" indent="0" algn="just">
              <a:lnSpc>
                <a:spcPct val="107000"/>
              </a:lnSpc>
              <a:spcBef>
                <a:spcPts val="0"/>
              </a:spcBef>
              <a:spcAft>
                <a:spcPts val="0"/>
              </a:spcAft>
              <a:buNone/>
            </a:pPr>
            <a:r>
              <a:rPr lang="en-US" sz="1900" dirty="0">
                <a:effectLst/>
                <a:ea typeface="Calibri" panose="020F0502020204030204" pitchFamily="34" charset="0"/>
                <a:cs typeface="Arial" panose="020B0604020202020204" pitchFamily="34" charset="0"/>
              </a:rPr>
              <a:t> </a:t>
            </a:r>
            <a:endParaRPr lang="en-US" sz="1900" dirty="0">
              <a:effectLst/>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900" dirty="0">
                <a:effectLst/>
                <a:ea typeface="Calibri" panose="020F0502020204030204" pitchFamily="34" charset="0"/>
                <a:cs typeface="Arial" panose="020B0604020202020204" pitchFamily="34" charset="0"/>
              </a:rPr>
              <a:t>The decisions do not discuss, or refer to, any presumptions.</a:t>
            </a:r>
          </a:p>
          <a:p>
            <a:pPr marL="0" indent="0">
              <a:buNone/>
            </a:pPr>
            <a:endParaRPr lang="en-US" dirty="0"/>
          </a:p>
        </p:txBody>
      </p:sp>
    </p:spTree>
    <p:extLst>
      <p:ext uri="{BB962C8B-B14F-4D97-AF65-F5344CB8AC3E}">
        <p14:creationId xmlns:p14="http://schemas.microsoft.com/office/powerpoint/2010/main" val="560103754"/>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Autofit/>
          </a:bodyPr>
          <a:lstStyle/>
          <a:p>
            <a:r>
              <a:rPr lang="en-US" sz="3600" dirty="0">
                <a:cs typeface="Arial" panose="020B0604020202020204" pitchFamily="34" charset="0"/>
              </a:rPr>
              <a:t>Does a Reasonable Business Judgment Provision Oust the Implied Covenant of Good Faith?</a:t>
            </a:r>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342900" marR="0" lvl="0" indent="-342900" algn="just">
              <a:lnSpc>
                <a:spcPct val="107000"/>
              </a:lnSpc>
              <a:spcBef>
                <a:spcPts val="0"/>
              </a:spcBef>
              <a:spcAft>
                <a:spcPts val="0"/>
              </a:spcAft>
              <a:buFont typeface="Wingdings" panose="05000000000000000000" pitchFamily="2" charset="2"/>
              <a:buChar char=""/>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Many states include subjective “bad faith” as an element of a good faith claim; “bad faith” is outside the scope of business judgment.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indent="0" algn="just">
              <a:lnSpc>
                <a:spcPct val="107000"/>
              </a:lnSpc>
              <a:spcBef>
                <a:spcPts val="0"/>
              </a:spcBef>
              <a:spcAft>
                <a:spcPts val="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Some states, and the </a:t>
            </a:r>
            <a:r>
              <a:rPr lang="en-US" sz="1800" dirty="0" err="1">
                <a:effectLst/>
                <a:latin typeface="Aptos" panose="020B0004020202020204" pitchFamily="34" charset="0"/>
                <a:ea typeface="Calibri" panose="020F0502020204030204" pitchFamily="34" charset="0"/>
                <a:cs typeface="Arial" panose="020B0604020202020204" pitchFamily="34" charset="0"/>
              </a:rPr>
              <a:t>UCC</a:t>
            </a:r>
            <a:r>
              <a:rPr lang="en-US" sz="1800" dirty="0">
                <a:effectLst/>
                <a:latin typeface="Aptos" panose="020B0004020202020204" pitchFamily="34" charset="0"/>
                <a:ea typeface="Calibri" panose="020F0502020204030204" pitchFamily="34" charset="0"/>
                <a:cs typeface="Arial" panose="020B0604020202020204" pitchFamily="34" charset="0"/>
              </a:rPr>
              <a:t>, look to whether the conduct was commercially reasonable.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Express waivers?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786416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cs typeface="Arial" panose="020B0604020202020204" pitchFamily="34" charset="0"/>
              </a:rPr>
              <a:t>Conclusions on Reasonable Business Judgment</a:t>
            </a:r>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342900" marR="0" lvl="0" indent="-342900" algn="just">
              <a:lnSpc>
                <a:spcPct val="107000"/>
              </a:lnSpc>
              <a:spcBef>
                <a:spcPts val="0"/>
              </a:spcBef>
              <a:spcAft>
                <a:spcPts val="0"/>
              </a:spcAft>
              <a:buFont typeface="Wingdings" panose="05000000000000000000" pitchFamily="2" charset="2"/>
              <a:buChar char=""/>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Doubtful if they add a layer of protection.</a:t>
            </a:r>
          </a:p>
          <a:p>
            <a:pPr marL="0" marR="0" lvl="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They may add a layer of duties – and liability. </a:t>
            </a:r>
          </a:p>
          <a:p>
            <a:pPr marL="0" marR="0" lvl="0" indent="0" algn="just">
              <a:lnSpc>
                <a:spcPct val="107000"/>
              </a:lnSpc>
              <a:spcBef>
                <a:spcPts val="0"/>
              </a:spcBef>
              <a:spcAft>
                <a:spcPts val="0"/>
              </a:spcAft>
              <a:buNone/>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Probably don’t oust good faith.</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390097"/>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cs typeface="Arial" panose="020B0604020202020204" pitchFamily="34" charset="0"/>
              </a:rPr>
              <a:t>Waivers of Individual Liability of Franchisor Officers and Agents</a:t>
            </a:r>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indent="0">
              <a:buNone/>
            </a:pPr>
            <a:endParaRPr lang="en-US" dirty="0"/>
          </a:p>
          <a:p>
            <a:pPr marR="457200" indent="0" algn="just">
              <a:lnSpc>
                <a:spcPct val="107000"/>
              </a:lnSpc>
              <a:spcBef>
                <a:spcPts val="0"/>
              </a:spcBef>
              <a:spcAft>
                <a:spcPts val="6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“Franchisee hereby waives the right to bring any action against any individual owner, officer, director or employee of the Franchisor entity or of the Franchisor’s Affiliates.”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457200" indent="0" algn="just">
              <a:lnSpc>
                <a:spcPct val="107000"/>
              </a:lnSpc>
              <a:spcBef>
                <a:spcPts val="0"/>
              </a:spcBef>
              <a:spcAft>
                <a:spcPts val="6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457200" indent="0" algn="just">
              <a:lnSpc>
                <a:spcPct val="107000"/>
              </a:lnSpc>
              <a:spcBef>
                <a:spcPts val="0"/>
              </a:spcBef>
              <a:spcAft>
                <a:spcPts val="6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“No past, present or future director, officers, employee, incorporator, member, partner stockholder, subsidiary, controlling party, or representative of ours will have any liability for any obligation we have relating to or arising from this Agreement, or any claim against us based on the transaction contemplated by this agreement.”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912706206"/>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Waivers of Liability of Franchisor Officers and Agents</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a:xfrm>
            <a:off x="838200" y="1604908"/>
            <a:ext cx="10515600" cy="3360082"/>
          </a:xfrm>
        </p:spPr>
        <p:txBody>
          <a:bodyPr/>
          <a:lstStyle/>
          <a:p>
            <a:pPr marL="342900" marR="457200" lvl="0" indent="-342900" algn="just">
              <a:lnSpc>
                <a:spcPct val="107000"/>
              </a:lnSpc>
              <a:spcBef>
                <a:spcPts val="0"/>
              </a:spcBef>
              <a:spcAft>
                <a:spcPts val="6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No precedents in franchising; look to real estate development law.</a:t>
            </a:r>
          </a:p>
          <a:p>
            <a:pPr marL="0" marR="457200" lvl="0" indent="0" algn="just">
              <a:lnSpc>
                <a:spcPct val="107000"/>
              </a:lnSpc>
              <a:spcBef>
                <a:spcPts val="0"/>
              </a:spcBef>
              <a:spcAft>
                <a:spcPts val="6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457200" lvl="0" indent="-342900" algn="just">
              <a:lnSpc>
                <a:spcPct val="107000"/>
              </a:lnSpc>
              <a:spcBef>
                <a:spcPts val="0"/>
              </a:spcBef>
              <a:spcAft>
                <a:spcPts val="6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Individual liability waivers enforced.</a:t>
            </a:r>
          </a:p>
          <a:p>
            <a:pPr marL="0" marR="457200" lvl="0" indent="0" algn="just">
              <a:lnSpc>
                <a:spcPct val="107000"/>
              </a:lnSpc>
              <a:spcBef>
                <a:spcPts val="0"/>
              </a:spcBef>
              <a:spcAft>
                <a:spcPts val="600"/>
              </a:spcAft>
              <a:buNone/>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342900" marR="457200" lvl="0" indent="-342900" algn="just">
              <a:lnSpc>
                <a:spcPct val="107000"/>
              </a:lnSpc>
              <a:spcBef>
                <a:spcPts val="0"/>
              </a:spcBef>
              <a:spcAft>
                <a:spcPts val="6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Must be a third-party beneficiary of the agreement.</a:t>
            </a:r>
          </a:p>
          <a:p>
            <a:pPr marL="0" marR="457200" lvl="0" indent="0" algn="just">
              <a:lnSpc>
                <a:spcPct val="107000"/>
              </a:lnSpc>
              <a:spcBef>
                <a:spcPts val="0"/>
              </a:spcBef>
              <a:spcAft>
                <a:spcPts val="6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457200" lvl="0" indent="-342900" algn="just">
              <a:lnSpc>
                <a:spcPct val="107000"/>
              </a:lnSpc>
              <a:spcBef>
                <a:spcPts val="0"/>
              </a:spcBef>
              <a:spcAft>
                <a:spcPts val="6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Waivers won’t be construed to protect against one’s own wrongdoing.</a:t>
            </a:r>
          </a:p>
          <a:p>
            <a:pPr marL="0" marR="457200" lvl="0" indent="0" algn="just">
              <a:lnSpc>
                <a:spcPct val="107000"/>
              </a:lnSpc>
              <a:spcBef>
                <a:spcPts val="0"/>
              </a:spcBef>
              <a:spcAft>
                <a:spcPts val="6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457200" lvl="0" indent="-342900" algn="just">
              <a:lnSpc>
                <a:spcPct val="107000"/>
              </a:lnSpc>
              <a:spcBef>
                <a:spcPts val="0"/>
              </a:spcBef>
              <a:spcAft>
                <a:spcPts val="6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May be limited to negligence.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9901765"/>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F6A56F9-DB92-A084-B184-6DF849C45E0F}"/>
              </a:ext>
            </a:extLst>
          </p:cNvPr>
          <p:cNvSpPr>
            <a:spLocks noGrp="1"/>
          </p:cNvSpPr>
          <p:nvPr>
            <p:ph type="title"/>
          </p:nvPr>
        </p:nvSpPr>
        <p:spPr/>
        <p:txBody>
          <a:bodyPr>
            <a:normAutofit/>
          </a:bodyPr>
          <a:lstStyle/>
          <a:p>
            <a:r>
              <a:rPr lang="en-US" dirty="0"/>
              <a:t>Materiality</a:t>
            </a:r>
          </a:p>
        </p:txBody>
      </p:sp>
      <p:sp>
        <p:nvSpPr>
          <p:cNvPr id="3" name="Content Placeholder 2" descr="" title="">
            <a:extLst>
              <a:ext uri="{FF2B5EF4-FFF2-40B4-BE49-F238E27FC236}">
                <a16:creationId xmlns:a16="http://schemas.microsoft.com/office/drawing/2014/main" id="{779E3A58-046F-3F05-0CA3-ECDA88A63E79}"/>
              </a:ext>
            </a:extLst>
          </p:cNvPr>
          <p:cNvSpPr>
            <a:spLocks noGrp="1"/>
          </p:cNvSpPr>
          <p:nvPr>
            <p:ph idx="1"/>
          </p:nvPr>
        </p:nvSpPr>
        <p:spPr/>
        <p:txBody>
          <a:bodyPr>
            <a:normAutofit/>
          </a:bodyPr>
          <a:lstStyle/>
          <a:p>
            <a:pPr algn="just"/>
            <a:r>
              <a:rPr lang="en-US" sz="1800" b="1" dirty="0">
                <a:ea typeface="ADLaM Display" panose="020B0604020202020204" pitchFamily="2" charset="0"/>
                <a:cs typeface="ADLaM Display" panose="020B0604020202020204" pitchFamily="2" charset="0"/>
              </a:rPr>
              <a:t>Overview</a:t>
            </a:r>
          </a:p>
          <a:p>
            <a:pPr lvl="1" algn="just"/>
            <a:r>
              <a:rPr lang="en-US" sz="1800" dirty="0">
                <a:ea typeface="ADLaM Display" panose="020B0604020202020204" pitchFamily="2" charset="0"/>
                <a:cs typeface="ADLaM Display" panose="020B0604020202020204" pitchFamily="2" charset="0"/>
              </a:rPr>
              <a:t>The term “material” is inherently imprecise and vague and requires context:</a:t>
            </a:r>
          </a:p>
          <a:p>
            <a:pPr lvl="2" algn="just"/>
            <a:r>
              <a:rPr lang="en-US" sz="1800" dirty="0">
                <a:effectLst/>
                <a:ea typeface="ADLaM Display" panose="020B0604020202020204" pitchFamily="2" charset="0"/>
                <a:cs typeface="ADLaM Display" panose="020B0604020202020204" pitchFamily="2" charset="0"/>
              </a:rPr>
              <a:t>“How far down from the maximum can you go before something stops being substantial? How far up from the minimum can you go before something stops being minor? Even if you think you know the answer, there is no guarantee that the other party feels the same way and that the obvious alternative is </a:t>
            </a:r>
            <a:r>
              <a:rPr lang="en-US" sz="1800" i="1" dirty="0">
                <a:effectLst/>
                <a:ea typeface="ADLaM Display" panose="020B0604020202020204" pitchFamily="2" charset="0"/>
                <a:cs typeface="ADLaM Display" panose="020B0604020202020204" pitchFamily="2" charset="0"/>
              </a:rPr>
              <a:t>nontrivial</a:t>
            </a:r>
            <a:r>
              <a:rPr lang="en-US" sz="1800" dirty="0">
                <a:effectLst/>
                <a:ea typeface="ADLaM Display" panose="020B0604020202020204" pitchFamily="2" charset="0"/>
                <a:cs typeface="ADLaM Display" panose="020B0604020202020204" pitchFamily="2" charset="0"/>
              </a:rPr>
              <a:t>, with </a:t>
            </a:r>
            <a:r>
              <a:rPr lang="en-US" sz="1800" i="1" dirty="0">
                <a:effectLst/>
                <a:ea typeface="ADLaM Display" panose="020B0604020202020204" pitchFamily="2" charset="0"/>
                <a:cs typeface="ADLaM Display" panose="020B0604020202020204" pitchFamily="2" charset="0"/>
              </a:rPr>
              <a:t>trivial </a:t>
            </a:r>
            <a:r>
              <a:rPr lang="en-US" sz="1800" dirty="0">
                <a:effectLst/>
                <a:ea typeface="ADLaM Display" panose="020B0604020202020204" pitchFamily="2" charset="0"/>
                <a:cs typeface="ADLaM Display" panose="020B0604020202020204" pitchFamily="2" charset="0"/>
              </a:rPr>
              <a:t>expressing the obverse.” (Adams)</a:t>
            </a:r>
          </a:p>
          <a:p>
            <a:pPr lvl="2" algn="just"/>
            <a:r>
              <a:rPr lang="en-US" sz="1800" dirty="0">
                <a:ea typeface="ADLaM Display" panose="020B0604020202020204" pitchFamily="2" charset="0"/>
                <a:cs typeface="ADLaM Display" panose="020B0604020202020204" pitchFamily="2" charset="0"/>
              </a:rPr>
              <a:t>Even if a contract defines what is material, the court’s analysis will not necessarily stop with such express definitions.</a:t>
            </a:r>
          </a:p>
          <a:p>
            <a:endParaRPr lang="en-US" dirty="0"/>
          </a:p>
        </p:txBody>
      </p:sp>
    </p:spTree>
    <p:extLst>
      <p:ext uri="{BB962C8B-B14F-4D97-AF65-F5344CB8AC3E}">
        <p14:creationId xmlns:p14="http://schemas.microsoft.com/office/powerpoint/2010/main" val="12110164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Arbitration</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indent="0">
              <a:buNone/>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0" indent="0">
              <a:buNone/>
            </a:pPr>
            <a:r>
              <a:rPr lang="en-US" sz="1800" dirty="0">
                <a:effectLst/>
                <a:latin typeface="Aptos" panose="020B0004020202020204" pitchFamily="34" charset="0"/>
                <a:ea typeface="Calibri" panose="020F0502020204030204" pitchFamily="34" charset="0"/>
                <a:cs typeface="Arial" panose="020B0604020202020204" pitchFamily="34" charset="0"/>
              </a:rPr>
              <a:t>“All disputes and claims arising out of or relating to this agreement, or to the breach thereof, or to any of our standards or operating procedures, or other obligation of either yours or ours, or to the breach thereof, or any aspect of the relationship between you and us, including our officers, directors, agents and employees, must be resolved by arbitration.”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477017"/>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lstStyle/>
          <a:p>
            <a:r>
              <a:rPr lang="en-US" dirty="0">
                <a:effectLst/>
                <a:ea typeface="Calibri" panose="020F0502020204030204" pitchFamily="34" charset="0"/>
                <a:cs typeface="Arial" panose="020B0604020202020204" pitchFamily="34" charset="0"/>
              </a:rPr>
              <a:t>Arbitration</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marR="0" indent="0" algn="just">
              <a:lnSpc>
                <a:spcPct val="107000"/>
              </a:lnSpc>
              <a:spcBef>
                <a:spcPts val="0"/>
              </a:spcBef>
              <a:spcAft>
                <a:spcPts val="800"/>
              </a:spcAft>
              <a:buNone/>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Franchisee commences arbitration against corporate franchisor and individual development officer for false financial performance representations.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Franchisee sues the individual in court.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What result?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04584864"/>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lstStyle/>
          <a:p>
            <a:r>
              <a:rPr lang="en-US" dirty="0">
                <a:effectLst/>
                <a:ea typeface="Calibri" panose="020F0502020204030204" pitchFamily="34" charset="0"/>
                <a:cs typeface="Arial" panose="020B0604020202020204" pitchFamily="34" charset="0"/>
              </a:rPr>
              <a:t>Arbitration</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a:xfrm>
            <a:off x="838200" y="1825625"/>
            <a:ext cx="10355317" cy="3360082"/>
          </a:xfrm>
        </p:spPr>
        <p:txBody>
          <a:bodyPr/>
          <a:lstStyle/>
          <a:p>
            <a:pPr marL="0" marR="0" indent="0" algn="just">
              <a:lnSpc>
                <a:spcPct val="107000"/>
              </a:lnSpc>
              <a:spcBef>
                <a:spcPts val="0"/>
              </a:spcBef>
              <a:spcAft>
                <a:spcPts val="8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In order to compel arbitration, there must be a “written agreement for arbitration” between the parties.   9 USC §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0" marR="0" indent="0" algn="just">
              <a:lnSpc>
                <a:spcPct val="107000"/>
              </a:lnSpc>
              <a:spcBef>
                <a:spcPts val="0"/>
              </a:spcBef>
              <a:spcAft>
                <a:spcPts val="80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Bases for compelling arbitration against non-signatories: (1) incorporation by reference; (2) assumption of liability; (3) agency; (4) veil-piercing or alter ego; (5) estoppel; or (6) third-party beneficiary.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39013273"/>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Conclusions on Officer and Agent Liability</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Waivers of liability, while effective, may not be as broad as they say on their face, and may not add anything to the agreement.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indent="0" algn="just">
              <a:lnSpc>
                <a:spcPct val="107000"/>
              </a:lnSpc>
              <a:spcBef>
                <a:spcPts val="0"/>
              </a:spcBef>
              <a:spcAft>
                <a:spcPts val="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Attempting to require claims against franchisor officers to be arbitrated without having them sign creates uncertainty.  This might be mitigated by provisions expressly stating that officers and agents are third-party beneficiaries of the agreement.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56143619"/>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Choice of Law</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indent="0">
              <a:buNone/>
            </a:pPr>
            <a:endParaRPr lang="en-US" dirty="0"/>
          </a:p>
          <a:p>
            <a:pPr marL="0" indent="0">
              <a:buNone/>
            </a:pPr>
            <a:r>
              <a:rPr lang="en-US" sz="1800" dirty="0">
                <a:effectLst/>
                <a:latin typeface="Aptos" panose="020B0004020202020204" pitchFamily="34" charset="0"/>
                <a:ea typeface="Calibri" panose="020F0502020204030204" pitchFamily="34" charset="0"/>
                <a:cs typeface="Arial" panose="020B0604020202020204" pitchFamily="34" charset="0"/>
              </a:rPr>
              <a:t>“This Agreement shall . . . be interpreted and construed under the laws of the state in which the Franchisor’s principal place of business is located.”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94935154"/>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What do you want the choice-of-law provision to cover?</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indent="0">
              <a:buNone/>
            </a:pPr>
            <a:endParaRPr lang="en-US" dirty="0"/>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Construction and interpretation of the agreement.</a:t>
            </a:r>
          </a:p>
          <a:p>
            <a:pPr marL="0" marR="0" lvl="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The relationship, disputes, claims?</a:t>
            </a:r>
          </a:p>
          <a:p>
            <a:pPr marL="0" marR="0" lvl="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Persons covered.</a:t>
            </a:r>
          </a:p>
          <a:p>
            <a:pPr marL="0" marR="0" lvl="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State-specific laws, including franchise laws.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7353155"/>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Limitations</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342900" marR="0" lvl="0" indent="-342900" algn="just">
              <a:lnSpc>
                <a:spcPct val="107000"/>
              </a:lnSpc>
              <a:spcBef>
                <a:spcPts val="0"/>
              </a:spcBef>
              <a:spcAft>
                <a:spcPts val="0"/>
              </a:spcAft>
              <a:buFont typeface="Wingdings" panose="05000000000000000000" pitchFamily="2" charset="2"/>
              <a:buChar char=""/>
            </a:pPr>
            <a:endParaRPr lang="en-US" sz="1800" dirty="0">
              <a:effectLst/>
              <a:latin typeface="Aptos" panose="020B00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Some states have borrowing statutes.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indent="0" algn="just">
              <a:lnSpc>
                <a:spcPct val="107000"/>
              </a:lnSpc>
              <a:spcBef>
                <a:spcPts val="0"/>
              </a:spcBef>
              <a:spcAft>
                <a:spcPts val="0"/>
              </a:spcAft>
              <a:buNone/>
            </a:pPr>
            <a:r>
              <a:rPr lang="en-US" sz="1800" dirty="0">
                <a:effectLst/>
                <a:latin typeface="Aptos" panose="020B00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Some states view limitations as “procedural” and apply their own law.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289224832"/>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0B274B3-A90B-908D-9D4C-65EBF902D25D}"/>
              </a:ext>
            </a:extLst>
          </p:cNvPr>
          <p:cNvSpPr>
            <a:spLocks noGrp="1"/>
          </p:cNvSpPr>
          <p:nvPr>
            <p:ph type="title"/>
          </p:nvPr>
        </p:nvSpPr>
        <p:spPr/>
        <p:txBody>
          <a:bodyPr>
            <a:normAutofit/>
          </a:bodyPr>
          <a:lstStyle/>
          <a:p>
            <a:r>
              <a:rPr lang="en-US" dirty="0">
                <a:effectLst/>
                <a:ea typeface="Calibri" panose="020F0502020204030204" pitchFamily="34" charset="0"/>
                <a:cs typeface="Arial" panose="020B0604020202020204" pitchFamily="34" charset="0"/>
              </a:rPr>
              <a:t>Conclusions on Choice of Law</a:t>
            </a:r>
            <a:endParaRPr lang="en-US" dirty="0"/>
          </a:p>
        </p:txBody>
      </p:sp>
      <p:sp>
        <p:nvSpPr>
          <p:cNvPr id="3" name="Content Placeholder 2" descr="" title="">
            <a:extLst>
              <a:ext uri="{FF2B5EF4-FFF2-40B4-BE49-F238E27FC236}">
                <a16:creationId xmlns:a16="http://schemas.microsoft.com/office/drawing/2014/main" id="{981B41F8-83B2-953C-20BA-4AAE79EC0B33}"/>
              </a:ext>
            </a:extLst>
          </p:cNvPr>
          <p:cNvSpPr>
            <a:spLocks noGrp="1"/>
          </p:cNvSpPr>
          <p:nvPr>
            <p:ph idx="1"/>
          </p:nvPr>
        </p:nvSpPr>
        <p:spPr/>
        <p:txBody>
          <a:bodyPr/>
          <a:lstStyle/>
          <a:p>
            <a:pPr marL="0" indent="0">
              <a:buNone/>
            </a:pPr>
            <a:endParaRPr lang="en-US" dirty="0"/>
          </a:p>
          <a:p>
            <a:pPr marL="342900" marR="0" lvl="0" indent="-342900" algn="just">
              <a:lnSpc>
                <a:spcPct val="107000"/>
              </a:lnSpc>
              <a:spcBef>
                <a:spcPts val="0"/>
              </a:spcBef>
              <a:spcAft>
                <a:spcPts val="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Be sure of your intent and express it clearly.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marR="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Wingdings" panose="05000000000000000000" pitchFamily="2" charset="2"/>
              <a:buChar char=""/>
            </a:pPr>
            <a:r>
              <a:rPr lang="en-US" sz="1800" dirty="0">
                <a:effectLst/>
                <a:latin typeface="Aptos" panose="020B0004020202020204" pitchFamily="34" charset="0"/>
                <a:ea typeface="Calibri" panose="020F0502020204030204" pitchFamily="34" charset="0"/>
                <a:cs typeface="Arial" panose="020B0604020202020204" pitchFamily="34" charset="0"/>
              </a:rPr>
              <a:t>Make sure you understand wrinkles in limitations.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9430286"/>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E6A6503-EB65-CDE7-7796-A35B4943EBA5}"/>
              </a:ext>
            </a:extLst>
          </p:cNvPr>
          <p:cNvSpPr>
            <a:spLocks noGrp="1"/>
          </p:cNvSpPr>
          <p:nvPr>
            <p:ph type="title"/>
          </p:nvPr>
        </p:nvSpPr>
        <p:spPr/>
        <p:txBody>
          <a:bodyPr/>
          <a:lstStyle/>
          <a:p>
            <a:r>
              <a:rPr lang="en-US" dirty="0"/>
              <a:t>Damages</a:t>
            </a:r>
          </a:p>
        </p:txBody>
      </p:sp>
      <p:sp>
        <p:nvSpPr>
          <p:cNvPr id="3" name="Content Placeholder 2" descr="" title="">
            <a:extLst>
              <a:ext uri="{FF2B5EF4-FFF2-40B4-BE49-F238E27FC236}">
                <a16:creationId xmlns:a16="http://schemas.microsoft.com/office/drawing/2014/main" id="{3AFA2E6F-DF2B-C607-66AE-23ACF2FF867B}"/>
              </a:ext>
            </a:extLst>
          </p:cNvPr>
          <p:cNvSpPr>
            <a:spLocks noGrp="1"/>
          </p:cNvSpPr>
          <p:nvPr>
            <p:ph idx="1"/>
          </p:nvPr>
        </p:nvSpPr>
        <p:spPr/>
        <p:txBody>
          <a:bodyPr/>
          <a:lstStyle/>
          <a:p>
            <a:endParaRPr lang="en-US" dirty="0"/>
          </a:p>
          <a:p>
            <a:r>
              <a:rPr lang="en-US" dirty="0"/>
              <a:t>Risk Management </a:t>
            </a:r>
          </a:p>
          <a:p>
            <a:r>
              <a:rPr lang="en-US" dirty="0"/>
              <a:t>Allocation of each Party’s Risk</a:t>
            </a:r>
          </a:p>
          <a:p>
            <a:r>
              <a:rPr lang="en-US" dirty="0"/>
              <a:t>Predictability of Potential Exposure</a:t>
            </a:r>
          </a:p>
          <a:p>
            <a:r>
              <a:rPr lang="en-US" dirty="0"/>
              <a:t>Evaluating Adequacy of Consideration </a:t>
            </a:r>
          </a:p>
        </p:txBody>
      </p:sp>
    </p:spTree>
    <p:extLst>
      <p:ext uri="{BB962C8B-B14F-4D97-AF65-F5344CB8AC3E}">
        <p14:creationId xmlns:p14="http://schemas.microsoft.com/office/powerpoint/2010/main" val="1113362531"/>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B401F1C-4ABC-933D-AA07-4E0C9F2051BC}"/>
              </a:ext>
            </a:extLst>
          </p:cNvPr>
          <p:cNvSpPr>
            <a:spLocks noGrp="1"/>
          </p:cNvSpPr>
          <p:nvPr>
            <p:ph type="title"/>
          </p:nvPr>
        </p:nvSpPr>
        <p:spPr/>
        <p:txBody>
          <a:bodyPr/>
          <a:lstStyle/>
          <a:p>
            <a:r>
              <a:rPr lang="en-US" dirty="0"/>
              <a:t>Damage Limitations</a:t>
            </a:r>
          </a:p>
        </p:txBody>
      </p:sp>
      <p:sp>
        <p:nvSpPr>
          <p:cNvPr id="3" name="Content Placeholder 2" descr="" title="">
            <a:extLst>
              <a:ext uri="{FF2B5EF4-FFF2-40B4-BE49-F238E27FC236}">
                <a16:creationId xmlns:a16="http://schemas.microsoft.com/office/drawing/2014/main" id="{F8C340DB-FE51-809F-9B5B-9005FF04DE12}"/>
              </a:ext>
            </a:extLst>
          </p:cNvPr>
          <p:cNvSpPr>
            <a:spLocks noGrp="1"/>
          </p:cNvSpPr>
          <p:nvPr>
            <p:ph idx="1"/>
          </p:nvPr>
        </p:nvSpPr>
        <p:spPr/>
        <p:txBody>
          <a:bodyPr/>
          <a:lstStyle/>
          <a:p>
            <a:endParaRPr lang="en-US" dirty="0"/>
          </a:p>
          <a:p>
            <a:pPr marL="0" indent="0">
              <a:buNone/>
            </a:pPr>
            <a:r>
              <a:rPr lang="en-US" dirty="0"/>
              <a:t>To be enforceable, damage limitations must be specifically agreed upon in writing</a:t>
            </a:r>
          </a:p>
          <a:p>
            <a:pPr marL="0" indent="0">
              <a:buNone/>
            </a:pPr>
            <a:endParaRPr lang="en-US" dirty="0"/>
          </a:p>
        </p:txBody>
      </p:sp>
    </p:spTree>
    <p:extLst>
      <p:ext uri="{BB962C8B-B14F-4D97-AF65-F5344CB8AC3E}">
        <p14:creationId xmlns:p14="http://schemas.microsoft.com/office/powerpoint/2010/main" val="22917531"/>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C107882-FEB2-5A3E-03C3-4DB473B46274}"/>
              </a:ext>
            </a:extLst>
          </p:cNvPr>
          <p:cNvSpPr>
            <a:spLocks noGrp="1"/>
          </p:cNvSpPr>
          <p:nvPr>
            <p:ph type="title"/>
          </p:nvPr>
        </p:nvSpPr>
        <p:spPr/>
        <p:txBody>
          <a:bodyPr>
            <a:normAutofit/>
          </a:bodyPr>
          <a:lstStyle/>
          <a:p>
            <a:r>
              <a:rPr lang="en-US" dirty="0"/>
              <a:t>Materiality</a:t>
            </a:r>
          </a:p>
        </p:txBody>
      </p:sp>
      <p:sp>
        <p:nvSpPr>
          <p:cNvPr id="3" name="Content Placeholder 2" descr="" title="">
            <a:extLst>
              <a:ext uri="{FF2B5EF4-FFF2-40B4-BE49-F238E27FC236}">
                <a16:creationId xmlns:a16="http://schemas.microsoft.com/office/drawing/2014/main" id="{54E9E5D4-9D09-6EDD-EA08-E403C8B570B9}"/>
              </a:ext>
            </a:extLst>
          </p:cNvPr>
          <p:cNvSpPr>
            <a:spLocks noGrp="1"/>
          </p:cNvSpPr>
          <p:nvPr>
            <p:ph idx="1"/>
          </p:nvPr>
        </p:nvSpPr>
        <p:spPr>
          <a:xfrm>
            <a:off x="838200" y="1825625"/>
            <a:ext cx="10515600" cy="3114238"/>
          </a:xfrm>
        </p:spPr>
        <p:txBody>
          <a:bodyPr>
            <a:normAutofit/>
          </a:bodyPr>
          <a:lstStyle/>
          <a:p>
            <a:r>
              <a:rPr lang="en-US" sz="1800" dirty="0">
                <a:ea typeface="ADLaM Display" panose="020B0604020202020204" pitchFamily="2" charset="0"/>
                <a:cs typeface="ADLaM Display" panose="020B0604020202020204" pitchFamily="2" charset="0"/>
              </a:rPr>
              <a:t> </a:t>
            </a:r>
            <a:r>
              <a:rPr lang="en-US" sz="1800" b="1" dirty="0">
                <a:ea typeface="ADLaM Display" panose="020B0604020202020204" pitchFamily="2" charset="0"/>
                <a:cs typeface="ADLaM Display" panose="020B0604020202020204" pitchFamily="2" charset="0"/>
              </a:rPr>
              <a:t>Material </a:t>
            </a:r>
          </a:p>
          <a:p>
            <a:pPr lvl="1" algn="just"/>
            <a:r>
              <a:rPr lang="en-US" sz="1800" dirty="0">
                <a:ea typeface="ADLaM Display" panose="020B0604020202020204" pitchFamily="2" charset="0"/>
                <a:cs typeface="ADLaM Display" panose="020B0604020202020204" pitchFamily="2" charset="0"/>
              </a:rPr>
              <a:t>“Material” in the context of disclosure or satisfaction of a condition or representation is based on whether the information “changed the mix of the information so it would” cause the buyer to act differently or would “affect the decision of the buyer or investor.”  This is the TSC standard.</a:t>
            </a:r>
          </a:p>
          <a:p>
            <a:pPr lvl="1" algn="just"/>
            <a:r>
              <a:rPr lang="en-US" sz="1800" dirty="0">
                <a:ea typeface="ADLaM Display" panose="020B0604020202020204" pitchFamily="2" charset="0"/>
                <a:cs typeface="ADLaM Display" panose="020B0604020202020204" pitchFamily="2" charset="0"/>
              </a:rPr>
              <a:t>“Material” is also based upon whether the term is “essential to the transaction” and would be relied upon by a reasonably prudent buyer. </a:t>
            </a:r>
          </a:p>
          <a:p>
            <a:pPr lvl="1" algn="just"/>
            <a:r>
              <a:rPr lang="en-US" sz="1800" i="1" dirty="0">
                <a:ea typeface="ADLaM Display" panose="020B0604020202020204" pitchFamily="2" charset="0"/>
                <a:cs typeface="ADLaM Display" panose="020B0604020202020204" pitchFamily="2" charset="0"/>
              </a:rPr>
              <a:t>See: TSC</a:t>
            </a:r>
            <a:r>
              <a:rPr lang="en-US" sz="1800" dirty="0">
                <a:ea typeface="ADLaM Display" panose="020B0604020202020204" pitchFamily="2" charset="0"/>
                <a:cs typeface="ADLaM Display" panose="020B0604020202020204" pitchFamily="2" charset="0"/>
              </a:rPr>
              <a:t>, </a:t>
            </a:r>
            <a:r>
              <a:rPr lang="en-US" sz="1800" i="1" dirty="0">
                <a:ea typeface="ADLaM Display" panose="020B0604020202020204" pitchFamily="2" charset="0"/>
                <a:cs typeface="ADLaM Display" panose="020B0604020202020204" pitchFamily="2" charset="0"/>
              </a:rPr>
              <a:t>Frontier</a:t>
            </a:r>
            <a:r>
              <a:rPr lang="en-US" sz="1800" dirty="0">
                <a:ea typeface="ADLaM Display" panose="020B0604020202020204" pitchFamily="2" charset="0"/>
                <a:cs typeface="ADLaM Display" panose="020B0604020202020204" pitchFamily="2" charset="0"/>
              </a:rPr>
              <a:t>, </a:t>
            </a:r>
            <a:r>
              <a:rPr lang="en-US" sz="1800" i="1" dirty="0">
                <a:ea typeface="ADLaM Display" panose="020B0604020202020204" pitchFamily="2" charset="0"/>
                <a:cs typeface="ADLaM Display" panose="020B0604020202020204" pitchFamily="2" charset="0"/>
              </a:rPr>
              <a:t>Motor City Bagels </a:t>
            </a:r>
            <a:r>
              <a:rPr lang="en-US" sz="1800" dirty="0">
                <a:ea typeface="ADLaM Display" panose="020B0604020202020204" pitchFamily="2" charset="0"/>
                <a:cs typeface="ADLaM Display" panose="020B0604020202020204" pitchFamily="2" charset="0"/>
              </a:rPr>
              <a:t>(applying </a:t>
            </a:r>
            <a:r>
              <a:rPr lang="en-US" sz="1800" i="1" dirty="0">
                <a:ea typeface="ADLaM Display" panose="020B0604020202020204" pitchFamily="2" charset="0"/>
                <a:cs typeface="ADLaM Display" panose="020B0604020202020204" pitchFamily="2" charset="0"/>
              </a:rPr>
              <a:t>TSC</a:t>
            </a:r>
            <a:r>
              <a:rPr lang="en-US" sz="1800" dirty="0">
                <a:ea typeface="ADLaM Display" panose="020B0604020202020204" pitchFamily="2" charset="0"/>
                <a:cs typeface="ADLaM Display" panose="020B0604020202020204" pitchFamily="2" charset="0"/>
              </a:rPr>
              <a:t> standard to failure to provide accurate start-up costs), </a:t>
            </a:r>
            <a:r>
              <a:rPr lang="en-US" sz="1800" i="1" dirty="0">
                <a:ea typeface="ADLaM Display" panose="020B0604020202020204" pitchFamily="2" charset="0"/>
                <a:cs typeface="ADLaM Display" panose="020B0604020202020204" pitchFamily="2" charset="0"/>
              </a:rPr>
              <a:t>Love of Food </a:t>
            </a:r>
            <a:r>
              <a:rPr lang="en-US" sz="1800" dirty="0">
                <a:ea typeface="ADLaM Display" panose="020B0604020202020204" pitchFamily="2" charset="0"/>
                <a:cs typeface="ADLaM Display" panose="020B0604020202020204" pitchFamily="2" charset="0"/>
              </a:rPr>
              <a:t>(finding no reasonable reliance on misrepresentation of start-up costs), </a:t>
            </a:r>
            <a:r>
              <a:rPr lang="en-US" sz="1800" i="1" dirty="0">
                <a:ea typeface="ADLaM Display" panose="020B0604020202020204" pitchFamily="2" charset="0"/>
                <a:cs typeface="ADLaM Display" panose="020B0604020202020204" pitchFamily="2" charset="0"/>
              </a:rPr>
              <a:t>Morris</a:t>
            </a:r>
            <a:r>
              <a:rPr lang="en-US" sz="1800" dirty="0">
                <a:ea typeface="ADLaM Display" panose="020B0604020202020204" pitchFamily="2" charset="0"/>
                <a:cs typeface="ADLaM Display" panose="020B0604020202020204" pitchFamily="2" charset="0"/>
              </a:rPr>
              <a:t> (misrepresentation about yogurt recipe was about a key feature; if material, rebuttable presumption of reliance), </a:t>
            </a:r>
            <a:r>
              <a:rPr lang="en-US" sz="1800" i="1" dirty="0">
                <a:ea typeface="ADLaM Display" panose="020B0604020202020204" pitchFamily="2" charset="0"/>
                <a:cs typeface="ADLaM Display" panose="020B0604020202020204" pitchFamily="2" charset="0"/>
              </a:rPr>
              <a:t>Bixby</a:t>
            </a:r>
            <a:r>
              <a:rPr lang="en-US" sz="1800" dirty="0">
                <a:ea typeface="ADLaM Display" panose="020B0604020202020204" pitchFamily="2" charset="0"/>
                <a:cs typeface="ADLaM Display" panose="020B0604020202020204" pitchFamily="2" charset="0"/>
              </a:rPr>
              <a:t> (overstatement about agreements signed essential to the franchise), and </a:t>
            </a:r>
            <a:r>
              <a:rPr lang="en-US" sz="1800" i="1" dirty="0">
                <a:ea typeface="ADLaM Display" panose="020B0604020202020204" pitchFamily="2" charset="0"/>
                <a:cs typeface="ADLaM Display" panose="020B0604020202020204" pitchFamily="2" charset="0"/>
              </a:rPr>
              <a:t>Transnet</a:t>
            </a:r>
            <a:r>
              <a:rPr lang="en-US" sz="1800" dirty="0">
                <a:ea typeface="ADLaM Display" panose="020B0604020202020204" pitchFamily="2" charset="0"/>
                <a:cs typeface="ADLaM Display" panose="020B0604020202020204" pitchFamily="2" charset="0"/>
              </a:rPr>
              <a:t> (</a:t>
            </a:r>
            <a:r>
              <a:rPr lang="en-US" sz="1800" i="1" dirty="0">
                <a:ea typeface="ADLaM Display" panose="020B0604020202020204" pitchFamily="2" charset="0"/>
                <a:cs typeface="ADLaM Display" panose="020B0604020202020204" pitchFamily="2" charset="0"/>
              </a:rPr>
              <a:t>TSC</a:t>
            </a:r>
            <a:r>
              <a:rPr lang="en-US" sz="1800" dirty="0">
                <a:ea typeface="ADLaM Display" panose="020B0604020202020204" pitchFamily="2" charset="0"/>
                <a:cs typeface="ADLaM Display" panose="020B0604020202020204" pitchFamily="2" charset="0"/>
              </a:rPr>
              <a:t> “total mix test”).</a:t>
            </a:r>
          </a:p>
          <a:p>
            <a:endParaRPr lang="en-US" dirty="0"/>
          </a:p>
        </p:txBody>
      </p:sp>
    </p:spTree>
    <p:extLst>
      <p:ext uri="{BB962C8B-B14F-4D97-AF65-F5344CB8AC3E}">
        <p14:creationId xmlns:p14="http://schemas.microsoft.com/office/powerpoint/2010/main" val="3777153579"/>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FF641DD-A1CE-0FA6-00A8-4F92DB5E0819}"/>
              </a:ext>
            </a:extLst>
          </p:cNvPr>
          <p:cNvSpPr>
            <a:spLocks noGrp="1"/>
          </p:cNvSpPr>
          <p:nvPr>
            <p:ph type="title"/>
          </p:nvPr>
        </p:nvSpPr>
        <p:spPr/>
        <p:txBody>
          <a:bodyPr/>
          <a:lstStyle/>
          <a:p>
            <a:r>
              <a:rPr lang="en-US" dirty="0"/>
              <a:t>Defining “Damages”</a:t>
            </a:r>
          </a:p>
        </p:txBody>
      </p:sp>
      <p:sp>
        <p:nvSpPr>
          <p:cNvPr id="3" name="Content Placeholder 2" descr="" title="">
            <a:extLst>
              <a:ext uri="{FF2B5EF4-FFF2-40B4-BE49-F238E27FC236}">
                <a16:creationId xmlns:a16="http://schemas.microsoft.com/office/drawing/2014/main" id="{E503219B-877E-2B8E-6625-295D8811960A}"/>
              </a:ext>
            </a:extLst>
          </p:cNvPr>
          <p:cNvSpPr>
            <a:spLocks noGrp="1"/>
          </p:cNvSpPr>
          <p:nvPr>
            <p:ph idx="1"/>
          </p:nvPr>
        </p:nvSpPr>
        <p:spPr/>
        <p:txBody>
          <a:bodyPr/>
          <a:lstStyle/>
          <a:p>
            <a:endParaRPr lang="en-US" dirty="0"/>
          </a:p>
          <a:p>
            <a:pPr marL="0" indent="0">
              <a:buNone/>
            </a:pPr>
            <a:r>
              <a:rPr lang="en-US" dirty="0"/>
              <a:t>Absent a defined term in the agreement, courts will interpret the term “damages” broadly</a:t>
            </a:r>
          </a:p>
        </p:txBody>
      </p:sp>
    </p:spTree>
    <p:extLst>
      <p:ext uri="{BB962C8B-B14F-4D97-AF65-F5344CB8AC3E}">
        <p14:creationId xmlns:p14="http://schemas.microsoft.com/office/powerpoint/2010/main" val="1150939501"/>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4D8F2E3-0867-2CA2-6A7C-2A4660A19BFD}"/>
              </a:ext>
            </a:extLst>
          </p:cNvPr>
          <p:cNvSpPr>
            <a:spLocks noGrp="1"/>
          </p:cNvSpPr>
          <p:nvPr>
            <p:ph type="title"/>
          </p:nvPr>
        </p:nvSpPr>
        <p:spPr/>
        <p:txBody>
          <a:bodyPr/>
          <a:lstStyle/>
          <a:p>
            <a:r>
              <a:rPr lang="en-US" dirty="0"/>
              <a:t>Limitation of Damages </a:t>
            </a:r>
          </a:p>
        </p:txBody>
      </p:sp>
      <p:sp>
        <p:nvSpPr>
          <p:cNvPr id="3" name="Content Placeholder 2" descr="" title="">
            <a:extLst>
              <a:ext uri="{FF2B5EF4-FFF2-40B4-BE49-F238E27FC236}">
                <a16:creationId xmlns:a16="http://schemas.microsoft.com/office/drawing/2014/main" id="{117D8B4C-F197-42AA-450C-0A9EFEE7F3F9}"/>
              </a:ext>
            </a:extLst>
          </p:cNvPr>
          <p:cNvSpPr>
            <a:spLocks noGrp="1"/>
          </p:cNvSpPr>
          <p:nvPr>
            <p:ph idx="1"/>
          </p:nvPr>
        </p:nvSpPr>
        <p:spPr/>
        <p:txBody>
          <a:bodyPr/>
          <a:lstStyle/>
          <a:p>
            <a:pPr marL="0" indent="0">
              <a:buNone/>
            </a:pPr>
            <a:endParaRPr lang="en-US" sz="1800" i="1"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1800" i="1" dirty="0">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2400" i="1" dirty="0">
                <a:effectLst/>
                <a:latin typeface="Arial" panose="020B0604020202020204" pitchFamily="34" charset="0"/>
                <a:ea typeface="Calibri" panose="020F0502020204030204" pitchFamily="34" charset="0"/>
                <a:cs typeface="Times New Roman" panose="02020603050405020304" pitchFamily="18" charset="0"/>
              </a:rPr>
              <a:t>FRANCHISOR AND FRANCHISEE HEREBY WAIVE TO THE FULLEST EXTENT PERMITTED BY LAW ANY RIGHT TO OR CLAIM OF ANY CONSEQUENTIAL, PUNITIVE, OR EXEMPLARY DAMAGES AGAINST THE OTHER, AND AGREE THAT IN THE EVENT OF A DISPUTE BETWEEN THEM EACH SHALL BE LIMITED TO THE RECOVERY OF ANY ACTUAL DAMAGES SUSTAINED BY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31969109"/>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46C4DD8-433E-CBD9-906E-1FF39B95A6FC}"/>
              </a:ext>
            </a:extLst>
          </p:cNvPr>
          <p:cNvSpPr>
            <a:spLocks noGrp="1"/>
          </p:cNvSpPr>
          <p:nvPr>
            <p:ph type="title"/>
          </p:nvPr>
        </p:nvSpPr>
        <p:spPr/>
        <p:txBody>
          <a:bodyPr/>
          <a:lstStyle/>
          <a:p>
            <a:r>
              <a:rPr lang="en-US" dirty="0"/>
              <a:t>Limitation of Damages</a:t>
            </a:r>
          </a:p>
        </p:txBody>
      </p:sp>
      <p:sp>
        <p:nvSpPr>
          <p:cNvPr id="3" name="Content Placeholder 2" descr="" title="">
            <a:extLst>
              <a:ext uri="{FF2B5EF4-FFF2-40B4-BE49-F238E27FC236}">
                <a16:creationId xmlns:a16="http://schemas.microsoft.com/office/drawing/2014/main" id="{1EB09CB2-8C9A-84F4-456C-7AB0585EE845}"/>
              </a:ext>
            </a:extLst>
          </p:cNvPr>
          <p:cNvSpPr>
            <a:spLocks noGrp="1"/>
          </p:cNvSpPr>
          <p:nvPr>
            <p:ph idx="1"/>
          </p:nvPr>
        </p:nvSpPr>
        <p:spPr/>
        <p:txBody>
          <a:bodyPr>
            <a:normAutofit lnSpcReduction="10000"/>
          </a:bodyPr>
          <a:lstStyle/>
          <a:p>
            <a:pPr marL="0" indent="0">
              <a:buNone/>
            </a:pPr>
            <a:endParaRPr lang="en-US" sz="1800" i="1" dirty="0">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2400" i="1" dirty="0">
                <a:effectLst/>
                <a:latin typeface="Arial" panose="020B0604020202020204" pitchFamily="34" charset="0"/>
                <a:ea typeface="Calibri" panose="020F0502020204030204" pitchFamily="34" charset="0"/>
                <a:cs typeface="Times New Roman" panose="02020603050405020304" pitchFamily="18" charset="0"/>
              </a:rPr>
              <a:t>FRANCHISEE HEREBY WAIVES TO THE FULLEST EXTENT PERMITTED BY LAW, ANY RIGHT TO OR CLAIM FOR ANY PUNITIVE, EXEMPLARY, INCIDENTAL, INDIRECT, SPECIAL OR CONSEQUENTIAL DAMAGES (INCLUDING, WITHOUT LIMITATION, LOST PROFITS) AGAINST FRANCHISOR ARISING OUT OF ANY CAUSE WHATSOEVER (WHETHER SUCH CAUSE BE BASED IN CONTRACT, NEGLIGENCE, STRICT LIABILITY, OTHER TORT OR OTHERWISE) AND AGREES THAT IN THE EVENT OF A DISPUTE, THAT FRANCHISEE’S RECOVERY IS LIMITED TO ACTUAL DAMAGES.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61332232"/>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5336A40-BC61-62BC-6C61-5071B2C95917}"/>
              </a:ext>
            </a:extLst>
          </p:cNvPr>
          <p:cNvSpPr>
            <a:spLocks noGrp="1"/>
          </p:cNvSpPr>
          <p:nvPr>
            <p:ph type="title"/>
          </p:nvPr>
        </p:nvSpPr>
        <p:spPr/>
        <p:txBody>
          <a:bodyPr/>
          <a:lstStyle/>
          <a:p>
            <a:r>
              <a:rPr lang="en-US" dirty="0"/>
              <a:t>What Does “Actual Damages” Actually Mean</a:t>
            </a:r>
          </a:p>
        </p:txBody>
      </p:sp>
      <p:sp>
        <p:nvSpPr>
          <p:cNvPr id="3" name="Content Placeholder 2" descr="" title="">
            <a:extLst>
              <a:ext uri="{FF2B5EF4-FFF2-40B4-BE49-F238E27FC236}">
                <a16:creationId xmlns:a16="http://schemas.microsoft.com/office/drawing/2014/main" id="{648A684D-09E7-C5B4-23A2-837F4E5A9DE4}"/>
              </a:ext>
            </a:extLst>
          </p:cNvPr>
          <p:cNvSpPr>
            <a:spLocks noGrp="1"/>
          </p:cNvSpPr>
          <p:nvPr>
            <p:ph idx="1"/>
          </p:nvPr>
        </p:nvSpPr>
        <p:spPr/>
        <p:txBody>
          <a:bodyPr/>
          <a:lstStyle/>
          <a:p>
            <a:r>
              <a:rPr lang="en-US" dirty="0"/>
              <a:t>Actual Damages can be broader than the parties anticipated </a:t>
            </a:r>
          </a:p>
          <a:p>
            <a:r>
              <a:rPr lang="en-US" dirty="0"/>
              <a:t>Court will apply state law when determining the scope of “actual damages” if the term is not defined</a:t>
            </a:r>
          </a:p>
          <a:p>
            <a:r>
              <a:rPr lang="en-US" dirty="0"/>
              <a:t>Bonanza Rest. Co. v. Wink – court interpreted actual damages to also include consequential damages</a:t>
            </a:r>
          </a:p>
        </p:txBody>
      </p:sp>
    </p:spTree>
    <p:extLst>
      <p:ext uri="{BB962C8B-B14F-4D97-AF65-F5344CB8AC3E}">
        <p14:creationId xmlns:p14="http://schemas.microsoft.com/office/powerpoint/2010/main" val="2436966956"/>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0C908ED-1C11-F6A6-92E9-F41B001024CA}"/>
              </a:ext>
            </a:extLst>
          </p:cNvPr>
          <p:cNvSpPr>
            <a:spLocks noGrp="1"/>
          </p:cNvSpPr>
          <p:nvPr>
            <p:ph type="title"/>
          </p:nvPr>
        </p:nvSpPr>
        <p:spPr/>
        <p:txBody>
          <a:bodyPr/>
          <a:lstStyle/>
          <a:p>
            <a:r>
              <a:rPr lang="en-US" dirty="0"/>
              <a:t>Direct Damages</a:t>
            </a:r>
          </a:p>
        </p:txBody>
      </p:sp>
      <p:sp>
        <p:nvSpPr>
          <p:cNvPr id="3" name="Content Placeholder 2" descr="" title="">
            <a:extLst>
              <a:ext uri="{FF2B5EF4-FFF2-40B4-BE49-F238E27FC236}">
                <a16:creationId xmlns:a16="http://schemas.microsoft.com/office/drawing/2014/main" id="{6ECAA4C0-7228-8689-8C00-E717CD69A46A}"/>
              </a:ext>
            </a:extLst>
          </p:cNvPr>
          <p:cNvSpPr>
            <a:spLocks noGrp="1"/>
          </p:cNvSpPr>
          <p:nvPr>
            <p:ph idx="1"/>
          </p:nvPr>
        </p:nvSpPr>
        <p:spPr/>
        <p:txBody>
          <a:bodyPr>
            <a:normAutofit/>
          </a:bodyPr>
          <a:lstStyle/>
          <a:p>
            <a:r>
              <a:rPr lang="en-US" dirty="0"/>
              <a:t>Damages awarded to compensate for actual losses</a:t>
            </a:r>
          </a:p>
          <a:p>
            <a:r>
              <a:rPr lang="en-US" dirty="0"/>
              <a:t>Inherent in the breach</a:t>
            </a:r>
          </a:p>
          <a:p>
            <a:r>
              <a:rPr lang="en-US" dirty="0"/>
              <a:t>The usual result of the breaching parties’ wrongful act </a:t>
            </a:r>
          </a:p>
          <a:p>
            <a:r>
              <a:rPr lang="en-US" dirty="0"/>
              <a:t>Foreseeable and contemplated by the parties. </a:t>
            </a:r>
          </a:p>
          <a:p>
            <a:r>
              <a:rPr lang="en-US" dirty="0"/>
              <a:t>Under certain circumstances, loss of profits can be “actual” damages </a:t>
            </a:r>
          </a:p>
        </p:txBody>
      </p:sp>
    </p:spTree>
    <p:extLst>
      <p:ext uri="{BB962C8B-B14F-4D97-AF65-F5344CB8AC3E}">
        <p14:creationId xmlns:p14="http://schemas.microsoft.com/office/powerpoint/2010/main" val="2731185484"/>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9BBD3EE-3304-0115-5EBA-8415BD559A1B}"/>
              </a:ext>
            </a:extLst>
          </p:cNvPr>
          <p:cNvSpPr>
            <a:spLocks noGrp="1"/>
          </p:cNvSpPr>
          <p:nvPr>
            <p:ph type="title"/>
          </p:nvPr>
        </p:nvSpPr>
        <p:spPr/>
        <p:txBody>
          <a:bodyPr/>
          <a:lstStyle/>
          <a:p>
            <a:r>
              <a:rPr lang="en-US" dirty="0"/>
              <a:t>Indirect Damages</a:t>
            </a:r>
          </a:p>
        </p:txBody>
      </p:sp>
      <p:sp>
        <p:nvSpPr>
          <p:cNvPr id="3" name="Content Placeholder 2" descr="" title="">
            <a:extLst>
              <a:ext uri="{FF2B5EF4-FFF2-40B4-BE49-F238E27FC236}">
                <a16:creationId xmlns:a16="http://schemas.microsoft.com/office/drawing/2014/main" id="{84285272-8E8E-384B-4411-3AE6DDBB19F8}"/>
              </a:ext>
            </a:extLst>
          </p:cNvPr>
          <p:cNvSpPr>
            <a:spLocks noGrp="1"/>
          </p:cNvSpPr>
          <p:nvPr>
            <p:ph idx="1"/>
          </p:nvPr>
        </p:nvSpPr>
        <p:spPr/>
        <p:txBody>
          <a:bodyPr/>
          <a:lstStyle/>
          <a:p>
            <a:r>
              <a:rPr lang="en-US" dirty="0"/>
              <a:t>Exemplary</a:t>
            </a:r>
          </a:p>
          <a:p>
            <a:r>
              <a:rPr lang="en-US" dirty="0"/>
              <a:t>Punitive</a:t>
            </a:r>
          </a:p>
          <a:p>
            <a:r>
              <a:rPr lang="en-US" dirty="0"/>
              <a:t>Consequential</a:t>
            </a:r>
          </a:p>
          <a:p>
            <a:r>
              <a:rPr lang="en-US" dirty="0"/>
              <a:t>Incidental</a:t>
            </a:r>
          </a:p>
          <a:p>
            <a:r>
              <a:rPr lang="en-US" dirty="0"/>
              <a:t>Special</a:t>
            </a:r>
          </a:p>
          <a:p>
            <a:r>
              <a:rPr lang="en-US" dirty="0"/>
              <a:t>Loss of Profits </a:t>
            </a:r>
          </a:p>
        </p:txBody>
      </p:sp>
    </p:spTree>
    <p:extLst>
      <p:ext uri="{BB962C8B-B14F-4D97-AF65-F5344CB8AC3E}">
        <p14:creationId xmlns:p14="http://schemas.microsoft.com/office/powerpoint/2010/main" val="2161027239"/>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EF1DE64-A5B6-20DE-8DC5-80A39139C60B}"/>
              </a:ext>
            </a:extLst>
          </p:cNvPr>
          <p:cNvSpPr>
            <a:spLocks noGrp="1"/>
          </p:cNvSpPr>
          <p:nvPr>
            <p:ph type="title"/>
          </p:nvPr>
        </p:nvSpPr>
        <p:spPr/>
        <p:txBody>
          <a:bodyPr/>
          <a:lstStyle/>
          <a:p>
            <a:r>
              <a:rPr lang="en-US" dirty="0"/>
              <a:t>Exemplary/ Punitive Damages</a:t>
            </a:r>
          </a:p>
        </p:txBody>
      </p:sp>
      <p:sp>
        <p:nvSpPr>
          <p:cNvPr id="3" name="Content Placeholder 2" descr="" title="">
            <a:extLst>
              <a:ext uri="{FF2B5EF4-FFF2-40B4-BE49-F238E27FC236}">
                <a16:creationId xmlns:a16="http://schemas.microsoft.com/office/drawing/2014/main" id="{32F5D2C6-020E-91B1-403A-53290067DE2A}"/>
              </a:ext>
            </a:extLst>
          </p:cNvPr>
          <p:cNvSpPr>
            <a:spLocks noGrp="1"/>
          </p:cNvSpPr>
          <p:nvPr>
            <p:ph idx="1"/>
          </p:nvPr>
        </p:nvSpPr>
        <p:spPr/>
        <p:txBody>
          <a:bodyPr/>
          <a:lstStyle/>
          <a:p>
            <a:r>
              <a:rPr lang="en-US" dirty="0"/>
              <a:t>Damages awarded which are beyond the actual damages incurred</a:t>
            </a:r>
          </a:p>
          <a:p>
            <a:r>
              <a:rPr lang="en-US" dirty="0"/>
              <a:t>Punitive in nature</a:t>
            </a:r>
          </a:p>
          <a:p>
            <a:r>
              <a:rPr lang="en-US" dirty="0"/>
              <a:t>Used to “punish” the bad actor for acts such as fraud, gross negligence and deliberate acts</a:t>
            </a:r>
          </a:p>
          <a:p>
            <a:r>
              <a:rPr lang="en-US" dirty="0"/>
              <a:t>Awarded when the parties’ behavior is found to be especially harmful and egregious </a:t>
            </a:r>
          </a:p>
          <a:p>
            <a:r>
              <a:rPr lang="en-US" dirty="0"/>
              <a:t>Intended to dissuade </a:t>
            </a:r>
          </a:p>
        </p:txBody>
      </p:sp>
    </p:spTree>
    <p:extLst>
      <p:ext uri="{BB962C8B-B14F-4D97-AF65-F5344CB8AC3E}">
        <p14:creationId xmlns:p14="http://schemas.microsoft.com/office/powerpoint/2010/main" val="929082517"/>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8C3F72C-5BA7-CE04-5BD2-DA5F8AB9D816}"/>
              </a:ext>
            </a:extLst>
          </p:cNvPr>
          <p:cNvSpPr>
            <a:spLocks noGrp="1"/>
          </p:cNvSpPr>
          <p:nvPr>
            <p:ph type="title"/>
          </p:nvPr>
        </p:nvSpPr>
        <p:spPr/>
        <p:txBody>
          <a:bodyPr/>
          <a:lstStyle/>
          <a:p>
            <a:r>
              <a:rPr lang="en-US" dirty="0"/>
              <a:t>Special / Consequential Damages</a:t>
            </a:r>
          </a:p>
        </p:txBody>
      </p:sp>
      <p:sp>
        <p:nvSpPr>
          <p:cNvPr id="3" name="Content Placeholder 2" descr="" title="">
            <a:extLst>
              <a:ext uri="{FF2B5EF4-FFF2-40B4-BE49-F238E27FC236}">
                <a16:creationId xmlns:a16="http://schemas.microsoft.com/office/drawing/2014/main" id="{1DB61FC1-2EF1-EDFF-5470-0277723F5892}"/>
              </a:ext>
            </a:extLst>
          </p:cNvPr>
          <p:cNvSpPr>
            <a:spLocks noGrp="1"/>
          </p:cNvSpPr>
          <p:nvPr>
            <p:ph idx="1"/>
          </p:nvPr>
        </p:nvSpPr>
        <p:spPr/>
        <p:txBody>
          <a:bodyPr/>
          <a:lstStyle/>
          <a:p>
            <a:endParaRPr lang="en-US" dirty="0"/>
          </a:p>
          <a:p>
            <a:r>
              <a:rPr lang="en-US" sz="3200" dirty="0"/>
              <a:t>Secondary or derivative losses incurred by the damaged party.   </a:t>
            </a:r>
          </a:p>
          <a:p>
            <a:r>
              <a:rPr lang="en-US" sz="3200" dirty="0"/>
              <a:t>Such damages must have been foreseeable and a highly probable consequence of the breach </a:t>
            </a:r>
          </a:p>
          <a:p>
            <a:r>
              <a:rPr lang="en-US" sz="3200" dirty="0"/>
              <a:t>Must be traceable to and the result of the wrongful act</a:t>
            </a:r>
          </a:p>
        </p:txBody>
      </p:sp>
    </p:spTree>
    <p:extLst>
      <p:ext uri="{BB962C8B-B14F-4D97-AF65-F5344CB8AC3E}">
        <p14:creationId xmlns:p14="http://schemas.microsoft.com/office/powerpoint/2010/main" val="694439870"/>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3D65BB-C8BC-B4E9-985F-BE4C81EE5C1B}"/>
              </a:ext>
            </a:extLst>
          </p:cNvPr>
          <p:cNvSpPr>
            <a:spLocks noGrp="1"/>
          </p:cNvSpPr>
          <p:nvPr>
            <p:ph type="title"/>
          </p:nvPr>
        </p:nvSpPr>
        <p:spPr/>
        <p:txBody>
          <a:bodyPr/>
          <a:lstStyle/>
          <a:p>
            <a:r>
              <a:rPr lang="en-US" dirty="0"/>
              <a:t>Incidental Damages</a:t>
            </a:r>
          </a:p>
        </p:txBody>
      </p:sp>
      <p:sp>
        <p:nvSpPr>
          <p:cNvPr id="3" name="Content Placeholder 2" descr="" title="">
            <a:extLst>
              <a:ext uri="{FF2B5EF4-FFF2-40B4-BE49-F238E27FC236}">
                <a16:creationId xmlns:a16="http://schemas.microsoft.com/office/drawing/2014/main" id="{F28CE4AC-5F73-0051-4D52-B8926657204D}"/>
              </a:ext>
            </a:extLst>
          </p:cNvPr>
          <p:cNvSpPr>
            <a:spLocks noGrp="1"/>
          </p:cNvSpPr>
          <p:nvPr>
            <p:ph idx="1"/>
          </p:nvPr>
        </p:nvSpPr>
        <p:spPr/>
        <p:txBody>
          <a:bodyPr>
            <a:normAutofit/>
          </a:bodyPr>
          <a:lstStyle/>
          <a:p>
            <a:pPr marL="0" indent="0">
              <a:buNone/>
            </a:pPr>
            <a:endParaRPr lang="en-US" sz="4000" dirty="0"/>
          </a:p>
          <a:p>
            <a:pPr marL="0" indent="0">
              <a:buNone/>
            </a:pPr>
            <a:r>
              <a:rPr lang="en-US" sz="4000" dirty="0"/>
              <a:t>Damages incurred by the damaged party to avoid or mitigate the losses created by the breach.</a:t>
            </a:r>
          </a:p>
        </p:txBody>
      </p:sp>
    </p:spTree>
    <p:extLst>
      <p:ext uri="{BB962C8B-B14F-4D97-AF65-F5344CB8AC3E}">
        <p14:creationId xmlns:p14="http://schemas.microsoft.com/office/powerpoint/2010/main" val="4197122961"/>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22AEB8A-9F87-54BE-DB82-6CD29FF125BF}"/>
              </a:ext>
            </a:extLst>
          </p:cNvPr>
          <p:cNvSpPr>
            <a:spLocks noGrp="1"/>
          </p:cNvSpPr>
          <p:nvPr>
            <p:ph type="title"/>
          </p:nvPr>
        </p:nvSpPr>
        <p:spPr/>
        <p:txBody>
          <a:bodyPr/>
          <a:lstStyle/>
          <a:p>
            <a:r>
              <a:rPr lang="en-US" dirty="0"/>
              <a:t>Lost Profits </a:t>
            </a:r>
          </a:p>
        </p:txBody>
      </p:sp>
      <p:sp>
        <p:nvSpPr>
          <p:cNvPr id="3" name="Content Placeholder 2" descr="" title="">
            <a:extLst>
              <a:ext uri="{FF2B5EF4-FFF2-40B4-BE49-F238E27FC236}">
                <a16:creationId xmlns:a16="http://schemas.microsoft.com/office/drawing/2014/main" id="{590B5C2E-C2E3-82FF-855A-F0EDFD2655AD}"/>
              </a:ext>
            </a:extLst>
          </p:cNvPr>
          <p:cNvSpPr>
            <a:spLocks noGrp="1"/>
          </p:cNvSpPr>
          <p:nvPr>
            <p:ph idx="1"/>
          </p:nvPr>
        </p:nvSpPr>
        <p:spPr/>
        <p:txBody>
          <a:bodyPr/>
          <a:lstStyle/>
          <a:p>
            <a:r>
              <a:rPr lang="en-US" dirty="0"/>
              <a:t>Can be classified as both direct and indirect damages.</a:t>
            </a:r>
          </a:p>
          <a:p>
            <a:r>
              <a:rPr lang="en-US" dirty="0"/>
              <a:t>Generally viewed as consequential damages</a:t>
            </a:r>
          </a:p>
          <a:p>
            <a:r>
              <a:rPr lang="en-US" dirty="0"/>
              <a:t>Direct</a:t>
            </a:r>
          </a:p>
          <a:p>
            <a:pPr lvl="1"/>
            <a:r>
              <a:rPr lang="en-US" dirty="0"/>
              <a:t>Can be deemed direct damages if the damaged party bargained for such profits  (Bonanza Rest. Co. v. Wink)</a:t>
            </a:r>
          </a:p>
          <a:p>
            <a:pPr lvl="1"/>
            <a:r>
              <a:rPr lang="en-US" dirty="0"/>
              <a:t>Flows naturally and necessarily from the wrongful act</a:t>
            </a:r>
          </a:p>
          <a:p>
            <a:pPr marL="457200" lvl="1" indent="0">
              <a:buNone/>
            </a:pPr>
            <a:endParaRPr lang="en-US" dirty="0"/>
          </a:p>
        </p:txBody>
      </p:sp>
    </p:spTree>
    <p:extLst>
      <p:ext uri="{BB962C8B-B14F-4D97-AF65-F5344CB8AC3E}">
        <p14:creationId xmlns:p14="http://schemas.microsoft.com/office/powerpoint/2010/main" val="2020895206"/>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C86930B-14F7-87FA-6003-B1265CC4E90D}"/>
              </a:ext>
            </a:extLst>
          </p:cNvPr>
          <p:cNvSpPr>
            <a:spLocks noGrp="1"/>
          </p:cNvSpPr>
          <p:nvPr>
            <p:ph type="title"/>
          </p:nvPr>
        </p:nvSpPr>
        <p:spPr/>
        <p:txBody>
          <a:bodyPr>
            <a:normAutofit/>
          </a:bodyPr>
          <a:lstStyle/>
          <a:p>
            <a:r>
              <a:rPr lang="en-US" dirty="0"/>
              <a:t>Materiality</a:t>
            </a:r>
          </a:p>
        </p:txBody>
      </p:sp>
      <p:sp>
        <p:nvSpPr>
          <p:cNvPr id="3" name="Content Placeholder 2" descr="" title="">
            <a:extLst>
              <a:ext uri="{FF2B5EF4-FFF2-40B4-BE49-F238E27FC236}">
                <a16:creationId xmlns:a16="http://schemas.microsoft.com/office/drawing/2014/main" id="{3E920B0F-D279-C3FA-186B-3E46F34AAE57}"/>
              </a:ext>
            </a:extLst>
          </p:cNvPr>
          <p:cNvSpPr>
            <a:spLocks noGrp="1"/>
          </p:cNvSpPr>
          <p:nvPr>
            <p:ph idx="1"/>
          </p:nvPr>
        </p:nvSpPr>
        <p:spPr/>
        <p:txBody>
          <a:bodyPr>
            <a:noAutofit/>
          </a:bodyPr>
          <a:lstStyle/>
          <a:p>
            <a:pPr algn="just"/>
            <a:r>
              <a:rPr lang="en-US" sz="1800" b="1" dirty="0">
                <a:latin typeface="+mn-lt"/>
                <a:ea typeface="ADLaM Display" panose="020B0604020202020204" pitchFamily="2" charset="0"/>
                <a:cs typeface="ADLaM Display" panose="020B0604020202020204" pitchFamily="2" charset="0"/>
              </a:rPr>
              <a:t>In All Material Respects </a:t>
            </a:r>
          </a:p>
          <a:p>
            <a:pPr lvl="1" algn="just"/>
            <a:r>
              <a:rPr lang="en-US" sz="1800" dirty="0">
                <a:latin typeface="+mn-lt"/>
                <a:ea typeface="ADLaM Display" panose="020B0604020202020204" pitchFamily="2" charset="0"/>
                <a:cs typeface="ADLaM Display" panose="020B0604020202020204" pitchFamily="2" charset="0"/>
              </a:rPr>
              <a:t>“In all material respects” normally is used to describe a level of compliance in representations or conditions significant to the parties’ contract, even if a breach of the representation or condition is not severe enough to excuse a counterparty’s performance; it is used to describe compliance in a non-trivial manner or, said another way, excludes trivial non-compliance. (</a:t>
            </a:r>
            <a:r>
              <a:rPr lang="en-US" sz="1800" i="1" dirty="0">
                <a:latin typeface="+mn-lt"/>
                <a:ea typeface="ADLaM Display" panose="020B0604020202020204" pitchFamily="2" charset="0"/>
                <a:cs typeface="ADLaM Display" panose="020B0604020202020204" pitchFamily="2" charset="0"/>
              </a:rPr>
              <a:t>Akorn</a:t>
            </a:r>
            <a:r>
              <a:rPr lang="en-US" sz="1800" dirty="0">
                <a:latin typeface="+mn-lt"/>
                <a:ea typeface="ADLaM Display" panose="020B0604020202020204" pitchFamily="2" charset="0"/>
                <a:cs typeface="ADLaM Display" panose="020B0604020202020204" pitchFamily="2" charset="0"/>
              </a:rPr>
              <a:t>, </a:t>
            </a:r>
            <a:r>
              <a:rPr lang="en-US" sz="1800" i="1" dirty="0">
                <a:latin typeface="+mn-lt"/>
                <a:ea typeface="ADLaM Display" panose="020B0604020202020204" pitchFamily="2" charset="0"/>
                <a:cs typeface="ADLaM Display" panose="020B0604020202020204" pitchFamily="2" charset="0"/>
              </a:rPr>
              <a:t>Frontier</a:t>
            </a:r>
            <a:r>
              <a:rPr lang="en-US" sz="1800" dirty="0">
                <a:latin typeface="+mn-lt"/>
                <a:ea typeface="ADLaM Display" panose="020B0604020202020204" pitchFamily="2" charset="0"/>
                <a:cs typeface="ADLaM Display" panose="020B0604020202020204" pitchFamily="2" charset="0"/>
              </a:rPr>
              <a:t>, </a:t>
            </a:r>
            <a:r>
              <a:rPr lang="en-US" sz="1800" i="1" dirty="0">
                <a:latin typeface="+mn-lt"/>
                <a:ea typeface="ADLaM Display" panose="020B0604020202020204" pitchFamily="2" charset="0"/>
                <a:cs typeface="ADLaM Display" panose="020B0604020202020204" pitchFamily="2" charset="0"/>
              </a:rPr>
              <a:t>Channel Systems </a:t>
            </a:r>
            <a:r>
              <a:rPr lang="en-US" sz="1800" dirty="0">
                <a:latin typeface="+mn-lt"/>
                <a:ea typeface="ADLaM Display" panose="020B0604020202020204" pitchFamily="2" charset="0"/>
                <a:cs typeface="ADLaM Display" panose="020B0604020202020204" pitchFamily="2" charset="0"/>
              </a:rPr>
              <a:t>(using </a:t>
            </a:r>
            <a:r>
              <a:rPr lang="en-US" sz="1800" i="1" dirty="0">
                <a:latin typeface="+mn-lt"/>
                <a:ea typeface="ADLaM Display" panose="020B0604020202020204" pitchFamily="2" charset="0"/>
                <a:cs typeface="ADLaM Display" panose="020B0604020202020204" pitchFamily="2" charset="0"/>
              </a:rPr>
              <a:t>TSC</a:t>
            </a:r>
            <a:r>
              <a:rPr lang="en-US" sz="1800" dirty="0">
                <a:latin typeface="+mn-lt"/>
                <a:ea typeface="ADLaM Display" panose="020B0604020202020204" pitchFamily="2" charset="0"/>
                <a:cs typeface="ADLaM Display" panose="020B0604020202020204" pitchFamily="2" charset="0"/>
              </a:rPr>
              <a:t> standard)). </a:t>
            </a:r>
          </a:p>
        </p:txBody>
      </p:sp>
    </p:spTree>
    <p:extLst>
      <p:ext uri="{BB962C8B-B14F-4D97-AF65-F5344CB8AC3E}">
        <p14:creationId xmlns:p14="http://schemas.microsoft.com/office/powerpoint/2010/main" val="2817167979"/>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C5A48DE-1888-1702-FFD4-EAE29B4B5AF2}"/>
              </a:ext>
            </a:extLst>
          </p:cNvPr>
          <p:cNvSpPr>
            <a:spLocks noGrp="1"/>
          </p:cNvSpPr>
          <p:nvPr>
            <p:ph type="title"/>
          </p:nvPr>
        </p:nvSpPr>
        <p:spPr/>
        <p:txBody>
          <a:bodyPr/>
          <a:lstStyle/>
          <a:p>
            <a:r>
              <a:rPr lang="en-US" dirty="0"/>
              <a:t>Are Limitation of Damage Provisions Worth the Fight? </a:t>
            </a:r>
          </a:p>
        </p:txBody>
      </p:sp>
      <p:sp>
        <p:nvSpPr>
          <p:cNvPr id="3" name="Content Placeholder 2" descr="" title="">
            <a:extLst>
              <a:ext uri="{FF2B5EF4-FFF2-40B4-BE49-F238E27FC236}">
                <a16:creationId xmlns:a16="http://schemas.microsoft.com/office/drawing/2014/main" id="{72DF2E68-BCB0-6DDE-4D8E-CB17AF08CFFA}"/>
              </a:ext>
            </a:extLst>
          </p:cNvPr>
          <p:cNvSpPr>
            <a:spLocks noGrp="1"/>
          </p:cNvSpPr>
          <p:nvPr>
            <p:ph idx="1"/>
          </p:nvPr>
        </p:nvSpPr>
        <p:spPr/>
        <p:txBody>
          <a:bodyPr/>
          <a:lstStyle/>
          <a:p>
            <a:endParaRPr lang="en-US" dirty="0"/>
          </a:p>
          <a:p>
            <a:r>
              <a:rPr lang="en-US" dirty="0"/>
              <a:t>Impact of State Laws</a:t>
            </a:r>
          </a:p>
          <a:p>
            <a:pPr lvl="1"/>
            <a:r>
              <a:rPr lang="en-US" dirty="0"/>
              <a:t>Little FTC Acts/ Disclosure Laws </a:t>
            </a:r>
          </a:p>
          <a:p>
            <a:pPr lvl="1"/>
            <a:r>
              <a:rPr lang="en-US" dirty="0"/>
              <a:t>Franchise Relationship Laws</a:t>
            </a:r>
          </a:p>
          <a:p>
            <a:pPr lvl="1"/>
            <a:r>
              <a:rPr lang="en-US" dirty="0"/>
              <a:t>Other State laws</a:t>
            </a:r>
          </a:p>
        </p:txBody>
      </p:sp>
    </p:spTree>
    <p:extLst>
      <p:ext uri="{BB962C8B-B14F-4D97-AF65-F5344CB8AC3E}">
        <p14:creationId xmlns:p14="http://schemas.microsoft.com/office/powerpoint/2010/main" val="2596080674"/>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755B74E-A488-7350-9A45-58B9356FF415}"/>
              </a:ext>
            </a:extLst>
          </p:cNvPr>
          <p:cNvSpPr>
            <a:spLocks noGrp="1"/>
          </p:cNvSpPr>
          <p:nvPr>
            <p:ph type="title"/>
          </p:nvPr>
        </p:nvSpPr>
        <p:spPr/>
        <p:txBody>
          <a:bodyPr/>
          <a:lstStyle/>
          <a:p>
            <a:r>
              <a:rPr lang="en-US" dirty="0"/>
              <a:t>Are Limitation of Damage Provisions Worth the Fight?</a:t>
            </a:r>
            <a:r>
              <a:rPr lang="en-US" b="1" dirty="0"/>
              <a:t> </a:t>
            </a:r>
            <a:endParaRPr lang="en-US" dirty="0"/>
          </a:p>
        </p:txBody>
      </p:sp>
      <p:sp>
        <p:nvSpPr>
          <p:cNvPr id="3" name="Content Placeholder 2" descr="" title="">
            <a:extLst>
              <a:ext uri="{FF2B5EF4-FFF2-40B4-BE49-F238E27FC236}">
                <a16:creationId xmlns:a16="http://schemas.microsoft.com/office/drawing/2014/main" id="{D5CEEF45-66EA-386E-3B6D-8CE02CCA2942}"/>
              </a:ext>
            </a:extLst>
          </p:cNvPr>
          <p:cNvSpPr>
            <a:spLocks noGrp="1"/>
          </p:cNvSpPr>
          <p:nvPr>
            <p:ph idx="1"/>
          </p:nvPr>
        </p:nvSpPr>
        <p:spPr/>
        <p:txBody>
          <a:bodyPr/>
          <a:lstStyle/>
          <a:p>
            <a:r>
              <a:rPr lang="en-US" dirty="0"/>
              <a:t>Judicial Enforcement </a:t>
            </a:r>
          </a:p>
          <a:p>
            <a:r>
              <a:rPr lang="en-US" dirty="0"/>
              <a:t>Public Policy Concerns</a:t>
            </a:r>
          </a:p>
          <a:p>
            <a:r>
              <a:rPr lang="en-US" dirty="0"/>
              <a:t>Unconscionability </a:t>
            </a:r>
          </a:p>
        </p:txBody>
      </p:sp>
    </p:spTree>
    <p:extLst>
      <p:ext uri="{BB962C8B-B14F-4D97-AF65-F5344CB8AC3E}">
        <p14:creationId xmlns:p14="http://schemas.microsoft.com/office/powerpoint/2010/main" val="2437804012"/>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F8CBF44-A004-22B6-A4B7-C99DD4465EDB}"/>
              </a:ext>
            </a:extLst>
          </p:cNvPr>
          <p:cNvSpPr>
            <a:spLocks noGrp="1"/>
          </p:cNvSpPr>
          <p:nvPr>
            <p:ph type="title"/>
          </p:nvPr>
        </p:nvSpPr>
        <p:spPr/>
        <p:txBody>
          <a:bodyPr/>
          <a:lstStyle/>
          <a:p>
            <a:r>
              <a:rPr lang="en-US" dirty="0"/>
              <a:t>Limitation of Damages – Best Practices</a:t>
            </a:r>
          </a:p>
        </p:txBody>
      </p:sp>
      <p:sp>
        <p:nvSpPr>
          <p:cNvPr id="3" name="Content Placeholder 2" descr="" title="">
            <a:extLst>
              <a:ext uri="{FF2B5EF4-FFF2-40B4-BE49-F238E27FC236}">
                <a16:creationId xmlns:a16="http://schemas.microsoft.com/office/drawing/2014/main" id="{416517EC-A677-1524-D25A-B81E2A3877AF}"/>
              </a:ext>
            </a:extLst>
          </p:cNvPr>
          <p:cNvSpPr>
            <a:spLocks noGrp="1"/>
          </p:cNvSpPr>
          <p:nvPr>
            <p:ph idx="1"/>
          </p:nvPr>
        </p:nvSpPr>
        <p:spPr/>
        <p:txBody>
          <a:bodyPr>
            <a:normAutofit lnSpcReduction="10000"/>
          </a:bodyPr>
          <a:lstStyle/>
          <a:p>
            <a:r>
              <a:rPr lang="en-US" sz="2600" dirty="0"/>
              <a:t>Clearly defined terms</a:t>
            </a:r>
          </a:p>
          <a:p>
            <a:r>
              <a:rPr lang="en-US" sz="2600" dirty="0"/>
              <a:t>Clearly indicate if waiver applies to both direct and consequential lost profits </a:t>
            </a:r>
          </a:p>
          <a:p>
            <a:r>
              <a:rPr lang="en-US" sz="2600" dirty="0"/>
              <a:t>Waiver language should be conspicuous</a:t>
            </a:r>
          </a:p>
          <a:p>
            <a:pPr lvl="1"/>
            <a:r>
              <a:rPr lang="en-US" sz="2600" dirty="0"/>
              <a:t>Capitalized letters</a:t>
            </a:r>
          </a:p>
          <a:p>
            <a:pPr lvl="1"/>
            <a:r>
              <a:rPr lang="en-US" sz="2600" dirty="0"/>
              <a:t>Bold print</a:t>
            </a:r>
          </a:p>
          <a:p>
            <a:pPr marL="228600" lvl="1">
              <a:spcBef>
                <a:spcPts val="1000"/>
              </a:spcBef>
            </a:pPr>
            <a:r>
              <a:rPr lang="en-US" sz="2600" dirty="0"/>
              <a:t>Severability Provision</a:t>
            </a:r>
          </a:p>
          <a:p>
            <a:pPr marL="228600" lvl="1">
              <a:spcBef>
                <a:spcPts val="1000"/>
              </a:spcBef>
            </a:pPr>
            <a:r>
              <a:rPr lang="en-US" sz="2600" dirty="0"/>
              <a:t>Mutuality </a:t>
            </a:r>
          </a:p>
          <a:p>
            <a:pPr marL="228600" lvl="1">
              <a:spcBef>
                <a:spcPts val="1000"/>
              </a:spcBef>
            </a:pPr>
            <a:endParaRPr lang="en-US" sz="2800" dirty="0"/>
          </a:p>
        </p:txBody>
      </p:sp>
    </p:spTree>
    <p:extLst>
      <p:ext uri="{BB962C8B-B14F-4D97-AF65-F5344CB8AC3E}">
        <p14:creationId xmlns:p14="http://schemas.microsoft.com/office/powerpoint/2010/main" val="4049136215"/>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7CFC6B-6428-8CB2-0D96-A3C51DA231C7}"/>
              </a:ext>
            </a:extLst>
          </p:cNvPr>
          <p:cNvSpPr>
            <a:spLocks noGrp="1"/>
          </p:cNvSpPr>
          <p:nvPr>
            <p:ph type="title"/>
          </p:nvPr>
        </p:nvSpPr>
        <p:spPr/>
        <p:txBody>
          <a:bodyPr/>
          <a:lstStyle/>
          <a:p>
            <a:r>
              <a:rPr lang="en-US" dirty="0"/>
              <a:t>Severability Clause</a:t>
            </a:r>
            <a:r>
              <a:rPr lang="en-US" b="1" dirty="0"/>
              <a:t> </a:t>
            </a:r>
          </a:p>
        </p:txBody>
      </p:sp>
      <p:sp>
        <p:nvSpPr>
          <p:cNvPr id="3" name="Content Placeholder 2" descr="" title="">
            <a:extLst>
              <a:ext uri="{FF2B5EF4-FFF2-40B4-BE49-F238E27FC236}">
                <a16:creationId xmlns:a16="http://schemas.microsoft.com/office/drawing/2014/main" id="{C2EA60BF-1F36-83CD-8E4C-F892734D040D}"/>
              </a:ext>
            </a:extLst>
          </p:cNvPr>
          <p:cNvSpPr>
            <a:spLocks noGrp="1"/>
          </p:cNvSpPr>
          <p:nvPr>
            <p:ph idx="1"/>
          </p:nvPr>
        </p:nvSpPr>
        <p:spPr/>
        <p:txBody>
          <a:bodyPr>
            <a:normAutofit lnSpcReduction="10000"/>
          </a:bodyPr>
          <a:lstStyle/>
          <a:p>
            <a:pPr marL="0" indent="0">
              <a:buNone/>
            </a:pPr>
            <a:endParaRPr lang="en-US" sz="18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i="1" dirty="0">
                <a:effectLst/>
                <a:latin typeface="Arial" panose="020B0604020202020204" pitchFamily="34" charset="0"/>
                <a:ea typeface="Times New Roman" panose="02020603050405020304" pitchFamily="18" charset="0"/>
                <a:cs typeface="Times New Roman" panose="02020603050405020304" pitchFamily="18" charset="0"/>
              </a:rPr>
              <a:t>IF ANY TERM OF THIS AGREEMENT IS FOUND OR DETERMINED TO BE UNCONSCIONABLE OR UNENFORCEABLE FOR ANY REASON, THE FOREGOING PROVISIONS OF WAIVER BY AGREEMENT OF PUNITIVE, EXEMPLARY, INCIDENTAL, INDIRECT, SPECIAL, CONSEQUENTIAL OR OTHER SIMILAR DAMAGES (INCLUDING, WITHOUT LIMITATION, LOSS OF PROFITS) SHALL CONTINUE IN FULL FORCE AND EFFECT.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51347854"/>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EDDC735-F0F5-4650-4618-A6E6C3F86DAE}"/>
              </a:ext>
            </a:extLst>
          </p:cNvPr>
          <p:cNvSpPr>
            <a:spLocks noGrp="1"/>
          </p:cNvSpPr>
          <p:nvPr>
            <p:ph type="title"/>
          </p:nvPr>
        </p:nvSpPr>
        <p:spPr/>
        <p:txBody>
          <a:bodyPr/>
          <a:lstStyle/>
          <a:p>
            <a:r>
              <a:rPr lang="en-US" dirty="0"/>
              <a:t>Lost Profits Example</a:t>
            </a:r>
          </a:p>
        </p:txBody>
      </p:sp>
      <p:sp>
        <p:nvSpPr>
          <p:cNvPr id="3" name="Content Placeholder 2" descr="" title="">
            <a:extLst>
              <a:ext uri="{FF2B5EF4-FFF2-40B4-BE49-F238E27FC236}">
                <a16:creationId xmlns:a16="http://schemas.microsoft.com/office/drawing/2014/main" id="{0FC04E31-9E56-B537-650E-340C98EC8B71}"/>
              </a:ext>
            </a:extLst>
          </p:cNvPr>
          <p:cNvSpPr>
            <a:spLocks noGrp="1"/>
          </p:cNvSpPr>
          <p:nvPr>
            <p:ph idx="1"/>
          </p:nvPr>
        </p:nvSpPr>
        <p:spPr/>
        <p:txBody>
          <a:bodyPr>
            <a:normAutofit/>
          </a:bodyPr>
          <a:lstStyle/>
          <a:p>
            <a:pPr marL="0" indent="0">
              <a:buNone/>
            </a:pPr>
            <a:r>
              <a:rPr lang="en-US" sz="2400" i="1" dirty="0"/>
              <a:t>FRANCHISEE HEREBY WAIVES TO THE FULLEST EXTENT PERMITTED BY LAW, ANY RIGHT TO OR CLAIM FOR ANY PUNITIVE, EXEMPLARY, INCIDENTAL, INDIRECT, SPECIAL OR CONSEQUENTIAL DAMAGES (INCLUDING, WITHOUT LIMITATION, LOST PROFITS) AGAINST FRANCHISOR ARISING OUT OF ANY CAUSE WHATSOEVER (WHETHER SUCH CAUSE BE BASED IN CONTRACT, NEGLIGENCE, STRICT LIABILITY, OTHER TORT OR OTHERWISE) AND AGREES THAT IN THE EVENT OF A DISPUTE, THAT FRANCHISEE’S RECOVERY IS LIMITED TO DIRECT DAMAGES (EXCLUDING DIRECT LOST PROFITS). </a:t>
            </a:r>
          </a:p>
        </p:txBody>
      </p:sp>
    </p:spTree>
    <p:extLst>
      <p:ext uri="{BB962C8B-B14F-4D97-AF65-F5344CB8AC3E}">
        <p14:creationId xmlns:p14="http://schemas.microsoft.com/office/powerpoint/2010/main" val="154306885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58586C0-D81F-3AC1-D901-C4443F920DFB}"/>
              </a:ext>
            </a:extLst>
          </p:cNvPr>
          <p:cNvSpPr>
            <a:spLocks noGrp="1"/>
          </p:cNvSpPr>
          <p:nvPr>
            <p:ph type="title"/>
          </p:nvPr>
        </p:nvSpPr>
        <p:spPr/>
        <p:txBody>
          <a:bodyPr>
            <a:normAutofit/>
          </a:bodyPr>
          <a:lstStyle/>
          <a:p>
            <a:r>
              <a:rPr lang="en-US" dirty="0"/>
              <a:t>Materiality</a:t>
            </a:r>
          </a:p>
        </p:txBody>
      </p:sp>
      <p:sp>
        <p:nvSpPr>
          <p:cNvPr id="3" name="Content Placeholder 2" descr="" title="">
            <a:extLst>
              <a:ext uri="{FF2B5EF4-FFF2-40B4-BE49-F238E27FC236}">
                <a16:creationId xmlns:a16="http://schemas.microsoft.com/office/drawing/2014/main" id="{5390B032-27A3-8214-70BD-3785C7733137}"/>
              </a:ext>
            </a:extLst>
          </p:cNvPr>
          <p:cNvSpPr>
            <a:spLocks noGrp="1"/>
          </p:cNvSpPr>
          <p:nvPr>
            <p:ph idx="1"/>
          </p:nvPr>
        </p:nvSpPr>
        <p:spPr/>
        <p:txBody>
          <a:bodyPr/>
          <a:lstStyle/>
          <a:p>
            <a:pPr algn="just"/>
            <a:r>
              <a:rPr lang="en-US" sz="1800" b="1" dirty="0">
                <a:latin typeface="+mn-lt"/>
                <a:ea typeface="ADLaM Display" panose="020B0604020202020204" pitchFamily="2" charset="0"/>
                <a:cs typeface="ADLaM Display" panose="020B0604020202020204" pitchFamily="2" charset="0"/>
              </a:rPr>
              <a:t>Material Breach </a:t>
            </a:r>
          </a:p>
          <a:p>
            <a:pPr lvl="1" algn="just"/>
            <a:r>
              <a:rPr lang="en-US" sz="1800" dirty="0">
                <a:latin typeface="+mn-lt"/>
                <a:ea typeface="ADLaM Display" panose="020B0604020202020204" pitchFamily="2" charset="0"/>
                <a:cs typeface="ADLaM Display" panose="020B0604020202020204" pitchFamily="2" charset="0"/>
              </a:rPr>
              <a:t>“Material” as used in the context of completion of conditions for renewal or breach is material if it “will deprive the injured party of the benefit that is justifiably expected under the contract,” “goes to the essence of the contract,” and is defined as “material.” </a:t>
            </a:r>
          </a:p>
          <a:p>
            <a:pPr lvl="1" algn="just"/>
            <a:r>
              <a:rPr lang="en-US" sz="1800" i="1" dirty="0">
                <a:latin typeface="+mn-lt"/>
                <a:ea typeface="ADLaM Display" panose="020B0604020202020204" pitchFamily="2" charset="0"/>
                <a:cs typeface="ADLaM Display" panose="020B0604020202020204" pitchFamily="2" charset="0"/>
              </a:rPr>
              <a:t>Maple Shade </a:t>
            </a:r>
            <a:r>
              <a:rPr lang="en-US" sz="1800" dirty="0">
                <a:latin typeface="+mn-lt"/>
                <a:ea typeface="ADLaM Display" panose="020B0604020202020204" pitchFamily="2" charset="0"/>
                <a:cs typeface="ADLaM Display" panose="020B0604020202020204" pitchFamily="2" charset="0"/>
              </a:rPr>
              <a:t>(found that building unauthorized showroom deprived injured party of benefits of expectations), </a:t>
            </a:r>
            <a:r>
              <a:rPr lang="en-US" sz="1800" i="1" dirty="0">
                <a:latin typeface="+mn-lt"/>
                <a:ea typeface="ADLaM Display" panose="020B0604020202020204" pitchFamily="2" charset="0"/>
                <a:cs typeface="ADLaM Display" panose="020B0604020202020204" pitchFamily="2" charset="0"/>
              </a:rPr>
              <a:t>General Motors </a:t>
            </a:r>
            <a:r>
              <a:rPr lang="en-US" sz="1800" dirty="0">
                <a:latin typeface="+mn-lt"/>
                <a:ea typeface="ADLaM Display" panose="020B0604020202020204" pitchFamily="2" charset="0"/>
                <a:cs typeface="ADLaM Display" panose="020B0604020202020204" pitchFamily="2" charset="0"/>
              </a:rPr>
              <a:t>(a breach of a reasonable franchise obligation over persistent objections is a material breach), </a:t>
            </a:r>
            <a:r>
              <a:rPr lang="en-US" sz="1800" i="1" dirty="0">
                <a:latin typeface="+mn-lt"/>
                <a:ea typeface="ADLaM Display" panose="020B0604020202020204" pitchFamily="2" charset="0"/>
                <a:cs typeface="ADLaM Display" panose="020B0604020202020204" pitchFamily="2" charset="0"/>
              </a:rPr>
              <a:t>Peterbrooke</a:t>
            </a:r>
            <a:r>
              <a:rPr lang="en-US" sz="1800" dirty="0">
                <a:latin typeface="+mn-lt"/>
                <a:ea typeface="ADLaM Display" panose="020B0604020202020204" pitchFamily="2" charset="0"/>
                <a:cs typeface="ADLaM Display" panose="020B0604020202020204" pitchFamily="2" charset="0"/>
              </a:rPr>
              <a:t> (breach had to be </a:t>
            </a:r>
            <a:r>
              <a:rPr lang="en-US" sz="1800" dirty="0">
                <a:ea typeface="ADLaM Display" panose="020B0604020202020204" pitchFamily="2" charset="0"/>
                <a:cs typeface="ADLaM Display" panose="020B0604020202020204" pitchFamily="2" charset="0"/>
              </a:rPr>
              <a:t>material under </a:t>
            </a:r>
            <a:r>
              <a:rPr lang="en-US" sz="1800" dirty="0">
                <a:latin typeface="+mn-lt"/>
                <a:ea typeface="ADLaM Display" panose="020B0604020202020204" pitchFamily="2" charset="0"/>
                <a:cs typeface="ADLaM Display" panose="020B0604020202020204" pitchFamily="2" charset="0"/>
              </a:rPr>
              <a:t>state law going to the essence of the contract; franchisee showed evidence of “immateriality”), </a:t>
            </a:r>
            <a:r>
              <a:rPr lang="en-US" sz="1800" i="1" dirty="0">
                <a:latin typeface="+mn-lt"/>
                <a:ea typeface="ADLaM Display" panose="020B0604020202020204" pitchFamily="2" charset="0"/>
                <a:cs typeface="ADLaM Display" panose="020B0604020202020204" pitchFamily="2" charset="0"/>
              </a:rPr>
              <a:t>Servpro</a:t>
            </a:r>
            <a:r>
              <a:rPr lang="en-US" sz="1800" dirty="0">
                <a:latin typeface="+mn-lt"/>
                <a:ea typeface="ADLaM Display" panose="020B0604020202020204" pitchFamily="2" charset="0"/>
                <a:cs typeface="ADLaM Display" panose="020B0604020202020204" pitchFamily="2" charset="0"/>
              </a:rPr>
              <a:t> (finding franchisee caused reputational harm and that was </a:t>
            </a:r>
            <a:r>
              <a:rPr lang="en-US" sz="1800" dirty="0">
                <a:ea typeface="ADLaM Display" panose="020B0604020202020204" pitchFamily="2" charset="0"/>
                <a:cs typeface="ADLaM Display" panose="020B0604020202020204" pitchFamily="2" charset="0"/>
              </a:rPr>
              <a:t>material “breach”</a:t>
            </a:r>
            <a:r>
              <a:rPr lang="en-US" sz="1800" dirty="0">
                <a:latin typeface="+mn-lt"/>
                <a:ea typeface="ADLaM Display" panose="020B0604020202020204" pitchFamily="2" charset="0"/>
                <a:cs typeface="ADLaM Display" panose="020B0604020202020204" pitchFamily="2" charset="0"/>
              </a:rPr>
              <a:t>), </a:t>
            </a:r>
            <a:r>
              <a:rPr lang="en-US" sz="1800" i="1" dirty="0">
                <a:latin typeface="+mn-lt"/>
                <a:ea typeface="ADLaM Display" panose="020B0604020202020204" pitchFamily="2" charset="0"/>
                <a:cs typeface="ADLaM Display" panose="020B0604020202020204" pitchFamily="2" charset="0"/>
              </a:rPr>
              <a:t>Sioux Falls</a:t>
            </a:r>
            <a:r>
              <a:rPr lang="en-US" sz="1800" dirty="0">
                <a:latin typeface="+mn-lt"/>
                <a:ea typeface="ADLaM Display" panose="020B0604020202020204" pitchFamily="2" charset="0"/>
                <a:cs typeface="ADLaM Display" panose="020B0604020202020204" pitchFamily="2" charset="0"/>
              </a:rPr>
              <a:t> (dictionary definition of “substantial”), </a:t>
            </a:r>
            <a:r>
              <a:rPr lang="en-US" sz="1800" i="1" dirty="0">
                <a:latin typeface="+mn-lt"/>
                <a:ea typeface="ADLaM Display" panose="020B0604020202020204" pitchFamily="2" charset="0"/>
                <a:cs typeface="ADLaM Display" panose="020B0604020202020204" pitchFamily="2" charset="0"/>
              </a:rPr>
              <a:t>S &amp; P Brake </a:t>
            </a:r>
            <a:r>
              <a:rPr lang="en-US" sz="1800" dirty="0">
                <a:latin typeface="+mn-lt"/>
                <a:ea typeface="ADLaM Display" panose="020B0604020202020204" pitchFamily="2" charset="0"/>
                <a:cs typeface="ADLaM Display" panose="020B0604020202020204" pitchFamily="2" charset="0"/>
              </a:rPr>
              <a:t>(“applied test” touches “fundamental purposes” of contract), </a:t>
            </a:r>
            <a:r>
              <a:rPr lang="en-US" sz="1800" i="1" dirty="0">
                <a:latin typeface="+mn-lt"/>
                <a:ea typeface="ADLaM Display" panose="020B0604020202020204" pitchFamily="2" charset="0"/>
                <a:cs typeface="ADLaM Display" panose="020B0604020202020204" pitchFamily="2" charset="0"/>
              </a:rPr>
              <a:t>McDonalds</a:t>
            </a:r>
            <a:r>
              <a:rPr lang="en-US" sz="1800" dirty="0">
                <a:latin typeface="+mn-lt"/>
                <a:ea typeface="ADLaM Display" panose="020B0604020202020204" pitchFamily="2" charset="0"/>
                <a:cs typeface="ADLaM Display" panose="020B0604020202020204" pitchFamily="2" charset="0"/>
              </a:rPr>
              <a:t>/</a:t>
            </a:r>
            <a:r>
              <a:rPr lang="en-US" sz="1800" i="1" dirty="0">
                <a:latin typeface="+mn-lt"/>
                <a:ea typeface="ADLaM Display" panose="020B0604020202020204" pitchFamily="2" charset="0"/>
                <a:cs typeface="ADLaM Display" panose="020B0604020202020204" pitchFamily="2" charset="0"/>
              </a:rPr>
              <a:t>IHOP</a:t>
            </a:r>
            <a:r>
              <a:rPr lang="en-US" sz="1800" dirty="0">
                <a:latin typeface="+mn-lt"/>
                <a:ea typeface="ADLaM Display" panose="020B0604020202020204" pitchFamily="2" charset="0"/>
                <a:cs typeface="ADLaM Display" panose="020B0604020202020204" pitchFamily="2" charset="0"/>
              </a:rPr>
              <a:t> (food safety violations constitute material), and </a:t>
            </a:r>
            <a:r>
              <a:rPr lang="en-US" sz="1800" i="1" dirty="0">
                <a:latin typeface="+mn-lt"/>
                <a:ea typeface="ADLaM Display" panose="020B0604020202020204" pitchFamily="2" charset="0"/>
                <a:cs typeface="ADLaM Display" panose="020B0604020202020204" pitchFamily="2" charset="0"/>
              </a:rPr>
              <a:t>7-11</a:t>
            </a:r>
            <a:r>
              <a:rPr lang="en-US" sz="1800" dirty="0">
                <a:latin typeface="+mn-lt"/>
                <a:ea typeface="ADLaM Display" panose="020B0604020202020204" pitchFamily="2" charset="0"/>
                <a:cs typeface="ADLaM Display" panose="020B0604020202020204" pitchFamily="2" charset="0"/>
              </a:rPr>
              <a:t> (repeated breaches constitute material). </a:t>
            </a:r>
          </a:p>
          <a:p>
            <a:endParaRPr lang="en-US" dirty="0"/>
          </a:p>
        </p:txBody>
      </p:sp>
    </p:spTree>
    <p:extLst>
      <p:ext uri="{BB962C8B-B14F-4D97-AF65-F5344CB8AC3E}">
        <p14:creationId xmlns:p14="http://schemas.microsoft.com/office/powerpoint/2010/main" val="3354909078"/>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5C6EB31-7BC9-113E-5708-EA0E54E29A82}"/>
              </a:ext>
            </a:extLst>
          </p:cNvPr>
          <p:cNvSpPr>
            <a:spLocks noGrp="1"/>
          </p:cNvSpPr>
          <p:nvPr>
            <p:ph type="title"/>
          </p:nvPr>
        </p:nvSpPr>
        <p:spPr/>
        <p:txBody>
          <a:bodyPr>
            <a:normAutofit/>
          </a:bodyPr>
          <a:lstStyle/>
          <a:p>
            <a:r>
              <a:rPr lang="en-US" dirty="0"/>
              <a:t>Materiality</a:t>
            </a:r>
          </a:p>
        </p:txBody>
      </p:sp>
      <p:sp>
        <p:nvSpPr>
          <p:cNvPr id="3" name="Content Placeholder 2" descr="" title="">
            <a:extLst>
              <a:ext uri="{FF2B5EF4-FFF2-40B4-BE49-F238E27FC236}">
                <a16:creationId xmlns:a16="http://schemas.microsoft.com/office/drawing/2014/main" id="{70AC844C-85AF-9F9B-3DE1-2037453479A2}"/>
              </a:ext>
            </a:extLst>
          </p:cNvPr>
          <p:cNvSpPr>
            <a:spLocks noGrp="1"/>
          </p:cNvSpPr>
          <p:nvPr>
            <p:ph idx="1"/>
          </p:nvPr>
        </p:nvSpPr>
        <p:spPr/>
        <p:txBody>
          <a:bodyPr/>
          <a:lstStyle/>
          <a:p>
            <a:pPr algn="just"/>
            <a:r>
              <a:rPr lang="en-US" sz="1800" b="1" dirty="0">
                <a:ea typeface="ADLaM Display" panose="020B0604020202020204" pitchFamily="2" charset="0"/>
                <a:cs typeface="ADLaM Display" panose="020B0604020202020204" pitchFamily="2" charset="0"/>
              </a:rPr>
              <a:t>Conclusion</a:t>
            </a:r>
            <a:r>
              <a:rPr lang="en-US" sz="1800" dirty="0">
                <a:ea typeface="ADLaM Display" panose="020B0604020202020204" pitchFamily="2" charset="0"/>
                <a:cs typeface="ADLaM Display" panose="020B0604020202020204" pitchFamily="2" charset="0"/>
              </a:rPr>
              <a:t>:</a:t>
            </a:r>
          </a:p>
          <a:p>
            <a:pPr lvl="1" algn="just"/>
            <a:r>
              <a:rPr lang="en-US" sz="1800" dirty="0">
                <a:ea typeface="ADLaM Display" panose="020B0604020202020204" pitchFamily="2" charset="0"/>
                <a:cs typeface="Arial" panose="020B0604020202020204" pitchFamily="34" charset="0"/>
              </a:rPr>
              <a:t>Whether or not the term “material” is used, materiality can be challenged. Drafters should establish that (i) the element considered to be material is foundational to the purpose of the contact; (ii) the lack of relevant information or satisfaction of a condition will change the “mix of information” and “effect any decision of a party reasonably relying upon it”; (iii) the breach or failure of the condition will deprive the non-breaching party of the benefits of the contract and (iv) if applicable, expressly provide that breach of the relevant term is grounds for termination or withholding of approval.</a:t>
            </a:r>
          </a:p>
          <a:p>
            <a:pPr lvl="1" algn="just"/>
            <a:r>
              <a:rPr lang="en-US" sz="1800" dirty="0">
                <a:ea typeface="ADLaM Display" panose="020B0604020202020204" pitchFamily="2" charset="0"/>
                <a:cs typeface="Arial" panose="020B0604020202020204" pitchFamily="34" charset="0"/>
              </a:rPr>
              <a:t>Avoid other uses of terms that can affect determination of “material.”</a:t>
            </a:r>
          </a:p>
          <a:p>
            <a:pPr lvl="1" algn="just"/>
            <a:r>
              <a:rPr lang="en-US" sz="1800" dirty="0">
                <a:ea typeface="ADLaM Display" panose="020B0604020202020204" pitchFamily="2" charset="0"/>
                <a:cs typeface="Arial" panose="020B0604020202020204" pitchFamily="34" charset="0"/>
              </a:rPr>
              <a:t>Consider effect of using the “sole discretion” standard and the impact of the implied covenant of good faith and fair dealing on interpretation.</a:t>
            </a:r>
          </a:p>
          <a:p>
            <a:endParaRPr lang="en-US" dirty="0"/>
          </a:p>
        </p:txBody>
      </p:sp>
    </p:spTree>
    <p:extLst>
      <p:ext uri="{BB962C8B-B14F-4D97-AF65-F5344CB8AC3E}">
        <p14:creationId xmlns:p14="http://schemas.microsoft.com/office/powerpoint/2010/main" val="4217330251"/>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B7FCB4F-C59E-9CDB-7E86-85536FEF6D99}"/>
              </a:ext>
            </a:extLst>
          </p:cNvPr>
          <p:cNvSpPr>
            <a:spLocks noGrp="1"/>
          </p:cNvSpPr>
          <p:nvPr>
            <p:ph type="title"/>
          </p:nvPr>
        </p:nvSpPr>
        <p:spPr/>
        <p:txBody>
          <a:bodyPr/>
          <a:lstStyle/>
          <a:p>
            <a:r>
              <a:rPr lang="en-US" dirty="0"/>
              <a:t>“Efforts” Standards</a:t>
            </a:r>
          </a:p>
        </p:txBody>
      </p:sp>
      <p:sp>
        <p:nvSpPr>
          <p:cNvPr id="3" name="Content Placeholder 2" descr="" title="">
            <a:extLst>
              <a:ext uri="{FF2B5EF4-FFF2-40B4-BE49-F238E27FC236}">
                <a16:creationId xmlns:a16="http://schemas.microsoft.com/office/drawing/2014/main" id="{D96FA833-456D-8086-3919-08653BE918FA}"/>
              </a:ext>
            </a:extLst>
          </p:cNvPr>
          <p:cNvSpPr>
            <a:spLocks noGrp="1"/>
          </p:cNvSpPr>
          <p:nvPr>
            <p:ph idx="1"/>
          </p:nvPr>
        </p:nvSpPr>
        <p:spPr/>
        <p:txBody>
          <a:bodyPr>
            <a:normAutofit/>
          </a:bodyPr>
          <a:lstStyle/>
          <a:p>
            <a:pPr algn="just"/>
            <a:r>
              <a:rPr lang="en-US" sz="1900" b="1" dirty="0">
                <a:latin typeface="+mn-lt"/>
              </a:rPr>
              <a:t>OVERVIEW </a:t>
            </a:r>
          </a:p>
          <a:p>
            <a:pPr lvl="1" algn="just"/>
            <a:r>
              <a:rPr lang="en-US" sz="1900" dirty="0">
                <a:latin typeface="+mn-lt"/>
              </a:rPr>
              <a:t>“Efforts” standards means standards used to reflect a specific level of effort to accomplish a goal or satisfy a condition such as “</a:t>
            </a:r>
            <a:r>
              <a:rPr lang="en-US" sz="1900" dirty="0">
                <a:effectLst/>
                <a:latin typeface="+mn-lt"/>
                <a:ea typeface="Calibri" panose="020F0502020204030204" pitchFamily="34" charset="0"/>
                <a:cs typeface="Arial" panose="020B0604020202020204" pitchFamily="34" charset="0"/>
              </a:rPr>
              <a:t>best efforts,” “reasonable efforts,” “commercially reasonable efforts,” “good faith efforts,” and “reasonable best efforts.”</a:t>
            </a:r>
          </a:p>
          <a:p>
            <a:pPr lvl="1" algn="just"/>
            <a:r>
              <a:rPr lang="en-US" sz="1900" dirty="0">
                <a:latin typeface="+mn-lt"/>
              </a:rPr>
              <a:t>Although practitioners generally accept the idea of a hierarchy of “efforts” standards in which terms mean specific levels of effort, US caselaw does not support the hierarchy.</a:t>
            </a:r>
          </a:p>
          <a:p>
            <a:pPr lvl="1" algn="just"/>
            <a:r>
              <a:rPr lang="en-US" sz="1900" dirty="0">
                <a:latin typeface="+mn-lt"/>
              </a:rPr>
              <a:t>Inherently vague, compliance with any “efforts” standard will be a function of context like the term “material.”</a:t>
            </a:r>
          </a:p>
          <a:p>
            <a:pPr lvl="1" algn="just"/>
            <a:r>
              <a:rPr lang="en-US" sz="1900" dirty="0">
                <a:latin typeface="+mn-lt"/>
              </a:rPr>
              <a:t>Agreeing to an obligation to perform on an unqualified basis still subjects enforcement of provision to challenge; consider effect of “sole discretion” standard and impact of the implied covenant of good faith and fair dealing.</a:t>
            </a:r>
          </a:p>
          <a:p>
            <a:pPr marL="0" indent="0">
              <a:buNone/>
            </a:pPr>
            <a:endParaRPr lang="en-US" dirty="0"/>
          </a:p>
        </p:txBody>
      </p:sp>
    </p:spTree>
    <p:extLst>
      <p:ext uri="{BB962C8B-B14F-4D97-AF65-F5344CB8AC3E}">
        <p14:creationId xmlns:p14="http://schemas.microsoft.com/office/powerpoint/2010/main" val="2022938277"/>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08CD3FB-3346-C127-3EB2-86CD6CFC909A}"/>
              </a:ext>
            </a:extLst>
          </p:cNvPr>
          <p:cNvSpPr>
            <a:spLocks noGrp="1"/>
          </p:cNvSpPr>
          <p:nvPr>
            <p:ph type="title"/>
          </p:nvPr>
        </p:nvSpPr>
        <p:spPr/>
        <p:txBody>
          <a:bodyPr/>
          <a:lstStyle/>
          <a:p>
            <a:r>
              <a:rPr lang="en-US" dirty="0"/>
              <a:t>“Efforts” Standards</a:t>
            </a:r>
          </a:p>
        </p:txBody>
      </p:sp>
      <p:sp>
        <p:nvSpPr>
          <p:cNvPr id="3" name="Content Placeholder 2" descr="" title="">
            <a:extLst>
              <a:ext uri="{FF2B5EF4-FFF2-40B4-BE49-F238E27FC236}">
                <a16:creationId xmlns:a16="http://schemas.microsoft.com/office/drawing/2014/main" id="{14C3CC63-BCBD-C55B-9182-CA8F9ACE7480}"/>
              </a:ext>
            </a:extLst>
          </p:cNvPr>
          <p:cNvSpPr>
            <a:spLocks noGrp="1"/>
          </p:cNvSpPr>
          <p:nvPr>
            <p:ph idx="1"/>
          </p:nvPr>
        </p:nvSpPr>
        <p:spPr/>
        <p:txBody>
          <a:bodyPr>
            <a:normAutofit fontScale="47500" lnSpcReduction="20000"/>
          </a:bodyPr>
          <a:lstStyle/>
          <a:p>
            <a:pPr algn="just">
              <a:lnSpc>
                <a:spcPct val="110000"/>
              </a:lnSpc>
              <a:spcBef>
                <a:spcPts val="500"/>
              </a:spcBef>
            </a:pPr>
            <a:r>
              <a:rPr lang="en-US" sz="3300" b="1" dirty="0">
                <a:latin typeface="+mn-lt"/>
              </a:rPr>
              <a:t>BEST EFFORTS</a:t>
            </a:r>
          </a:p>
          <a:p>
            <a:pPr lvl="1" algn="just">
              <a:lnSpc>
                <a:spcPct val="110000"/>
              </a:lnSpc>
            </a:pPr>
            <a:r>
              <a:rPr lang="en-US" sz="3300" dirty="0">
                <a:latin typeface="+mn-lt"/>
              </a:rPr>
              <a:t>Some practitioners believe that best efforts means an obligation to make every possible effort including expending all financial resources to do so; imposing an extraordinary duty to perform. </a:t>
            </a:r>
          </a:p>
          <a:p>
            <a:pPr lvl="1" algn="just">
              <a:lnSpc>
                <a:spcPct val="110000"/>
              </a:lnSpc>
            </a:pPr>
            <a:r>
              <a:rPr lang="en-US" sz="3300" dirty="0">
                <a:latin typeface="+mn-lt"/>
              </a:rPr>
              <a:t>Most practitioners treat the different levels of reasonableness standards as requiring less effort than best efforts. US Courts have generally defined “best efforts” by good faith, diligence, or reasonableness standards and do not require a party to work against its own interests. </a:t>
            </a:r>
          </a:p>
          <a:p>
            <a:pPr lvl="1" algn="just">
              <a:lnSpc>
                <a:spcPct val="110000"/>
              </a:lnSpc>
            </a:pPr>
            <a:r>
              <a:rPr lang="en-US" sz="3300" i="1" dirty="0">
                <a:latin typeface="+mn-lt"/>
              </a:rPr>
              <a:t>Permanence</a:t>
            </a:r>
            <a:r>
              <a:rPr lang="en-US" sz="3300" dirty="0">
                <a:latin typeface="+mn-lt"/>
              </a:rPr>
              <a:t> (extravagant phrase); </a:t>
            </a:r>
            <a:r>
              <a:rPr lang="en-US" sz="3300" i="1" dirty="0">
                <a:latin typeface="+mn-lt"/>
              </a:rPr>
              <a:t>Trecom</a:t>
            </a:r>
            <a:r>
              <a:rPr lang="en-US" sz="3300" dirty="0">
                <a:latin typeface="+mn-lt"/>
              </a:rPr>
              <a:t> (semantics); </a:t>
            </a:r>
            <a:r>
              <a:rPr lang="en-US" sz="3300" i="1" dirty="0">
                <a:latin typeface="+mn-lt"/>
              </a:rPr>
              <a:t>Alsto</a:t>
            </a:r>
            <a:r>
              <a:rPr lang="en-US" sz="3300" dirty="0">
                <a:latin typeface="+mn-lt"/>
              </a:rPr>
              <a:t> (not acting against self interest); </a:t>
            </a:r>
            <a:r>
              <a:rPr lang="en-US" sz="3300" i="1" dirty="0">
                <a:latin typeface="+mn-lt"/>
              </a:rPr>
              <a:t>Samica</a:t>
            </a:r>
            <a:r>
              <a:rPr lang="en-US" sz="3300" dirty="0">
                <a:latin typeface="+mn-lt"/>
              </a:rPr>
              <a:t> (make efforts as reasonable in light of party’s ability and means and the other party’s justifiable expectations – requires diligence); </a:t>
            </a:r>
            <a:r>
              <a:rPr lang="en-US" sz="3300" i="1" dirty="0">
                <a:latin typeface="+mn-lt"/>
              </a:rPr>
              <a:t>Paccar</a:t>
            </a:r>
            <a:r>
              <a:rPr lang="en-US" sz="3300" dirty="0">
                <a:latin typeface="+mn-lt"/>
              </a:rPr>
              <a:t> (asserted best efforts had no meaning; court found diligence and reasonable efforts needed; but also said plaintiff must view the proposed transfer in most favorable light); </a:t>
            </a:r>
            <a:r>
              <a:rPr lang="en-US" sz="3300" i="1" dirty="0">
                <a:latin typeface="+mn-lt"/>
              </a:rPr>
              <a:t>Maestro</a:t>
            </a:r>
            <a:r>
              <a:rPr lang="en-US" sz="3300" dirty="0">
                <a:latin typeface="+mn-lt"/>
              </a:rPr>
              <a:t> (defendant argued best efforts void; good faith and diligence required); </a:t>
            </a:r>
            <a:r>
              <a:rPr lang="en-US" sz="3300" i="1" dirty="0">
                <a:latin typeface="+mn-lt"/>
              </a:rPr>
              <a:t>Ehringer</a:t>
            </a:r>
            <a:r>
              <a:rPr lang="en-US" sz="3300" dirty="0">
                <a:latin typeface="+mn-lt"/>
              </a:rPr>
              <a:t> (best efforts by itself insufficient – must state goal or guideline against which it is measured); and </a:t>
            </a:r>
            <a:r>
              <a:rPr lang="en-US" sz="3300" i="1" dirty="0">
                <a:latin typeface="+mn-lt"/>
              </a:rPr>
              <a:t>Hermann</a:t>
            </a:r>
            <a:r>
              <a:rPr lang="en-US" sz="3300" dirty="0">
                <a:latin typeface="+mn-lt"/>
              </a:rPr>
              <a:t> (goals must be established to enforce best efforts standard). </a:t>
            </a:r>
          </a:p>
          <a:p>
            <a:endParaRPr lang="en-US" dirty="0"/>
          </a:p>
        </p:txBody>
      </p:sp>
    </p:spTree>
    <p:extLst>
      <p:ext uri="{BB962C8B-B14F-4D97-AF65-F5344CB8AC3E}">
        <p14:creationId xmlns:p14="http://schemas.microsoft.com/office/powerpoint/2010/main" val="1438835099"/>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0020AD3-9B52-CA81-EF22-8562ECA61115}"/>
              </a:ext>
            </a:extLst>
          </p:cNvPr>
          <p:cNvSpPr>
            <a:spLocks noGrp="1"/>
          </p:cNvSpPr>
          <p:nvPr>
            <p:ph type="title"/>
          </p:nvPr>
        </p:nvSpPr>
        <p:spPr>
          <a:xfrm>
            <a:off x="838200" y="346730"/>
            <a:ext cx="10515600" cy="1325563"/>
          </a:xfrm>
        </p:spPr>
        <p:txBody>
          <a:bodyPr/>
          <a:lstStyle/>
          <a:p>
            <a:r>
              <a:rPr lang="en-US" dirty="0"/>
              <a:t>“Efforts” Standards</a:t>
            </a:r>
          </a:p>
        </p:txBody>
      </p:sp>
      <p:sp>
        <p:nvSpPr>
          <p:cNvPr id="3" name="Content Placeholder 2" descr="" title="">
            <a:extLst>
              <a:ext uri="{FF2B5EF4-FFF2-40B4-BE49-F238E27FC236}">
                <a16:creationId xmlns:a16="http://schemas.microsoft.com/office/drawing/2014/main" id="{947E2C1E-B8D4-76CA-1C28-F57BC50E4B28}"/>
              </a:ext>
            </a:extLst>
          </p:cNvPr>
          <p:cNvSpPr>
            <a:spLocks noGrp="1"/>
          </p:cNvSpPr>
          <p:nvPr>
            <p:ph idx="1"/>
          </p:nvPr>
        </p:nvSpPr>
        <p:spPr/>
        <p:txBody>
          <a:bodyPr>
            <a:normAutofit/>
          </a:bodyPr>
          <a:lstStyle/>
          <a:p>
            <a:pPr algn="just">
              <a:spcBef>
                <a:spcPts val="500"/>
              </a:spcBef>
            </a:pPr>
            <a:r>
              <a:rPr lang="en-US" sz="1800" b="1" dirty="0">
                <a:latin typeface="+mn-lt"/>
              </a:rPr>
              <a:t>COMMERCIALLY REASONABLE EFFORTS</a:t>
            </a:r>
            <a:r>
              <a:rPr lang="en-US" sz="1800" dirty="0">
                <a:latin typeface="+mn-lt"/>
              </a:rPr>
              <a:t> </a:t>
            </a:r>
          </a:p>
          <a:p>
            <a:pPr marL="457200" lvl="1" indent="0" algn="just">
              <a:buNone/>
            </a:pPr>
            <a:r>
              <a:rPr lang="en-US" sz="1800" i="1" dirty="0">
                <a:latin typeface="+mn-lt"/>
              </a:rPr>
              <a:t>Takiedine</a:t>
            </a:r>
            <a:r>
              <a:rPr lang="en-US" sz="1800" dirty="0">
                <a:latin typeface="+mn-lt"/>
              </a:rPr>
              <a:t> (means reasonable under totality of circumstances and exercise of diligence; no change by use of term “commercially”); </a:t>
            </a:r>
            <a:r>
              <a:rPr lang="en-US" sz="1800" i="1" dirty="0">
                <a:latin typeface="+mn-lt"/>
              </a:rPr>
              <a:t>Russell</a:t>
            </a:r>
            <a:r>
              <a:rPr lang="en-US" sz="1800" dirty="0">
                <a:latin typeface="+mn-lt"/>
              </a:rPr>
              <a:t> (had defined commercially reasonable efforts; and allegations did not support breach); </a:t>
            </a:r>
            <a:r>
              <a:rPr lang="en-US" sz="1800" i="1" dirty="0">
                <a:latin typeface="+mn-lt"/>
              </a:rPr>
              <a:t>Akorn</a:t>
            </a:r>
            <a:r>
              <a:rPr lang="en-US" sz="1800" dirty="0">
                <a:latin typeface="+mn-lt"/>
              </a:rPr>
              <a:t> (take all reasonable steps to maintain operations in ordinary course); </a:t>
            </a:r>
            <a:r>
              <a:rPr lang="en-US" sz="1800" i="1" dirty="0">
                <a:latin typeface="+mn-lt"/>
              </a:rPr>
              <a:t>Gifford</a:t>
            </a:r>
            <a:r>
              <a:rPr lang="en-US" sz="1800" dirty="0">
                <a:latin typeface="+mn-lt"/>
              </a:rPr>
              <a:t>/</a:t>
            </a:r>
            <a:r>
              <a:rPr lang="en-US" sz="1800" i="1" dirty="0">
                <a:latin typeface="+mn-lt"/>
              </a:rPr>
              <a:t>Castle</a:t>
            </a:r>
            <a:r>
              <a:rPr lang="en-US" sz="1800" dirty="0">
                <a:latin typeface="+mn-lt"/>
              </a:rPr>
              <a:t> (standard is based on what reasonable commercial businesses would do). </a:t>
            </a:r>
          </a:p>
          <a:p>
            <a:pPr algn="just">
              <a:spcBef>
                <a:spcPts val="500"/>
              </a:spcBef>
            </a:pPr>
            <a:r>
              <a:rPr lang="en-US" sz="1800" b="1" dirty="0">
                <a:latin typeface="+mn-lt"/>
              </a:rPr>
              <a:t>Conclusions </a:t>
            </a:r>
          </a:p>
          <a:p>
            <a:pPr lvl="1" algn="just"/>
            <a:r>
              <a:rPr lang="en-US" sz="1800" dirty="0">
                <a:latin typeface="+mn-lt"/>
              </a:rPr>
              <a:t>When using “efforts” standards, drafters should do the following: expressly define the phrase or provide the specific conditions to be met that would satisfy the intended standard.</a:t>
            </a:r>
          </a:p>
          <a:p>
            <a:pPr lvl="1" algn="just"/>
            <a:r>
              <a:rPr lang="en-US" sz="1800" dirty="0">
                <a:latin typeface="+mn-lt"/>
              </a:rPr>
              <a:t>Best efforts likely does not mean more than reasonable efforts if reasonable efforts is defined or subject to conditions. Commercially reasonable efforts is not meaningfully distinguishable from reasonable efforts. In each case</a:t>
            </a:r>
            <a:r>
              <a:rPr lang="en-US" sz="1800" dirty="0"/>
              <a:t>, i</a:t>
            </a:r>
            <a:r>
              <a:rPr lang="en-US" sz="1800" dirty="0">
                <a:latin typeface="+mn-lt"/>
              </a:rPr>
              <a:t>t is advisable to include conditions of good faith and diligence in the provision requiring reasonable efforts.</a:t>
            </a:r>
          </a:p>
          <a:p>
            <a:endParaRPr lang="en-US" dirty="0"/>
          </a:p>
        </p:txBody>
      </p:sp>
    </p:spTree>
    <p:extLst>
      <p:ext uri="{BB962C8B-B14F-4D97-AF65-F5344CB8AC3E}">
        <p14:creationId xmlns:p14="http://schemas.microsoft.com/office/powerpoint/2010/main" val="1451854019"/>
      </p:ext>
    </p:extLst>
  </p:cSld>
  <p:clrMapOvr>
    <a:masterClrMapping/>
  </p:clrMapOvr>
</p:sld>
</file>

<file path=ppt/theme/theme1.xml><?xml version="1.0" encoding="utf-8"?>
<a:theme xmlns:thm15="http://schemas.microsoft.com/office/thememl/2012/main" xmlns:a="http://schemas.openxmlformats.org/drawingml/2006/main" name="White Mast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B37786B93B749ACD4555D30664B0E" ma:contentTypeVersion="22" ma:contentTypeDescription="Create a new document." ma:contentTypeScope="" ma:versionID="33919e038ddea71ca562073f1d94c544">
  <xsd:schema xmlns:xsd="http://www.w3.org/2001/XMLSchema" xmlns:xs="http://www.w3.org/2001/XMLSchema" xmlns:p="http://schemas.microsoft.com/office/2006/metadata/properties" xmlns:ns2="4b033f35-9572-4fce-96fb-ab1a57318b6e" xmlns:ns3="529b14ad-2be0-47ab-9048-c1aa223709dd" targetNamespace="http://schemas.microsoft.com/office/2006/metadata/properties" ma:root="true" ma:fieldsID="4962a3587758d8e2de722cab89e39f9e" ns2:_="" ns3:_="">
    <xsd:import namespace="4b033f35-9572-4fce-96fb-ab1a57318b6e"/>
    <xsd:import namespace="529b14ad-2be0-47ab-9048-c1aa223709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Yes_x002f_No" minOccurs="0"/>
                <xsd:element ref="ns2:Notes" minOccurs="0"/>
                <xsd:element ref="ns2:InterviewFeedback"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33f35-9572-4fce-96fb-ab1a57318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Yes_x002f_No" ma:index="20" nillable="true" ma:displayName="Yes/No" ma:default="0" ma:format="Dropdown" ma:internalName="Yes_x002f_No">
      <xsd:simpleType>
        <xsd:restriction base="dms:Boolean"/>
      </xsd:simpleType>
    </xsd:element>
    <xsd:element name="Notes" ma:index="21" nillable="true" ma:displayName="Notes" ma:format="Dropdown" ma:internalName="Notes">
      <xsd:simpleType>
        <xsd:restriction base="dms:Note">
          <xsd:maxLength value="255"/>
        </xsd:restriction>
      </xsd:simpleType>
    </xsd:element>
    <xsd:element name="InterviewFeedback" ma:index="22" nillable="true" ma:displayName="Interview Feedback " ma:default="1" ma:format="Dropdown" ma:internalName="InterviewFeedback">
      <xsd:simpleType>
        <xsd:restriction base="dms:Boolean"/>
      </xsd:simpleType>
    </xsd:element>
    <xsd:element name="MediaLengthInSeconds" ma:index="23" nillable="true" ma:displayName="Length (seconds)" ma:internalName="MediaLengthInSeconds" ma:readOnly="true">
      <xsd:simpleType>
        <xsd:restriction base="dms:Unknown"/>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98817e2-a523-4be4-90df-81107c84ab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9b14ad-2be0-47ab-9048-c1aa223709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8d1f041-2aa7-478f-a4b7-c8488f7faef0}" ma:internalName="TaxCatchAll" ma:showField="CatchAllData" ma:web="529b14ad-2be0-47ab-9048-c1aa223709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C2A0D8-D099-4421-8836-9081E29EDF4D}"/>
</file>

<file path=customXml/itemProps2.xml><?xml version="1.0" encoding="utf-8"?>
<ds:datastoreItem xmlns:ds="http://schemas.openxmlformats.org/officeDocument/2006/customXml" ds:itemID="{83E6C5C9-1880-4F5C-99FF-22B318958C83}"/>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1900-01-01T07:00:00.0000000Z</dcterms:created>
  <dcterms:modified xsi:type="dcterms:W3CDTF">1900-01-01T07:00:00.0000000Z</dcterms:modified>
</coreProperties>
</file>