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4"/>
  </p:sldMasterIdLst>
  <p:handoutMasterIdLst>
    <p:handoutMasterId r:id="rId22"/>
  </p:handoutMasterIdLst>
  <p:sldIdLst>
    <p:sldId id="256" r:id="rId5"/>
    <p:sldId id="257" r:id="rId6"/>
    <p:sldId id="262" r:id="rId7"/>
    <p:sldId id="273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4" r:id="rId17"/>
    <p:sldId id="272" r:id="rId18"/>
    <p:sldId id="271" r:id="rId19"/>
    <p:sldId id="278" r:id="rId20"/>
    <p:sldId id="279" r:id="rId21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85FCDA5-938C-F1D7-416C-E68B31DD0743}" name="Ron Feldman" initials="RF" userId="ae41d091645e1819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6F"/>
    <a:srgbClr val="00778F"/>
    <a:srgbClr val="F9A6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19"/>
    <p:restoredTop sz="94694"/>
  </p:normalViewPr>
  <p:slideViewPr>
    <p:cSldViewPr snapToGrid="0" snapToObjects="1">
      <p:cViewPr varScale="1">
        <p:scale>
          <a:sx n="74" d="100"/>
          <a:sy n="74" d="100"/>
        </p:scale>
        <p:origin x="78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39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574C78-A7E7-6D48-AAFD-66E7F9B0FA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40469C-883B-234D-BA96-D92EF85421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212172A-458F-2442-A786-D5A2082336E2}" type="datetimeFigureOut">
              <a:rPr lang="en-US" smtClean="0"/>
              <a:t>2/21/2023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BD422B-38AE-3C4D-9501-EB5ACA4F18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44470B-97BC-2E4D-B37D-42464FC814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48EFD3C-24C9-4341-BA5D-E636C03FE2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481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699054"/>
            <a:ext cx="8761413" cy="7069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54954" y="2603500"/>
            <a:ext cx="8825659" cy="3416300"/>
          </a:xfrm>
        </p:spPr>
        <p:txBody>
          <a:bodyPr/>
          <a:lstStyle>
            <a:lvl1pPr marL="571500" indent="-571500">
              <a:buFont typeface="Arial" panose="020B0604020202020204" pitchFamily="34" charset="0"/>
              <a:buChar char="•"/>
              <a:defRPr sz="3800" b="1" i="0">
                <a:latin typeface="Helvetica" pitchFamily="2" charset="0"/>
              </a:defRPr>
            </a:lvl1pPr>
            <a:lvl2pPr marL="914400" indent="-457200">
              <a:buFont typeface="Arial" panose="020B0604020202020204" pitchFamily="34" charset="0"/>
              <a:buChar char="•"/>
              <a:defRPr sz="3200" b="0" i="0">
                <a:solidFill>
                  <a:schemeClr val="tx1"/>
                </a:solidFill>
                <a:latin typeface="Helvetica" pitchFamily="2" charset="0"/>
              </a:defRPr>
            </a:lvl2pPr>
            <a:lvl3pPr marL="1371600" indent="-457200"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Helvetica" pitchFamily="2" charset="0"/>
              </a:defRPr>
            </a:lvl3pPr>
          </a:lstStyle>
          <a:p>
            <a:pPr lvl="0"/>
            <a:r>
              <a:rPr lang="en-US" dirty="0"/>
              <a:t>SUB</a:t>
            </a:r>
          </a:p>
          <a:p>
            <a:pPr lvl="1"/>
            <a:r>
              <a:rPr lang="en-US" dirty="0"/>
              <a:t>Body</a:t>
            </a:r>
          </a:p>
          <a:p>
            <a:pPr lvl="2"/>
            <a:r>
              <a:rPr lang="en-US" dirty="0"/>
              <a:t>body</a:t>
            </a:r>
          </a:p>
        </p:txBody>
      </p:sp>
    </p:spTree>
    <p:extLst>
      <p:ext uri="{BB962C8B-B14F-4D97-AF65-F5344CB8AC3E}">
        <p14:creationId xmlns:p14="http://schemas.microsoft.com/office/powerpoint/2010/main" val="2817423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BC6C468-9EFC-8F43-BB2F-9BDBA693B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699054"/>
            <a:ext cx="8761413" cy="7069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10FC6A9-203C-7442-A922-9CC6BE3F83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54954" y="2603500"/>
            <a:ext cx="8825659" cy="3416300"/>
          </a:xfrm>
        </p:spPr>
        <p:txBody>
          <a:bodyPr/>
          <a:lstStyle>
            <a:lvl1pPr marL="571500" indent="-571500">
              <a:buFont typeface="Arial" panose="020B0604020202020204" pitchFamily="34" charset="0"/>
              <a:buChar char="•"/>
              <a:defRPr sz="3800" b="1" i="0">
                <a:latin typeface="Helvetica" pitchFamily="2" charset="0"/>
              </a:defRPr>
            </a:lvl1pPr>
            <a:lvl2pPr marL="914400" indent="-457200">
              <a:buFont typeface="Arial" panose="020B0604020202020204" pitchFamily="34" charset="0"/>
              <a:buChar char="•"/>
              <a:defRPr sz="3200" b="0" i="0">
                <a:solidFill>
                  <a:schemeClr val="tx1"/>
                </a:solidFill>
                <a:latin typeface="Helvetica" pitchFamily="2" charset="0"/>
              </a:defRPr>
            </a:lvl2pPr>
            <a:lvl3pPr marL="1371600" indent="-457200"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Helvetica" pitchFamily="2" charset="0"/>
              </a:defRPr>
            </a:lvl3pPr>
          </a:lstStyle>
          <a:p>
            <a:pPr lvl="0"/>
            <a:r>
              <a:rPr lang="en-US" dirty="0"/>
              <a:t>SUB</a:t>
            </a:r>
          </a:p>
          <a:p>
            <a:pPr lvl="1"/>
            <a:r>
              <a:rPr lang="en-US" dirty="0"/>
              <a:t>Body</a:t>
            </a:r>
          </a:p>
          <a:p>
            <a:pPr lvl="2"/>
            <a:r>
              <a:rPr lang="en-US" dirty="0"/>
              <a:t>body</a:t>
            </a:r>
          </a:p>
        </p:txBody>
      </p:sp>
    </p:spTree>
    <p:extLst>
      <p:ext uri="{BB962C8B-B14F-4D97-AF65-F5344CB8AC3E}">
        <p14:creationId xmlns:p14="http://schemas.microsoft.com/office/powerpoint/2010/main" val="1364251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699054"/>
            <a:ext cx="8761413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497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699054"/>
            <a:ext cx="8761413" cy="7069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471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2030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91100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370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3BE31F-5CE8-044B-B726-3A6ED7B6D2B7}"/>
              </a:ext>
            </a:extLst>
          </p:cNvPr>
          <p:cNvSpPr/>
          <p:nvPr userDrawn="1"/>
        </p:nvSpPr>
        <p:spPr>
          <a:xfrm>
            <a:off x="0" y="1"/>
            <a:ext cx="12191999" cy="1789042"/>
          </a:xfrm>
          <a:prstGeom prst="rect">
            <a:avLst/>
          </a:prstGeom>
          <a:solidFill>
            <a:srgbClr val="003C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cap="none" spc="0" dirty="0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154167"/>
            <a:ext cx="9405010" cy="3865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Text</a:t>
            </a:r>
          </a:p>
          <a:p>
            <a:pPr lvl="2"/>
            <a:r>
              <a:rPr lang="en-US" dirty="0"/>
              <a:t>Text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5B174F06-228D-734E-92C3-96A335D4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22B61427-107A-F349-A354-2E539C69C48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78765" y="6197580"/>
            <a:ext cx="1118870" cy="462466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3CE8A015-20A8-B997-2C48-507419E8727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324731" y="6050066"/>
            <a:ext cx="1713390" cy="72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26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7" r:id="rId2"/>
    <p:sldLayoutId id="2147483690" r:id="rId3"/>
    <p:sldLayoutId id="2147483691" r:id="rId4"/>
    <p:sldLayoutId id="2147483692" r:id="rId5"/>
    <p:sldLayoutId id="2147483700" r:id="rId6"/>
    <p:sldLayoutId id="2147483701" r:id="rId7"/>
    <p:sldLayoutId id="2147483702" r:id="rId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500" b="0" i="0" kern="1200">
          <a:solidFill>
            <a:schemeClr val="bg1"/>
          </a:solidFill>
          <a:latin typeface="Helvetica" pitchFamily="2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Arial" panose="020B0604020202020204" pitchFamily="34" charset="0"/>
        <a:buNone/>
        <a:defRPr sz="38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34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greg@diversifiedroyaltycorp.com" TargetMode="External"/><Relationship Id="rId2" Type="http://schemas.openxmlformats.org/officeDocument/2006/relationships/hyperlink" Target="mailto:sean@diversifiedroyaltycorp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08E0DD0-BD4B-4E41-BC1C-DC618F9237DF}"/>
              </a:ext>
            </a:extLst>
          </p:cNvPr>
          <p:cNvSpPr/>
          <p:nvPr/>
        </p:nvSpPr>
        <p:spPr>
          <a:xfrm>
            <a:off x="0" y="5665607"/>
            <a:ext cx="12192000" cy="1192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C2F915-823A-9B42-BA88-EE9815FF3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6487" y="2262705"/>
            <a:ext cx="6975513" cy="208714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Gotham" panose="02000604040000020004"/>
              </a:rPr>
              <a:t>Royalty Transaction:</a:t>
            </a:r>
            <a:br>
              <a:rPr lang="en-US" dirty="0">
                <a:latin typeface="Gotham" panose="02000604040000020004"/>
              </a:rPr>
            </a:br>
            <a:r>
              <a:rPr lang="en-US" dirty="0">
                <a:latin typeface="Gotham" panose="02000604040000020004"/>
              </a:rPr>
              <a:t>A Unique Liquidity &amp; Monetization Strategy for Franchise Founders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AADD29-E39E-8C49-B3DE-10666F859D68}"/>
              </a:ext>
            </a:extLst>
          </p:cNvPr>
          <p:cNvSpPr txBox="1">
            <a:spLocks/>
          </p:cNvSpPr>
          <p:nvPr/>
        </p:nvSpPr>
        <p:spPr>
          <a:xfrm>
            <a:off x="-516213" y="5864185"/>
            <a:ext cx="6444734" cy="428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500" b="0" i="0" kern="1200">
                <a:solidFill>
                  <a:schemeClr val="bg1"/>
                </a:solidFill>
                <a:latin typeface="Helvetica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500" dirty="0">
                <a:solidFill>
                  <a:srgbClr val="003C6F"/>
                </a:solidFill>
                <a:latin typeface="Gotham" panose="02000604040000020004"/>
              </a:rPr>
              <a:t>SPONSORED BY: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0EEF136-A025-3F46-BA68-864907CE81D6}"/>
              </a:ext>
            </a:extLst>
          </p:cNvPr>
          <p:cNvSpPr txBox="1">
            <a:spLocks/>
          </p:cNvSpPr>
          <p:nvPr/>
        </p:nvSpPr>
        <p:spPr>
          <a:xfrm>
            <a:off x="2196505" y="4557693"/>
            <a:ext cx="4733620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500" b="0" i="0" kern="1200">
                <a:solidFill>
                  <a:schemeClr val="bg1"/>
                </a:solidFill>
                <a:latin typeface="Helvetica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1" dirty="0">
                <a:solidFill>
                  <a:srgbClr val="003C6F"/>
                </a:solidFill>
              </a:rPr>
              <a:t>IFA WEBINAR SERIES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E7AE45-C95D-45C9-87D1-BAB7E74CC3E3}"/>
              </a:ext>
            </a:extLst>
          </p:cNvPr>
          <p:cNvSpPr txBox="1"/>
          <p:nvPr/>
        </p:nvSpPr>
        <p:spPr>
          <a:xfrm>
            <a:off x="9667695" y="4878706"/>
            <a:ext cx="2276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otham" panose="02000604040000020004"/>
                <a:cs typeface="Helvetica" panose="020B0604020202020204" pitchFamily="34" charset="0"/>
              </a:rPr>
              <a:t>February 21, 2023</a:t>
            </a:r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046EA65-7A20-4F3B-A29F-3B92186BD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31" y="709198"/>
            <a:ext cx="4458322" cy="4058216"/>
          </a:xfrm>
          <a:prstGeom prst="rect">
            <a:avLst/>
          </a:prstGeom>
        </p:spPr>
      </p:pic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55B9146-83F2-4934-894A-FC767BB72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5698" y="471454"/>
            <a:ext cx="1106426" cy="475489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B0DF316B-1C01-FD86-99EE-60395331CE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8202" y="5691320"/>
            <a:ext cx="2472254" cy="104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084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C0C64-4976-9B4C-8D11-8E59CB6C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Gotham" panose="02000604040000020004"/>
              </a:rPr>
              <a:t>Case Study – Boston Pizza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DFF25D7-A19A-0059-8699-30CC8F25F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44624"/>
            <a:ext cx="8825659" cy="3645978"/>
          </a:xfrm>
        </p:spPr>
        <p:txBody>
          <a:bodyPr>
            <a:normAutofit/>
          </a:bodyPr>
          <a:lstStyle/>
          <a:p>
            <a:pPr marL="358775" indent="-358775" algn="just">
              <a:buClrTx/>
              <a:tabLst>
                <a:tab pos="2743200" algn="l"/>
              </a:tabLst>
            </a:pPr>
            <a:r>
              <a:rPr lang="en-CA" sz="1800" b="0" dirty="0">
                <a:solidFill>
                  <a:srgbClr val="000000"/>
                </a:solidFill>
                <a:latin typeface="Gotham "/>
              </a:rPr>
              <a:t>While the initial royalty transaction creates a meaningful liquidity event, the cumulative proceeds from the sale of incremental royalties over time should dwarf the initial liquidity event – Boston Pizza provides a perfect case study</a:t>
            </a:r>
          </a:p>
          <a:p>
            <a:pPr marL="358775" indent="-358775" algn="just">
              <a:buClrTx/>
              <a:tabLst>
                <a:tab pos="2743200" algn="l"/>
              </a:tabLst>
            </a:pPr>
            <a:r>
              <a:rPr lang="en-CA" altLang="en-US" sz="1800" b="0" dirty="0">
                <a:solidFill>
                  <a:srgbClr val="000000"/>
                </a:solidFill>
                <a:latin typeface="Gotham "/>
              </a:rPr>
              <a:t>Casual dining restaurant chain with 150 locations and ~$10M of EBITDA </a:t>
            </a:r>
          </a:p>
          <a:p>
            <a:pPr marL="358775" indent="-358775" algn="just">
              <a:buClrTx/>
              <a:tabLst>
                <a:tab pos="2743200" algn="l"/>
              </a:tabLst>
            </a:pPr>
            <a:r>
              <a:rPr lang="en-CA" altLang="en-US" sz="1800" b="0" dirty="0">
                <a:solidFill>
                  <a:srgbClr val="000000"/>
                </a:solidFill>
                <a:latin typeface="Gotham "/>
              </a:rPr>
              <a:t>In 2002, completed a royalty transaction and realized a </a:t>
            </a:r>
            <a:r>
              <a:rPr lang="en-CA" altLang="en-US" sz="1800" b="0" dirty="0">
                <a:solidFill>
                  <a:srgbClr val="00B0F0"/>
                </a:solidFill>
                <a:latin typeface="Gotham "/>
              </a:rPr>
              <a:t>$98M liquidity event</a:t>
            </a:r>
          </a:p>
          <a:p>
            <a:pPr marL="358775" indent="-358775" algn="just">
              <a:buClrTx/>
              <a:tabLst>
                <a:tab pos="2743200" algn="l"/>
              </a:tabLst>
            </a:pPr>
            <a:r>
              <a:rPr lang="en-CA" altLang="en-US" sz="1800" b="0" dirty="0">
                <a:solidFill>
                  <a:srgbClr val="000000"/>
                </a:solidFill>
                <a:latin typeface="Gotham "/>
              </a:rPr>
              <a:t>From 2002 to 2022, Boston Pizza opened 270 additional stores and </a:t>
            </a:r>
            <a:r>
              <a:rPr lang="en-CA" altLang="en-US" sz="1800" b="0" dirty="0">
                <a:solidFill>
                  <a:srgbClr val="00B0F0"/>
                </a:solidFill>
                <a:latin typeface="Gotham "/>
              </a:rPr>
              <a:t>realized incremental proceeds of over $400M </a:t>
            </a:r>
          </a:p>
          <a:p>
            <a:pPr marL="358775" indent="-358775" algn="just">
              <a:buClrTx/>
              <a:tabLst>
                <a:tab pos="2743200" algn="l"/>
              </a:tabLst>
            </a:pPr>
            <a:r>
              <a:rPr lang="en-CA" altLang="en-US" sz="1800" b="0" dirty="0">
                <a:solidFill>
                  <a:srgbClr val="000000"/>
                </a:solidFill>
                <a:latin typeface="Gotham "/>
              </a:rPr>
              <a:t>The owners of Boston Pizza have received </a:t>
            </a:r>
            <a:r>
              <a:rPr lang="en-CA" altLang="en-US" sz="1800" b="0" dirty="0">
                <a:solidFill>
                  <a:srgbClr val="00B0F0"/>
                </a:solidFill>
                <a:latin typeface="Gotham "/>
              </a:rPr>
              <a:t>total proceeds of over $500M </a:t>
            </a:r>
            <a:r>
              <a:rPr lang="en-CA" altLang="en-US" sz="1800" b="0" dirty="0">
                <a:solidFill>
                  <a:srgbClr val="000000"/>
                </a:solidFill>
                <a:latin typeface="Gotham "/>
              </a:rPr>
              <a:t>and they still own 100% of the equity!!</a:t>
            </a:r>
            <a:endParaRPr lang="en-US" altLang="en-US" sz="1800" b="0" dirty="0">
              <a:latin typeface="Gotham "/>
            </a:endParaRPr>
          </a:p>
        </p:txBody>
      </p:sp>
      <p:pic>
        <p:nvPicPr>
          <p:cNvPr id="3" name="Picture 10" descr="Boston Pizza | Logopedia | Fandom">
            <a:extLst>
              <a:ext uri="{FF2B5EF4-FFF2-40B4-BE49-F238E27FC236}">
                <a16:creationId xmlns:a16="http://schemas.microsoft.com/office/drawing/2014/main" id="{A4AF3B83-9222-1922-51F7-EAD809B83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022" y="388631"/>
            <a:ext cx="1401601" cy="113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884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C0C64-4976-9B4C-8D11-8E59CB6CF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995" y="699054"/>
            <a:ext cx="8825658" cy="706964"/>
          </a:xfrm>
        </p:spPr>
        <p:txBody>
          <a:bodyPr>
            <a:noAutofit/>
          </a:bodyPr>
          <a:lstStyle/>
          <a:p>
            <a:r>
              <a:rPr lang="en-US" sz="3600" dirty="0">
                <a:latin typeface="Gotham" panose="02000604040000020004"/>
              </a:rPr>
              <a:t>First US Royalty Transaction – Stratus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DFF25D7-A19A-0059-8699-30CC8F25F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44624"/>
            <a:ext cx="8825659" cy="3742195"/>
          </a:xfrm>
        </p:spPr>
        <p:txBody>
          <a:bodyPr>
            <a:normAutofit/>
          </a:bodyPr>
          <a:lstStyle/>
          <a:p>
            <a:pPr marL="358775" indent="-358775" algn="just">
              <a:buClrTx/>
              <a:tabLst>
                <a:tab pos="2743200" algn="l"/>
              </a:tabLst>
            </a:pPr>
            <a:r>
              <a:rPr lang="en-US" altLang="en-US" sz="1800" b="0" dirty="0">
                <a:latin typeface="Gotham" panose="02000604040000020004"/>
              </a:rPr>
              <a:t>Stratus Building Solutions (“Stratus”) is a franchise business operating in 65 markets, generating ~$150M system sales and profitable – the outlook for Stratus is strong with continued double digit SSSG and opening up an additional 85 markets</a:t>
            </a:r>
          </a:p>
          <a:p>
            <a:pPr marL="358775" indent="-358775" algn="just">
              <a:buClrTx/>
              <a:tabLst>
                <a:tab pos="2743200" algn="l"/>
              </a:tabLst>
            </a:pPr>
            <a:r>
              <a:rPr lang="en-US" altLang="en-US" sz="1800" b="0" dirty="0">
                <a:latin typeface="Gotham" panose="02000604040000020004"/>
              </a:rPr>
              <a:t>The Stratus owners were seeking a liquidity event, but with such strong growth prospects were reticent to sell controlling ownership to private equity – there was simply too much upside </a:t>
            </a:r>
          </a:p>
          <a:p>
            <a:pPr marL="358775" indent="-358775" algn="just">
              <a:buClrTx/>
              <a:tabLst>
                <a:tab pos="2743200" algn="l"/>
              </a:tabLst>
            </a:pPr>
            <a:r>
              <a:rPr lang="en-US" altLang="en-US" sz="1800" b="0" dirty="0">
                <a:latin typeface="Gotham" panose="02000604040000020004"/>
              </a:rPr>
              <a:t>The Stratus owners were introduced to Diversified Royalty Corp and their unique royalty transaction at the IFA Convention in San Diego in 2022 </a:t>
            </a:r>
          </a:p>
          <a:p>
            <a:pPr marL="358775" indent="-358775" algn="just">
              <a:buClrTx/>
              <a:tabLst>
                <a:tab pos="2743200" algn="l"/>
              </a:tabLst>
            </a:pPr>
            <a:r>
              <a:rPr lang="en-US" altLang="en-US" sz="1800" b="0" dirty="0">
                <a:latin typeface="Gotham" panose="02000604040000020004"/>
              </a:rPr>
              <a:t>DIV and Stratus </a:t>
            </a:r>
            <a:r>
              <a:rPr lang="en-US" altLang="en-US" sz="1800" b="0" dirty="0">
                <a:solidFill>
                  <a:srgbClr val="00B0F0"/>
                </a:solidFill>
                <a:latin typeface="Gotham" panose="02000604040000020004"/>
              </a:rPr>
              <a:t>announced the first US franchisor royalty transaction </a:t>
            </a:r>
            <a:r>
              <a:rPr lang="en-US" altLang="en-US" sz="1800" b="0" dirty="0">
                <a:latin typeface="Gotham" panose="02000604040000020004"/>
              </a:rPr>
              <a:t>on November 14, 2022</a:t>
            </a:r>
          </a:p>
          <a:p>
            <a:pPr marL="0" indent="0" algn="just">
              <a:buClrTx/>
              <a:buNone/>
              <a:tabLst>
                <a:tab pos="2743200" algn="l"/>
              </a:tabLst>
            </a:pPr>
            <a:endParaRPr lang="en-US" altLang="en-US" sz="1800" b="0" dirty="0">
              <a:latin typeface="Gotham" panose="02000604040000020004"/>
            </a:endParaRPr>
          </a:p>
        </p:txBody>
      </p:sp>
      <p:pic>
        <p:nvPicPr>
          <p:cNvPr id="3" name="Picture 2" descr="Start a Stratus Building Solutions Franchise in 2022 ...">
            <a:extLst>
              <a:ext uri="{FF2B5EF4-FFF2-40B4-BE49-F238E27FC236}">
                <a16:creationId xmlns:a16="http://schemas.microsoft.com/office/drawing/2014/main" id="{3874E668-4247-AABE-FD4C-ED9B2AFE8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717" y="337490"/>
            <a:ext cx="1099144" cy="110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774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C0C64-4976-9B4C-8D11-8E59CB6CF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699054"/>
            <a:ext cx="9023087" cy="706964"/>
          </a:xfrm>
        </p:spPr>
        <p:txBody>
          <a:bodyPr>
            <a:noAutofit/>
          </a:bodyPr>
          <a:lstStyle/>
          <a:p>
            <a:r>
              <a:rPr lang="en-US" sz="3600" dirty="0">
                <a:latin typeface="Gotham" panose="02000604040000020004"/>
              </a:rPr>
              <a:t>First US Royalty Transaction – Stratus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DFF25D7-A19A-0059-8699-30CC8F25F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44624"/>
            <a:ext cx="8825659" cy="3742195"/>
          </a:xfrm>
        </p:spPr>
        <p:txBody>
          <a:bodyPr>
            <a:normAutofit/>
          </a:bodyPr>
          <a:lstStyle/>
          <a:p>
            <a:pPr marL="358775" indent="-358775" algn="just">
              <a:buClrTx/>
              <a:tabLst>
                <a:tab pos="2743200" algn="l"/>
              </a:tabLst>
            </a:pPr>
            <a:r>
              <a:rPr lang="en-US" altLang="en-US" sz="1800" b="0" dirty="0">
                <a:latin typeface="Gotham" panose="02000604040000020004"/>
              </a:rPr>
              <a:t>A royalty transaction met all of the Stratus owners’ objectives:</a:t>
            </a:r>
          </a:p>
          <a:p>
            <a:pPr marL="701675" lvl="1" indent="-358775" algn="just">
              <a:buClrTx/>
              <a:tabLst>
                <a:tab pos="2743200" algn="l"/>
              </a:tabLst>
            </a:pPr>
            <a:r>
              <a:rPr lang="en-US" altLang="en-US" sz="1800" dirty="0">
                <a:latin typeface="Gotham" panose="02000604040000020004"/>
              </a:rPr>
              <a:t>Meaningful </a:t>
            </a:r>
            <a:r>
              <a:rPr lang="en-US" altLang="en-US" sz="1800" dirty="0">
                <a:solidFill>
                  <a:srgbClr val="00B0F0"/>
                </a:solidFill>
                <a:latin typeface="Gotham" panose="02000604040000020004"/>
              </a:rPr>
              <a:t>liquidity</a:t>
            </a:r>
            <a:r>
              <a:rPr lang="en-US" altLang="en-US" sz="1800" dirty="0">
                <a:latin typeface="Gotham" panose="02000604040000020004"/>
              </a:rPr>
              <a:t> event </a:t>
            </a:r>
          </a:p>
          <a:p>
            <a:pPr marL="701675" lvl="1" indent="-358775" algn="just">
              <a:buClrTx/>
              <a:tabLst>
                <a:tab pos="2743200" algn="l"/>
              </a:tabLst>
            </a:pPr>
            <a:r>
              <a:rPr lang="en-US" altLang="en-US" sz="1800" dirty="0">
                <a:latin typeface="Gotham" panose="02000604040000020004"/>
              </a:rPr>
              <a:t>Maintain </a:t>
            </a:r>
            <a:r>
              <a:rPr lang="en-US" altLang="en-US" sz="1800" dirty="0">
                <a:solidFill>
                  <a:srgbClr val="00B0F0"/>
                </a:solidFill>
                <a:latin typeface="Gotham" panose="02000604040000020004"/>
              </a:rPr>
              <a:t>control</a:t>
            </a:r>
            <a:r>
              <a:rPr lang="en-US" altLang="en-US" sz="1800" dirty="0">
                <a:latin typeface="Gotham" panose="02000604040000020004"/>
              </a:rPr>
              <a:t> of the business </a:t>
            </a:r>
          </a:p>
          <a:p>
            <a:pPr marL="701675" lvl="1" indent="-358775" algn="just">
              <a:buClrTx/>
              <a:tabLst>
                <a:tab pos="2743200" algn="l"/>
              </a:tabLst>
            </a:pPr>
            <a:r>
              <a:rPr lang="en-US" altLang="en-US" sz="1800" dirty="0">
                <a:latin typeface="Gotham" panose="02000604040000020004"/>
              </a:rPr>
              <a:t>Meaningful </a:t>
            </a:r>
            <a:r>
              <a:rPr lang="en-US" altLang="en-US" sz="1800" dirty="0">
                <a:solidFill>
                  <a:srgbClr val="00B0F0"/>
                </a:solidFill>
                <a:latin typeface="Gotham" panose="02000604040000020004"/>
              </a:rPr>
              <a:t>economic participation </a:t>
            </a:r>
            <a:r>
              <a:rPr lang="en-US" altLang="en-US" sz="1800" dirty="0">
                <a:latin typeface="Gotham" panose="02000604040000020004"/>
              </a:rPr>
              <a:t>in the continued growth prospects of the business </a:t>
            </a:r>
            <a:endParaRPr lang="en-US" altLang="en-US" sz="1800" b="0" dirty="0">
              <a:latin typeface="Gotham" panose="02000604040000020004"/>
            </a:endParaRPr>
          </a:p>
          <a:p>
            <a:pPr marL="701675" lvl="1" indent="-358775" algn="just">
              <a:buClrTx/>
              <a:tabLst>
                <a:tab pos="2743200" algn="l"/>
              </a:tabLst>
            </a:pPr>
            <a:r>
              <a:rPr lang="en-US" altLang="en-US" sz="1800" dirty="0">
                <a:latin typeface="Gotham" panose="02000604040000020004"/>
              </a:rPr>
              <a:t>No change in </a:t>
            </a:r>
            <a:r>
              <a:rPr lang="en-US" altLang="en-US" sz="1800" dirty="0">
                <a:solidFill>
                  <a:srgbClr val="00B0F0"/>
                </a:solidFill>
                <a:latin typeface="Gotham" panose="02000604040000020004"/>
              </a:rPr>
              <a:t>relationships</a:t>
            </a:r>
            <a:r>
              <a:rPr lang="en-US" altLang="en-US" sz="1800" dirty="0">
                <a:latin typeface="Gotham" panose="02000604040000020004"/>
              </a:rPr>
              <a:t> with its franchisees </a:t>
            </a:r>
          </a:p>
          <a:p>
            <a:pPr marL="358775" indent="-358775" algn="just">
              <a:buClrTx/>
              <a:tabLst>
                <a:tab pos="2743200" algn="l"/>
              </a:tabLst>
            </a:pPr>
            <a:r>
              <a:rPr lang="en-US" altLang="en-US" sz="1800" b="0" dirty="0">
                <a:latin typeface="Gotham" panose="02000604040000020004"/>
              </a:rPr>
              <a:t>The owners of Stratus believe they can replicate the success Boston Pizza had with the royalty transaction</a:t>
            </a:r>
          </a:p>
          <a:p>
            <a:pPr marL="0" indent="0" algn="just">
              <a:buClrTx/>
              <a:buNone/>
              <a:tabLst>
                <a:tab pos="2743200" algn="l"/>
              </a:tabLst>
            </a:pPr>
            <a:endParaRPr lang="en-US" altLang="en-US" sz="1800" b="0" dirty="0">
              <a:latin typeface="Gotham" panose="02000604040000020004"/>
            </a:endParaRPr>
          </a:p>
          <a:p>
            <a:pPr marL="0" indent="0" algn="just">
              <a:buClrTx/>
              <a:buNone/>
              <a:tabLst>
                <a:tab pos="2743200" algn="l"/>
              </a:tabLst>
            </a:pPr>
            <a:endParaRPr lang="en-US" altLang="en-US" sz="1800" b="0" dirty="0">
              <a:latin typeface="Gotham" panose="02000604040000020004"/>
            </a:endParaRPr>
          </a:p>
        </p:txBody>
      </p:sp>
      <p:pic>
        <p:nvPicPr>
          <p:cNvPr id="3" name="Picture 2" descr="Start a Stratus Building Solutions Franchise in 2022 ...">
            <a:extLst>
              <a:ext uri="{FF2B5EF4-FFF2-40B4-BE49-F238E27FC236}">
                <a16:creationId xmlns:a16="http://schemas.microsoft.com/office/drawing/2014/main" id="{A6A5FEFB-6074-CA9F-172D-F4E7A4705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717" y="337490"/>
            <a:ext cx="1099144" cy="110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483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0D839-AD4B-DB33-7AD5-0E9F6BDA2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Gotham" panose="02000604040000020004"/>
              </a:rPr>
              <a:t>Founder Alternatives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C8146-771C-279C-9F1B-8AB2267F9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117" y="1943270"/>
            <a:ext cx="4659446" cy="39364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latin typeface="Gotham" panose="02000604040000020004"/>
              </a:rPr>
              <a:t>Status Quo</a:t>
            </a:r>
          </a:p>
          <a:p>
            <a:pPr marL="457200" lvl="1" indent="0">
              <a:buNone/>
            </a:pPr>
            <a:r>
              <a:rPr lang="en-US" sz="1800" dirty="0">
                <a:latin typeface="Gotham" panose="02000604040000020004"/>
              </a:rPr>
              <a:t>Pro – retain 100% control </a:t>
            </a:r>
          </a:p>
          <a:p>
            <a:pPr marL="457200" lvl="1" indent="0">
              <a:buNone/>
            </a:pPr>
            <a:r>
              <a:rPr lang="en-US" sz="1800" dirty="0">
                <a:latin typeface="Gotham" panose="02000604040000020004"/>
              </a:rPr>
              <a:t>Con – no liquidity event</a:t>
            </a:r>
          </a:p>
          <a:p>
            <a:pPr marL="0" indent="0">
              <a:buNone/>
            </a:pPr>
            <a:endParaRPr lang="en-US" sz="1800" dirty="0">
              <a:latin typeface="Gotham" panose="02000604040000020004"/>
            </a:endParaRPr>
          </a:p>
          <a:p>
            <a:pPr marL="0" indent="0">
              <a:buNone/>
            </a:pPr>
            <a:r>
              <a:rPr lang="en-US" sz="1800" dirty="0">
                <a:latin typeface="Gotham" panose="02000604040000020004"/>
              </a:rPr>
              <a:t>Debt recapitalization</a:t>
            </a:r>
          </a:p>
          <a:p>
            <a:pPr marL="457200" lvl="1" indent="0">
              <a:buNone/>
            </a:pPr>
            <a:r>
              <a:rPr lang="en-US" sz="1800" dirty="0">
                <a:latin typeface="Gotham" panose="02000604040000020004"/>
              </a:rPr>
              <a:t>Pro – retain 100% control </a:t>
            </a:r>
          </a:p>
          <a:p>
            <a:pPr marL="457200" lvl="1" indent="0">
              <a:buNone/>
            </a:pPr>
            <a:r>
              <a:rPr lang="en-US" sz="1800" b="0" dirty="0">
                <a:latin typeface="Gotham" panose="02000604040000020004"/>
              </a:rPr>
              <a:t>Con – modest liquidity – must pay back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6F477B-DA31-469F-EE1A-35B7AB8937CF}"/>
              </a:ext>
            </a:extLst>
          </p:cNvPr>
          <p:cNvSpPr txBox="1">
            <a:spLocks/>
          </p:cNvSpPr>
          <p:nvPr/>
        </p:nvSpPr>
        <p:spPr>
          <a:xfrm>
            <a:off x="5466308" y="1943270"/>
            <a:ext cx="5265494" cy="3936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71500" indent="-5715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38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914400" indent="-4572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3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371600" indent="-4572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b="0" i="0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atin typeface="Gotham" panose="02000604040000020004"/>
              </a:rPr>
              <a:t>Private Equity / Sale</a:t>
            </a:r>
          </a:p>
          <a:p>
            <a:pPr marL="457200" lvl="1" indent="0">
              <a:buNone/>
            </a:pPr>
            <a:r>
              <a:rPr lang="en-US" sz="1800" dirty="0">
                <a:latin typeface="Gotham" panose="02000604040000020004"/>
              </a:rPr>
              <a:t>Pro – significant liquidity event </a:t>
            </a:r>
          </a:p>
          <a:p>
            <a:pPr marL="457200" lvl="1" indent="0">
              <a:buNone/>
            </a:pPr>
            <a:r>
              <a:rPr lang="en-US" sz="1800" dirty="0">
                <a:latin typeface="Gotham" panose="02000604040000020004"/>
              </a:rPr>
              <a:t>Con – loss of control, investors run the show </a:t>
            </a:r>
          </a:p>
          <a:p>
            <a:pPr marL="457200" lvl="1" indent="0">
              <a:buNone/>
            </a:pPr>
            <a:r>
              <a:rPr lang="en-US" sz="1800" dirty="0">
                <a:latin typeface="Gotham" panose="02000604040000020004"/>
              </a:rPr>
              <a:t>Con – might not align with the founder’s goals</a:t>
            </a:r>
          </a:p>
          <a:p>
            <a:pPr marL="0" indent="0">
              <a:buNone/>
            </a:pPr>
            <a:r>
              <a:rPr lang="en-US" sz="1800" dirty="0">
                <a:latin typeface="Gotham" panose="02000604040000020004"/>
              </a:rPr>
              <a:t>Royalty Transaction</a:t>
            </a:r>
          </a:p>
          <a:p>
            <a:pPr marL="457200" lvl="1" indent="0">
              <a:buNone/>
            </a:pPr>
            <a:r>
              <a:rPr lang="en-US" sz="1800" dirty="0">
                <a:latin typeface="Gotham" panose="02000604040000020004"/>
              </a:rPr>
              <a:t>Pro – significant liquidity event</a:t>
            </a:r>
          </a:p>
          <a:p>
            <a:pPr marL="457200" lvl="1" indent="0">
              <a:buNone/>
            </a:pPr>
            <a:r>
              <a:rPr lang="en-US" sz="1800" dirty="0">
                <a:latin typeface="Gotham" panose="02000604040000020004"/>
              </a:rPr>
              <a:t>Pro – 100% ownership retained</a:t>
            </a:r>
          </a:p>
          <a:p>
            <a:pPr marL="457200" lvl="1" indent="0">
              <a:buNone/>
            </a:pPr>
            <a:r>
              <a:rPr lang="en-US" sz="1800" dirty="0">
                <a:latin typeface="Gotham" panose="02000604040000020004"/>
              </a:rPr>
              <a:t>Pro – participate in value of new store growth</a:t>
            </a:r>
          </a:p>
          <a:p>
            <a:pPr marL="457200" lvl="1" indent="0">
              <a:buNone/>
            </a:pPr>
            <a:r>
              <a:rPr lang="en-US" sz="1800" dirty="0">
                <a:latin typeface="Gotham" panose="02000604040000020004"/>
              </a:rPr>
              <a:t>Pro – manage timing of liquidity schedule </a:t>
            </a:r>
          </a:p>
        </p:txBody>
      </p:sp>
    </p:spTree>
    <p:extLst>
      <p:ext uri="{BB962C8B-B14F-4D97-AF65-F5344CB8AC3E}">
        <p14:creationId xmlns:p14="http://schemas.microsoft.com/office/powerpoint/2010/main" val="3752710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C0C64-4976-9B4C-8D11-8E59CB6CF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699054"/>
            <a:ext cx="10484366" cy="70696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otham" panose="02000604040000020004"/>
              </a:rPr>
              <a:t>Diversified Royalty Corp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DFF25D7-A19A-0059-8699-30CC8F25F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44624"/>
            <a:ext cx="8825659" cy="3742195"/>
          </a:xfrm>
        </p:spPr>
        <p:txBody>
          <a:bodyPr>
            <a:normAutofit/>
          </a:bodyPr>
          <a:lstStyle/>
          <a:p>
            <a:pPr marL="358775" indent="-358775" algn="just">
              <a:buClrTx/>
              <a:tabLst>
                <a:tab pos="2743200" algn="l"/>
              </a:tabLst>
            </a:pPr>
            <a:r>
              <a:rPr lang="en-US" sz="1800" b="0" dirty="0">
                <a:latin typeface="Gotham" panose="02000604040000020004"/>
              </a:rPr>
              <a:t>DIV is acquiring a portfolio of trademarks and collecting royalties from high quality multi-location and franchisor businesses</a:t>
            </a:r>
          </a:p>
          <a:p>
            <a:pPr marL="358775" indent="-358775" algn="just">
              <a:buClrTx/>
              <a:tabLst>
                <a:tab pos="2743200" algn="l"/>
              </a:tabLst>
            </a:pPr>
            <a:r>
              <a:rPr lang="en-US" altLang="en-US" sz="1800" b="0" dirty="0">
                <a:latin typeface="Gotham" panose="02000604040000020004"/>
              </a:rPr>
              <a:t>DIV is a ~$600M business generating ~$57M of royalty revenue from seven royalty partners</a:t>
            </a:r>
          </a:p>
          <a:p>
            <a:pPr marL="358775" indent="-358775" algn="just">
              <a:buClrTx/>
              <a:tabLst>
                <a:tab pos="2743200" algn="l"/>
              </a:tabLst>
            </a:pPr>
            <a:endParaRPr lang="en-US" altLang="en-US" sz="1800" b="0" dirty="0">
              <a:latin typeface="Gotham" panose="02000604040000020004"/>
            </a:endParaRPr>
          </a:p>
          <a:p>
            <a:pPr marL="358775" indent="-358775" algn="just">
              <a:buClrTx/>
              <a:tabLst>
                <a:tab pos="2743200" algn="l"/>
              </a:tabLst>
            </a:pPr>
            <a:endParaRPr lang="en-US" altLang="en-US" sz="1800" b="0" dirty="0">
              <a:latin typeface="Gotham" panose="02000604040000020004"/>
            </a:endParaRPr>
          </a:p>
          <a:p>
            <a:pPr marL="358775" indent="-358775" algn="just">
              <a:buClrTx/>
              <a:tabLst>
                <a:tab pos="2743200" algn="l"/>
              </a:tabLst>
            </a:pPr>
            <a:r>
              <a:rPr lang="en-US" altLang="en-US" sz="1800" b="0" dirty="0">
                <a:latin typeface="Gotham" panose="02000604040000020004"/>
              </a:rPr>
              <a:t>DIV believes the </a:t>
            </a:r>
            <a:r>
              <a:rPr lang="en-US" altLang="en-US" sz="1800" b="0" dirty="0">
                <a:solidFill>
                  <a:srgbClr val="00B0F0"/>
                </a:solidFill>
                <a:latin typeface="Gotham" panose="02000604040000020004"/>
              </a:rPr>
              <a:t>royalty transaction with Stratus </a:t>
            </a:r>
            <a:r>
              <a:rPr lang="en-US" altLang="en-US" sz="1800" b="0" dirty="0">
                <a:latin typeface="Gotham" panose="02000604040000020004"/>
              </a:rPr>
              <a:t>(the first US royalty transaction) combined with the royalty model being proven in the Canadian market over the past 20 years </a:t>
            </a:r>
            <a:r>
              <a:rPr lang="en-US" altLang="en-US" sz="1800" b="0" dirty="0">
                <a:solidFill>
                  <a:srgbClr val="00B0F0"/>
                </a:solidFill>
                <a:latin typeface="Gotham" panose="02000604040000020004"/>
              </a:rPr>
              <a:t>will be a game changer </a:t>
            </a:r>
            <a:r>
              <a:rPr lang="en-US" altLang="en-US" sz="1800" b="0" dirty="0">
                <a:latin typeface="Gotham" panose="02000604040000020004"/>
              </a:rPr>
              <a:t>for US franchisors</a:t>
            </a:r>
          </a:p>
          <a:p>
            <a:pPr marL="358775" indent="-358775" algn="just">
              <a:buClrTx/>
              <a:tabLst>
                <a:tab pos="2743200" algn="l"/>
              </a:tabLst>
            </a:pPr>
            <a:r>
              <a:rPr lang="en-US" altLang="en-US" sz="1800" b="0" dirty="0">
                <a:solidFill>
                  <a:srgbClr val="00B0F0"/>
                </a:solidFill>
                <a:latin typeface="Gotham" panose="02000604040000020004"/>
              </a:rPr>
              <a:t>DIV is actively looking to partner </a:t>
            </a:r>
            <a:r>
              <a:rPr lang="en-US" altLang="en-US" sz="1800" b="0" dirty="0">
                <a:latin typeface="Gotham" panose="02000604040000020004"/>
              </a:rPr>
              <a:t>with owners of great franchisor businesses </a:t>
            </a:r>
          </a:p>
          <a:p>
            <a:pPr marL="358775" indent="-358775" algn="just">
              <a:buClrTx/>
              <a:tabLst>
                <a:tab pos="2743200" algn="l"/>
              </a:tabLst>
            </a:pPr>
            <a:endParaRPr lang="en-US" altLang="en-US" sz="1800" b="0" dirty="0">
              <a:latin typeface="Gotham" panose="02000604040000020004"/>
            </a:endParaRPr>
          </a:p>
          <a:p>
            <a:pPr marL="358775" indent="-358775" algn="just">
              <a:buClrTx/>
              <a:tabLst>
                <a:tab pos="2743200" algn="l"/>
              </a:tabLst>
            </a:pPr>
            <a:endParaRPr lang="en-US" altLang="en-US" sz="1050" b="0" dirty="0">
              <a:latin typeface="Gotham" panose="020006040400000200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957C5E-91F6-566F-D305-31F7AC9FEBE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6003" y="3766997"/>
            <a:ext cx="779999" cy="4638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8052A6-7E0D-3D68-A43E-B0940F8062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566" y="3586034"/>
            <a:ext cx="707530" cy="7248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A2B25A-0C6D-CE41-ABEA-5D6D9A8EA6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4827" y="3644027"/>
            <a:ext cx="769859" cy="7698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2FBE1D-8176-B4F6-E497-72F7BBF86E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9" r="288" b="23903"/>
          <a:stretch/>
        </p:blipFill>
        <p:spPr>
          <a:xfrm>
            <a:off x="3644446" y="3644027"/>
            <a:ext cx="1104635" cy="5867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00515C-4F9F-27E3-C0B1-70D68D1E1D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342" y="3733030"/>
            <a:ext cx="1018502" cy="3768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9FE98A-7C6B-BA55-BA00-CAD28BA6C89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70851" y="3764973"/>
            <a:ext cx="1351572" cy="3449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" name="Picture 9" descr="Start a Stratus Building Solutions Franchise in 2022 ...">
            <a:extLst>
              <a:ext uri="{FF2B5EF4-FFF2-40B4-BE49-F238E27FC236}">
                <a16:creationId xmlns:a16="http://schemas.microsoft.com/office/drawing/2014/main" id="{A196379F-3550-046B-849D-24DBD7D84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946" y="3527232"/>
            <a:ext cx="786981" cy="78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557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C0C64-4976-9B4C-8D11-8E59CB6C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Gotham" panose="02000604040000020004"/>
              </a:rPr>
              <a:t>Summary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DFF25D7-A19A-0059-8699-30CC8F25F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44624"/>
            <a:ext cx="8825659" cy="3742195"/>
          </a:xfrm>
        </p:spPr>
        <p:txBody>
          <a:bodyPr>
            <a:normAutofit/>
          </a:bodyPr>
          <a:lstStyle/>
          <a:p>
            <a:pPr marL="358775" indent="-358775" algn="just">
              <a:buClrTx/>
              <a:tabLst>
                <a:tab pos="2743200" algn="l"/>
              </a:tabLst>
            </a:pPr>
            <a:r>
              <a:rPr lang="en-US" altLang="en-US" sz="1800" b="0" dirty="0">
                <a:latin typeface="Gotham" panose="02000604040000020004"/>
              </a:rPr>
              <a:t>Owners of great franchisor businesses in the US have been </a:t>
            </a:r>
            <a:r>
              <a:rPr lang="en-US" altLang="en-US" sz="1800" b="0" dirty="0">
                <a:solidFill>
                  <a:srgbClr val="00B0F0"/>
                </a:solidFill>
                <a:latin typeface="Gotham" panose="02000604040000020004"/>
              </a:rPr>
              <a:t>programmed to think </a:t>
            </a:r>
            <a:r>
              <a:rPr lang="en-US" altLang="en-US" sz="1800" b="0" dirty="0">
                <a:latin typeface="Gotham" panose="02000604040000020004"/>
              </a:rPr>
              <a:t>their only source of meaningful liquidity is to </a:t>
            </a:r>
            <a:r>
              <a:rPr lang="en-US" altLang="en-US" sz="1800" b="0" dirty="0">
                <a:solidFill>
                  <a:srgbClr val="00B0F0"/>
                </a:solidFill>
                <a:latin typeface="Gotham" panose="02000604040000020004"/>
              </a:rPr>
              <a:t>sell to private equity </a:t>
            </a:r>
          </a:p>
          <a:p>
            <a:pPr marL="358775" indent="-358775" algn="just">
              <a:buClrTx/>
              <a:tabLst>
                <a:tab pos="2743200" algn="l"/>
              </a:tabLst>
            </a:pPr>
            <a:r>
              <a:rPr lang="en-US" altLang="en-US" sz="1800" b="0" dirty="0">
                <a:latin typeface="Gotham" panose="02000604040000020004"/>
              </a:rPr>
              <a:t>Private equity has earned out-sized returns over the past 20 years buying the equity of great franchisor businesses</a:t>
            </a:r>
          </a:p>
          <a:p>
            <a:pPr marL="358775" indent="-358775" algn="just">
              <a:buClrTx/>
              <a:tabLst>
                <a:tab pos="2743200" algn="l"/>
              </a:tabLst>
            </a:pPr>
            <a:r>
              <a:rPr lang="en-US" altLang="en-US" sz="1800" b="0" dirty="0">
                <a:latin typeface="Gotham" panose="02000604040000020004"/>
              </a:rPr>
              <a:t>DIV believes the franchisor business model is </a:t>
            </a:r>
            <a:r>
              <a:rPr lang="en-US" altLang="en-US" sz="1800" b="0" dirty="0">
                <a:solidFill>
                  <a:srgbClr val="00B0F0"/>
                </a:solidFill>
                <a:latin typeface="Gotham" panose="02000604040000020004"/>
              </a:rPr>
              <a:t>superior</a:t>
            </a:r>
            <a:r>
              <a:rPr lang="en-US" altLang="en-US" sz="1800" b="0" dirty="0">
                <a:latin typeface="Gotham" panose="02000604040000020004"/>
              </a:rPr>
              <a:t> and owners of great franchisors </a:t>
            </a:r>
            <a:r>
              <a:rPr lang="en-US" altLang="en-US" sz="1800" b="0" dirty="0">
                <a:solidFill>
                  <a:srgbClr val="00B0F0"/>
                </a:solidFill>
                <a:latin typeface="Gotham" panose="02000604040000020004"/>
              </a:rPr>
              <a:t>shouldn’t have to sell their equity </a:t>
            </a:r>
            <a:r>
              <a:rPr lang="en-US" altLang="en-US" sz="1800" b="0" dirty="0">
                <a:latin typeface="Gotham" panose="02000604040000020004"/>
              </a:rPr>
              <a:t>if they want a large liquidity event and continue running their business</a:t>
            </a:r>
          </a:p>
          <a:p>
            <a:pPr marL="358775" indent="-358775" algn="just">
              <a:buClrTx/>
              <a:tabLst>
                <a:tab pos="2743200" algn="l"/>
              </a:tabLst>
            </a:pPr>
            <a:r>
              <a:rPr lang="en-US" altLang="en-US" sz="1800" b="0" dirty="0">
                <a:latin typeface="Gotham" panose="02000604040000020004"/>
              </a:rPr>
              <a:t>DIV’s unique royalty transaction provides owners of great franchisors with the </a:t>
            </a:r>
            <a:r>
              <a:rPr lang="en-US" altLang="en-US" sz="1800" b="0" dirty="0">
                <a:solidFill>
                  <a:srgbClr val="00B0F0"/>
                </a:solidFill>
                <a:latin typeface="Gotham" panose="02000604040000020004"/>
              </a:rPr>
              <a:t>liquidity of a PE deal without selling any equity !!</a:t>
            </a:r>
          </a:p>
          <a:p>
            <a:pPr marL="0" indent="0" algn="just">
              <a:buClrTx/>
              <a:buNone/>
              <a:tabLst>
                <a:tab pos="2743200" algn="l"/>
              </a:tabLst>
            </a:pPr>
            <a:endParaRPr lang="en-US" altLang="en-US" sz="1800" b="0" dirty="0">
              <a:latin typeface="Gotham" panose="0200060404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288133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58BF109-47CD-6A92-3A26-1A450A877C42}"/>
              </a:ext>
            </a:extLst>
          </p:cNvPr>
          <p:cNvSpPr txBox="1">
            <a:spLocks/>
          </p:cNvSpPr>
          <p:nvPr/>
        </p:nvSpPr>
        <p:spPr>
          <a:xfrm>
            <a:off x="1750544" y="2105887"/>
            <a:ext cx="8761413" cy="2931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500" b="0" i="0" kern="1200">
                <a:solidFill>
                  <a:schemeClr val="bg1"/>
                </a:solidFill>
                <a:latin typeface="Helvetica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dirty="0">
                <a:solidFill>
                  <a:schemeClr val="tx1"/>
                </a:solidFill>
                <a:latin typeface="Gotham" panose="02000604040000020004"/>
              </a:rPr>
              <a:t>Questions</a:t>
            </a:r>
            <a:endParaRPr lang="en-US" sz="3600" dirty="0">
              <a:solidFill>
                <a:srgbClr val="003C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842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58BF109-47CD-6A92-3A26-1A450A877C42}"/>
              </a:ext>
            </a:extLst>
          </p:cNvPr>
          <p:cNvSpPr txBox="1">
            <a:spLocks/>
          </p:cNvSpPr>
          <p:nvPr/>
        </p:nvSpPr>
        <p:spPr>
          <a:xfrm>
            <a:off x="1750544" y="2105887"/>
            <a:ext cx="8761413" cy="2931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500" b="0" i="0" kern="1200">
                <a:solidFill>
                  <a:schemeClr val="bg1"/>
                </a:solidFill>
                <a:latin typeface="Helvetica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dirty="0">
                <a:solidFill>
                  <a:schemeClr val="tx1"/>
                </a:solidFill>
                <a:latin typeface="Gotham" panose="02000604040000020004"/>
              </a:rPr>
              <a:t>Thank You For Attending</a:t>
            </a:r>
            <a:endParaRPr lang="en-US" sz="3600" dirty="0">
              <a:solidFill>
                <a:srgbClr val="003C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653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1EF49-0525-E648-A31D-B5B384152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Gotham" panose="02000604040000020004"/>
              </a:rPr>
              <a:t>Webinar Sponsor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2AAA5-DB5F-4B46-8E07-D2EF2344C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7501" y="2733411"/>
            <a:ext cx="5805888" cy="23839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b="0" dirty="0">
                <a:latin typeface="Gotham" panose="02000604040000020004"/>
              </a:rPr>
              <a:t>Sean Morrison, President and CEO</a:t>
            </a:r>
          </a:p>
          <a:p>
            <a:pPr marL="0" indent="0">
              <a:buNone/>
            </a:pPr>
            <a:r>
              <a:rPr lang="en-US" sz="1600" dirty="0">
                <a:latin typeface="Gotham" panose="02000604040000020004"/>
                <a:hlinkClick r:id="rId2"/>
              </a:rPr>
              <a:t>sean@diversifiedroyaltycorp.com</a:t>
            </a:r>
            <a:endParaRPr lang="en-US" sz="1600" dirty="0">
              <a:latin typeface="Gotham" panose="02000604040000020004"/>
            </a:endParaRPr>
          </a:p>
          <a:p>
            <a:pPr marL="0" indent="0">
              <a:buNone/>
            </a:pPr>
            <a:endParaRPr lang="en-US" sz="1600" dirty="0">
              <a:latin typeface="Gotham" panose="02000604040000020004"/>
            </a:endParaRPr>
          </a:p>
          <a:p>
            <a:pPr marL="0" indent="0">
              <a:buNone/>
            </a:pPr>
            <a:r>
              <a:rPr lang="en-US" sz="2500" b="0" dirty="0">
                <a:latin typeface="Gotham" panose="02000604040000020004"/>
              </a:rPr>
              <a:t>Greg Gutmanis, CFO and VP Acquisitions</a:t>
            </a:r>
          </a:p>
          <a:p>
            <a:pPr marL="0" indent="0">
              <a:buNone/>
            </a:pPr>
            <a:r>
              <a:rPr lang="en-US" sz="1600" dirty="0">
                <a:latin typeface="Gotham" panose="02000604040000020004"/>
                <a:hlinkClick r:id="rId3"/>
              </a:rPr>
              <a:t>greg@diversifiedroyaltycorp.com</a:t>
            </a:r>
            <a:endParaRPr lang="en-US" sz="1600" dirty="0">
              <a:latin typeface="Gotham" panose="02000604040000020004"/>
            </a:endParaRPr>
          </a:p>
          <a:p>
            <a:pPr marL="0" indent="0">
              <a:buNone/>
            </a:pPr>
            <a:endParaRPr lang="en-US" sz="1900" b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BABCF2-F9FA-664E-93D0-9CDB585D79A5}"/>
              </a:ext>
            </a:extLst>
          </p:cNvPr>
          <p:cNvSpPr/>
          <p:nvPr/>
        </p:nvSpPr>
        <p:spPr>
          <a:xfrm>
            <a:off x="0" y="5764697"/>
            <a:ext cx="12192000" cy="109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89BB94A-9E77-A03F-CA2D-E059246CA4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848" y="2469542"/>
            <a:ext cx="4871237" cy="205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08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1EF49-0525-E648-A31D-B5B384152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Gotham" panose="02000604040000020004"/>
              </a:rPr>
              <a:t>Speakers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2AAA5-DB5F-4B46-8E07-D2EF2344C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2539106"/>
            <a:ext cx="9828864" cy="3416300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sz="2500" b="0" dirty="0">
                <a:solidFill>
                  <a:schemeClr val="tx1"/>
                </a:solidFill>
                <a:latin typeface="Gotham" panose="02000604040000020004"/>
              </a:rPr>
              <a:t>Sean Morrison, CEO Diversified Royalty Corp (“DIV”)</a:t>
            </a:r>
          </a:p>
          <a:p>
            <a:pPr>
              <a:buClrTx/>
            </a:pPr>
            <a:r>
              <a:rPr lang="en-US" sz="2500" b="0" dirty="0">
                <a:solidFill>
                  <a:schemeClr val="tx1"/>
                </a:solidFill>
                <a:latin typeface="Gotham" panose="02000604040000020004"/>
              </a:rPr>
              <a:t>Greg Gutmanis, CFO and VP Acquisitions DIV</a:t>
            </a:r>
          </a:p>
        </p:txBody>
      </p:sp>
    </p:spTree>
    <p:extLst>
      <p:ext uri="{BB962C8B-B14F-4D97-AF65-F5344CB8AC3E}">
        <p14:creationId xmlns:p14="http://schemas.microsoft.com/office/powerpoint/2010/main" val="1154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2821E-575C-AAAB-8B0F-05D4BE873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699054"/>
            <a:ext cx="11509913" cy="70696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otham" panose="02000604040000020004"/>
              </a:rPr>
              <a:t>Options for Founders of Profitable Franchisors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B0981-E7EF-3016-1211-FFD76727D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</a:pPr>
            <a:r>
              <a:rPr lang="en-US" sz="2500" b="0" dirty="0">
                <a:latin typeface="Gotham" panose="02000604040000020004"/>
              </a:rPr>
              <a:t>Status Quo</a:t>
            </a:r>
          </a:p>
          <a:p>
            <a:pPr>
              <a:buClrTx/>
            </a:pPr>
            <a:r>
              <a:rPr lang="en-US" sz="2500" b="0" dirty="0">
                <a:latin typeface="Gotham" panose="02000604040000020004"/>
              </a:rPr>
              <a:t>Debt Recapitalization</a:t>
            </a:r>
          </a:p>
          <a:p>
            <a:pPr>
              <a:buClrTx/>
            </a:pPr>
            <a:r>
              <a:rPr lang="en-US" sz="2500" b="0" dirty="0">
                <a:latin typeface="Gotham" panose="02000604040000020004"/>
              </a:rPr>
              <a:t>Private Equity / Sale</a:t>
            </a:r>
          </a:p>
          <a:p>
            <a:pPr>
              <a:buClrTx/>
            </a:pPr>
            <a:r>
              <a:rPr lang="en-US" sz="2500" b="0" dirty="0">
                <a:latin typeface="Gotham" panose="02000604040000020004"/>
              </a:rPr>
              <a:t>Royalty Transaction</a:t>
            </a:r>
          </a:p>
        </p:txBody>
      </p:sp>
    </p:spTree>
    <p:extLst>
      <p:ext uri="{BB962C8B-B14F-4D97-AF65-F5344CB8AC3E}">
        <p14:creationId xmlns:p14="http://schemas.microsoft.com/office/powerpoint/2010/main" val="3550898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C0C64-4976-9B4C-8D11-8E59CB6C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Gotham" panose="02000604040000020004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5B901-FD47-A941-9659-64112974C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44624"/>
            <a:ext cx="8825659" cy="3389604"/>
          </a:xfrm>
        </p:spPr>
        <p:txBody>
          <a:bodyPr>
            <a:normAutofit/>
          </a:bodyPr>
          <a:lstStyle/>
          <a:p>
            <a:pPr marL="358775" indent="-358775" algn="just">
              <a:buClrTx/>
              <a:tabLst>
                <a:tab pos="2743200" algn="l"/>
              </a:tabLst>
            </a:pPr>
            <a:r>
              <a:rPr lang="en-US" altLang="en-US" sz="1800" b="0" dirty="0">
                <a:latin typeface="Gotham" panose="02000604040000020004"/>
              </a:rPr>
              <a:t>Diversified Royalty Corp (“DIV”) believes the </a:t>
            </a:r>
            <a:r>
              <a:rPr lang="en-US" altLang="en-US" sz="1800" b="0" dirty="0">
                <a:solidFill>
                  <a:srgbClr val="00B0F0"/>
                </a:solidFill>
                <a:latin typeface="Gotham" panose="02000604040000020004"/>
              </a:rPr>
              <a:t>franchisor</a:t>
            </a:r>
            <a:r>
              <a:rPr lang="en-US" altLang="en-US" sz="1800" b="0" dirty="0">
                <a:solidFill>
                  <a:schemeClr val="accent1"/>
                </a:solidFill>
                <a:latin typeface="Gotham" panose="02000604040000020004"/>
              </a:rPr>
              <a:t> </a:t>
            </a:r>
            <a:r>
              <a:rPr lang="en-US" altLang="en-US" sz="1800" b="0" dirty="0">
                <a:latin typeface="Gotham" panose="02000604040000020004"/>
              </a:rPr>
              <a:t>business model is a </a:t>
            </a:r>
            <a:r>
              <a:rPr lang="en-US" altLang="en-US" sz="1800" b="0" dirty="0">
                <a:solidFill>
                  <a:srgbClr val="00B0F0"/>
                </a:solidFill>
                <a:latin typeface="Gotham" panose="02000604040000020004"/>
              </a:rPr>
              <a:t>superior business model</a:t>
            </a:r>
            <a:endParaRPr lang="en-US" altLang="en-US" sz="1800" b="0" dirty="0">
              <a:latin typeface="Gotham" panose="02000604040000020004"/>
            </a:endParaRPr>
          </a:p>
          <a:p>
            <a:pPr marL="358775" indent="-358775" algn="just">
              <a:buClrTx/>
              <a:tabLst>
                <a:tab pos="2743200" algn="l"/>
              </a:tabLst>
            </a:pPr>
            <a:r>
              <a:rPr lang="en-US" altLang="en-US" sz="1800" b="0" dirty="0">
                <a:latin typeface="Gotham" panose="02000604040000020004"/>
              </a:rPr>
              <a:t>Franchisors with proven store level economics, scale, profitability and with the potential to double their store count over time are </a:t>
            </a:r>
            <a:r>
              <a:rPr lang="en-US" altLang="en-US" sz="1800" b="0" dirty="0">
                <a:solidFill>
                  <a:srgbClr val="00B0F0"/>
                </a:solidFill>
                <a:latin typeface="Gotham" panose="02000604040000020004"/>
              </a:rPr>
              <a:t>cash flow machines</a:t>
            </a:r>
            <a:r>
              <a:rPr lang="en-US" altLang="en-US" sz="1800" b="0" dirty="0">
                <a:solidFill>
                  <a:schemeClr val="accent1"/>
                </a:solidFill>
                <a:latin typeface="Gotham" panose="02000604040000020004"/>
              </a:rPr>
              <a:t> </a:t>
            </a:r>
            <a:r>
              <a:rPr lang="en-US" altLang="en-US" sz="1800" b="0" dirty="0">
                <a:latin typeface="Gotham" panose="02000604040000020004"/>
              </a:rPr>
              <a:t>– the operational leverage of the franchisor model, at scale, is awesome</a:t>
            </a:r>
          </a:p>
          <a:p>
            <a:pPr marL="358775" indent="-358775" algn="just">
              <a:buClrTx/>
              <a:tabLst>
                <a:tab pos="2743200" algn="l"/>
              </a:tabLst>
            </a:pPr>
            <a:r>
              <a:rPr lang="en-US" altLang="en-US" sz="1800" b="0" dirty="0">
                <a:latin typeface="Gotham" panose="02000604040000020004"/>
              </a:rPr>
              <a:t>In the early 2000’s, the management team of DIV was working with several of North America’s best franchisors and invented a </a:t>
            </a:r>
            <a:r>
              <a:rPr lang="en-US" altLang="en-US" sz="1800" b="0" dirty="0">
                <a:solidFill>
                  <a:srgbClr val="00B0F0"/>
                </a:solidFill>
                <a:latin typeface="Gotham" panose="02000604040000020004"/>
              </a:rPr>
              <a:t>unique royalty transaction </a:t>
            </a:r>
            <a:r>
              <a:rPr lang="en-US" altLang="en-US" sz="1800" b="0" dirty="0">
                <a:latin typeface="Gotham" panose="02000604040000020004"/>
              </a:rPr>
              <a:t>that generates a meaningful upfront liquidity event while selling no equity – providing the owners of these great businesses</a:t>
            </a:r>
            <a:r>
              <a:rPr lang="en-US" altLang="en-US" sz="1800" b="0" baseline="30000" dirty="0">
                <a:latin typeface="Gotham" panose="02000604040000020004"/>
              </a:rPr>
              <a:t>1</a:t>
            </a:r>
            <a:r>
              <a:rPr lang="en-US" altLang="en-US" sz="1800" b="0" dirty="0">
                <a:latin typeface="Gotham" panose="02000604040000020004"/>
              </a:rPr>
              <a:t> a </a:t>
            </a:r>
            <a:r>
              <a:rPr lang="en-US" altLang="en-US" sz="1800" b="0" dirty="0">
                <a:solidFill>
                  <a:srgbClr val="00B0F0"/>
                </a:solidFill>
                <a:latin typeface="Gotham" panose="02000604040000020004"/>
              </a:rPr>
              <a:t>far superior alternative</a:t>
            </a:r>
            <a:r>
              <a:rPr lang="en-US" altLang="en-US" sz="1800" b="0" dirty="0">
                <a:solidFill>
                  <a:schemeClr val="accent1"/>
                </a:solidFill>
                <a:latin typeface="Gotham" panose="02000604040000020004"/>
              </a:rPr>
              <a:t> </a:t>
            </a:r>
            <a:r>
              <a:rPr lang="en-US" altLang="en-US" sz="1800" b="0" dirty="0">
                <a:latin typeface="Gotham" panose="02000604040000020004"/>
              </a:rPr>
              <a:t>to selling to private equity</a:t>
            </a:r>
            <a:endParaRPr lang="en-US" altLang="en-US" sz="1800" b="0" baseline="30000" dirty="0">
              <a:latin typeface="Gotham" panose="02000604040000020004"/>
            </a:endParaRP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1F6E6E0-8A4D-8CD9-F8AD-BBB66484AA40}"/>
              </a:ext>
            </a:extLst>
          </p:cNvPr>
          <p:cNvSpPr txBox="1">
            <a:spLocks/>
          </p:cNvSpPr>
          <p:nvPr/>
        </p:nvSpPr>
        <p:spPr>
          <a:xfrm>
            <a:off x="1478122" y="6182635"/>
            <a:ext cx="4905586" cy="256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71500" indent="-5715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38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914400" indent="-4572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3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371600" indent="-4572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b="0" i="0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Tx/>
              <a:buNone/>
              <a:tabLst>
                <a:tab pos="2743200" algn="l"/>
              </a:tabLst>
            </a:pPr>
            <a:r>
              <a:rPr lang="en-US" altLang="en-US" sz="800" b="0" baseline="30000" dirty="0">
                <a:latin typeface="Gotham" panose="02000604040000020004"/>
              </a:rPr>
              <a:t>1</a:t>
            </a:r>
            <a:r>
              <a:rPr lang="en-US" altLang="en-US" sz="800" b="0" dirty="0">
                <a:latin typeface="Gotham" panose="02000604040000020004"/>
              </a:rPr>
              <a:t> A&amp;W Food Services, The Keg Steakhouse and Boston Pizza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083349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C0C64-4976-9B4C-8D11-8E59CB6C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Gotham" panose="02000604040000020004"/>
              </a:rPr>
              <a:t>Why a Royalty Deal?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5B901-FD47-A941-9659-64112974C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55639"/>
            <a:ext cx="8825659" cy="4155341"/>
          </a:xfrm>
        </p:spPr>
        <p:txBody>
          <a:bodyPr>
            <a:normAutofit fontScale="47500" lnSpcReduction="20000"/>
          </a:bodyPr>
          <a:lstStyle/>
          <a:p>
            <a:pPr marL="358775" indent="-358775" algn="just">
              <a:buClrTx/>
              <a:tabLst>
                <a:tab pos="2743200" algn="l"/>
              </a:tabLst>
            </a:pPr>
            <a:r>
              <a:rPr lang="en-US" altLang="en-US" b="0" dirty="0">
                <a:latin typeface="Gotham" panose="02000604040000020004"/>
              </a:rPr>
              <a:t>It takes a </a:t>
            </a:r>
            <a:r>
              <a:rPr lang="en-US" altLang="en-US" b="0" dirty="0">
                <a:solidFill>
                  <a:srgbClr val="00B0F0"/>
                </a:solidFill>
                <a:latin typeface="Gotham" panose="02000604040000020004"/>
              </a:rPr>
              <a:t>big effort</a:t>
            </a:r>
            <a:r>
              <a:rPr lang="en-US" altLang="en-US" sz="4400" b="0" dirty="0">
                <a:solidFill>
                  <a:srgbClr val="00B0F0"/>
                </a:solidFill>
                <a:latin typeface="Gotham" panose="02000604040000020004"/>
              </a:rPr>
              <a:t> </a:t>
            </a:r>
            <a:r>
              <a:rPr lang="en-US" altLang="en-US" b="0" dirty="0">
                <a:latin typeface="Gotham" panose="02000604040000020004"/>
              </a:rPr>
              <a:t>and often a long period of time to build a Franchisor to a point where it has achieved scale and becomes highly profitable </a:t>
            </a:r>
          </a:p>
          <a:p>
            <a:pPr marL="358775" indent="-358775" algn="just">
              <a:buClrTx/>
              <a:tabLst>
                <a:tab pos="2743200" algn="l"/>
              </a:tabLst>
            </a:pPr>
            <a:r>
              <a:rPr lang="en-US" altLang="en-US" b="0" dirty="0">
                <a:latin typeface="Gotham" panose="02000604040000020004"/>
              </a:rPr>
              <a:t>Many entrepreneurs (owners) want to take some </a:t>
            </a:r>
            <a:r>
              <a:rPr lang="en-US" altLang="en-US" b="0" dirty="0">
                <a:solidFill>
                  <a:srgbClr val="00B0F0"/>
                </a:solidFill>
                <a:latin typeface="Gotham" panose="02000604040000020004"/>
              </a:rPr>
              <a:t>money off the table </a:t>
            </a:r>
            <a:r>
              <a:rPr lang="en-US" altLang="en-US" b="0" dirty="0">
                <a:latin typeface="Gotham" panose="02000604040000020004"/>
              </a:rPr>
              <a:t>when their Franchisor becomes profitable</a:t>
            </a:r>
          </a:p>
          <a:p>
            <a:pPr marL="358775" indent="-358775" algn="just">
              <a:buClrTx/>
              <a:tabLst>
                <a:tab pos="2743200" algn="l"/>
              </a:tabLst>
            </a:pPr>
            <a:r>
              <a:rPr lang="en-US" altLang="en-US" b="0" dirty="0">
                <a:latin typeface="Gotham" panose="02000604040000020004"/>
              </a:rPr>
              <a:t>Once a Franchisor achieves scale, the equity risk phase (while building to scale) is over – DIV believes owners of high-quality franchisors should retain </a:t>
            </a:r>
            <a:r>
              <a:rPr lang="en-US" altLang="en-US" b="0" dirty="0">
                <a:solidFill>
                  <a:srgbClr val="00B0F0"/>
                </a:solidFill>
                <a:latin typeface="Gotham" panose="02000604040000020004"/>
              </a:rPr>
              <a:t>100% equity ownership </a:t>
            </a:r>
            <a:r>
              <a:rPr lang="en-US" altLang="en-US" b="0" dirty="0">
                <a:latin typeface="Gotham" panose="02000604040000020004"/>
              </a:rPr>
              <a:t>and reap the </a:t>
            </a:r>
            <a:r>
              <a:rPr lang="en-US" altLang="en-US" b="0" dirty="0">
                <a:solidFill>
                  <a:srgbClr val="00B0F0"/>
                </a:solidFill>
                <a:latin typeface="Gotham" panose="02000604040000020004"/>
              </a:rPr>
              <a:t>economic rewards </a:t>
            </a:r>
            <a:r>
              <a:rPr lang="en-US" altLang="en-US" b="0" dirty="0">
                <a:latin typeface="Gotham" panose="02000604040000020004"/>
              </a:rPr>
              <a:t>of continuing to scale the business</a:t>
            </a:r>
          </a:p>
          <a:p>
            <a:pPr marL="358775" indent="-358775" algn="just">
              <a:buClrTx/>
              <a:tabLst>
                <a:tab pos="2743200" algn="l"/>
              </a:tabLst>
            </a:pPr>
            <a:r>
              <a:rPr lang="en-US" altLang="en-US" b="0" dirty="0">
                <a:latin typeface="Gotham" panose="02000604040000020004"/>
              </a:rPr>
              <a:t>DIV’s unique trademark and royalty transaction structure provides owners of high quality Franchisors with the liquidity of a private equity deal, while retaining </a:t>
            </a:r>
            <a:r>
              <a:rPr lang="en-US" altLang="en-US" b="0" dirty="0">
                <a:solidFill>
                  <a:srgbClr val="00B0F0"/>
                </a:solidFill>
                <a:latin typeface="Gotham" panose="02000604040000020004"/>
              </a:rPr>
              <a:t>100% control </a:t>
            </a:r>
            <a:r>
              <a:rPr lang="en-US" altLang="en-US" b="0" u="sng" dirty="0">
                <a:latin typeface="Gotham" panose="02000604040000020004"/>
              </a:rPr>
              <a:t>and</a:t>
            </a:r>
            <a:r>
              <a:rPr lang="en-US" altLang="en-US" b="0" dirty="0">
                <a:solidFill>
                  <a:schemeClr val="accent1"/>
                </a:solidFill>
                <a:latin typeface="Gotham" panose="02000604040000020004"/>
              </a:rPr>
              <a:t> </a:t>
            </a:r>
            <a:r>
              <a:rPr lang="en-US" altLang="en-US" b="0" dirty="0">
                <a:solidFill>
                  <a:srgbClr val="00B0F0"/>
                </a:solidFill>
                <a:latin typeface="Gotham" panose="02000604040000020004"/>
              </a:rPr>
              <a:t>the economic upside </a:t>
            </a:r>
            <a:r>
              <a:rPr lang="en-US" altLang="en-US" b="0" dirty="0">
                <a:latin typeface="Gotham" panose="02000604040000020004"/>
              </a:rPr>
              <a:t>of continued new store growth</a:t>
            </a:r>
          </a:p>
          <a:p>
            <a:pPr marL="358775" indent="-358775" algn="just">
              <a:buClrTx/>
              <a:tabLst>
                <a:tab pos="2743200" algn="l"/>
              </a:tabLst>
            </a:pPr>
            <a:r>
              <a:rPr lang="en-US" altLang="en-US" b="0" dirty="0">
                <a:latin typeface="Gotham" panose="02000604040000020004"/>
              </a:rPr>
              <a:t>Furthermore, the all-important </a:t>
            </a:r>
            <a:r>
              <a:rPr lang="en-US" altLang="en-US" b="0" dirty="0">
                <a:solidFill>
                  <a:srgbClr val="00B0F0"/>
                </a:solidFill>
                <a:latin typeface="Gotham" panose="02000604040000020004"/>
              </a:rPr>
              <a:t>relationship</a:t>
            </a:r>
            <a:r>
              <a:rPr lang="en-US" altLang="en-US" b="0" dirty="0">
                <a:solidFill>
                  <a:schemeClr val="accent1"/>
                </a:solidFill>
                <a:latin typeface="Gotham" panose="02000604040000020004"/>
              </a:rPr>
              <a:t> </a:t>
            </a:r>
            <a:r>
              <a:rPr lang="en-US" altLang="en-US" b="0" dirty="0">
                <a:latin typeface="Gotham" panose="02000604040000020004"/>
              </a:rPr>
              <a:t>between the Franchisor and franchisees is </a:t>
            </a:r>
            <a:r>
              <a:rPr lang="en-US" altLang="en-US" b="0" dirty="0">
                <a:solidFill>
                  <a:srgbClr val="00B0F0"/>
                </a:solidFill>
                <a:latin typeface="Gotham" panose="02000604040000020004"/>
              </a:rPr>
              <a:t>unaffected</a:t>
            </a:r>
            <a:r>
              <a:rPr lang="en-US" altLang="en-US" b="0" dirty="0">
                <a:latin typeface="Gotham" panose="02000604040000020004"/>
              </a:rPr>
              <a:t>, unlike a change of control private equity deal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790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C0C64-4976-9B4C-8D11-8E59CB6CF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699054"/>
            <a:ext cx="11262085" cy="706964"/>
          </a:xfrm>
        </p:spPr>
        <p:txBody>
          <a:bodyPr>
            <a:noAutofit/>
          </a:bodyPr>
          <a:lstStyle/>
          <a:p>
            <a:r>
              <a:rPr lang="en-US" sz="3600" dirty="0">
                <a:latin typeface="Gotham" panose="02000604040000020004"/>
                <a:cs typeface="Gisha" panose="020B0604020202020204" pitchFamily="34" charset="-79"/>
              </a:rPr>
              <a:t>Franchisor Attributes for a Royalty Transaction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0594C58-DC05-F6E8-A3B9-4A48B5FB1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5979" y="4383034"/>
            <a:ext cx="6078081" cy="1005840"/>
          </a:xfrm>
        </p:spPr>
        <p:txBody>
          <a:bodyPr anchor="ctr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CA" sz="1800" b="0" dirty="0">
                <a:latin typeface="Gotham" panose="02000604040000020004" pitchFamily="2" charset="0"/>
              </a:rPr>
              <a:t>Amongst the market leaders in its category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CA" sz="1800" b="0" dirty="0">
                <a:latin typeface="Gotham" panose="02000604040000020004" pitchFamily="2" charset="0"/>
              </a:rPr>
              <a:t>Long operating history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CA" sz="1800" b="0" dirty="0">
                <a:latin typeface="Gotham" panose="02000604040000020004" pitchFamily="2" charset="0"/>
              </a:rPr>
              <a:t>Experienced management team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A7B468-6D68-A218-F1ED-BF971E107A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229" y="3248161"/>
            <a:ext cx="1005840" cy="10058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57C988-94AD-534D-A7A6-187686E69B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481" y="2025144"/>
            <a:ext cx="1005840" cy="100584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37EE660-0E0C-1648-FCBD-51A835329430}"/>
              </a:ext>
            </a:extLst>
          </p:cNvPr>
          <p:cNvSpPr txBox="1">
            <a:spLocks/>
          </p:cNvSpPr>
          <p:nvPr/>
        </p:nvSpPr>
        <p:spPr>
          <a:xfrm>
            <a:off x="3285979" y="3259178"/>
            <a:ext cx="6078081" cy="10058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None/>
              <a:defRPr sz="1600" b="0" i="0" kern="1200">
                <a:solidFill>
                  <a:schemeClr val="tx1"/>
                </a:solidFill>
                <a:latin typeface="Gotham" panose="02000604040000020004" pitchFamily="2" charset="0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None/>
              <a:defRPr sz="1400" b="0" i="0" kern="1200">
                <a:solidFill>
                  <a:schemeClr val="tx1"/>
                </a:solidFill>
                <a:latin typeface="Gotham" panose="02000604040000020004" pitchFamily="2" charset="0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None/>
              <a:defRPr sz="1200" b="0" i="0" kern="1200">
                <a:solidFill>
                  <a:schemeClr val="tx1"/>
                </a:solidFill>
                <a:latin typeface="Gotham" panose="02000604040000020004" pitchFamily="2" charset="0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None/>
              <a:defRPr sz="1100" b="0" i="0" kern="1200">
                <a:solidFill>
                  <a:schemeClr val="tx1"/>
                </a:solidFill>
                <a:latin typeface="Gotham" panose="02000604040000020004" pitchFamily="2" charset="0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None/>
              <a:defRPr sz="1100" b="0" i="0" kern="1200">
                <a:solidFill>
                  <a:schemeClr val="tx1"/>
                </a:solidFill>
                <a:latin typeface="Gotham" panose="02000604040000020004" pitchFamily="2" charset="0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spcBef>
                <a:spcPts val="600"/>
              </a:spcBef>
            </a:pPr>
            <a:r>
              <a:rPr lang="en-CA" sz="1800" dirty="0"/>
              <a:t>Profitable – $4+M of EBITDA</a:t>
            </a:r>
            <a:endParaRPr lang="en-CA" sz="1800" baseline="30000" dirty="0"/>
          </a:p>
          <a:p>
            <a:pPr>
              <a:spcBef>
                <a:spcPts val="600"/>
              </a:spcBef>
            </a:pPr>
            <a:r>
              <a:rPr lang="en-CA" sz="1800" dirty="0"/>
              <a:t>History of positive SSSG</a:t>
            </a:r>
            <a:endParaRPr lang="en-CA" sz="1800" baseline="300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0DBF721-155D-6714-F916-84CC2FD96318}"/>
              </a:ext>
            </a:extLst>
          </p:cNvPr>
          <p:cNvSpPr txBox="1">
            <a:spLocks/>
          </p:cNvSpPr>
          <p:nvPr/>
        </p:nvSpPr>
        <p:spPr>
          <a:xfrm>
            <a:off x="3285979" y="2025144"/>
            <a:ext cx="6078081" cy="100584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None/>
              <a:defRPr sz="1600" b="0" i="0" kern="1200">
                <a:solidFill>
                  <a:schemeClr val="tx1"/>
                </a:solidFill>
                <a:latin typeface="Gotham" panose="02000604040000020004" pitchFamily="2" charset="0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None/>
              <a:defRPr sz="1400" b="0" i="0" kern="1200">
                <a:solidFill>
                  <a:schemeClr val="tx1"/>
                </a:solidFill>
                <a:latin typeface="Gotham" panose="02000604040000020004" pitchFamily="2" charset="0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None/>
              <a:defRPr sz="1200" b="0" i="0" kern="1200">
                <a:solidFill>
                  <a:schemeClr val="tx1"/>
                </a:solidFill>
                <a:latin typeface="Gotham" panose="02000604040000020004" pitchFamily="2" charset="0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None/>
              <a:defRPr sz="1100" b="0" i="0" kern="1200">
                <a:solidFill>
                  <a:schemeClr val="tx1"/>
                </a:solidFill>
                <a:latin typeface="Gotham" panose="02000604040000020004" pitchFamily="2" charset="0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None/>
              <a:defRPr sz="1100" b="0" i="0" kern="1200">
                <a:solidFill>
                  <a:schemeClr val="tx1"/>
                </a:solidFill>
                <a:latin typeface="Gotham" panose="02000604040000020004" pitchFamily="2" charset="0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spcBef>
                <a:spcPts val="600"/>
              </a:spcBef>
            </a:pPr>
            <a:r>
              <a:rPr lang="en-CA" sz="1800" dirty="0"/>
              <a:t>Franchisor – stable annuity-like revenue streams</a:t>
            </a:r>
          </a:p>
          <a:p>
            <a:pPr>
              <a:spcBef>
                <a:spcPts val="600"/>
              </a:spcBef>
            </a:pPr>
            <a:r>
              <a:rPr lang="en-CA" sz="1800" dirty="0"/>
              <a:t>Robust store level economics</a:t>
            </a:r>
          </a:p>
          <a:p>
            <a:pPr>
              <a:spcBef>
                <a:spcPts val="600"/>
              </a:spcBef>
            </a:pPr>
            <a:r>
              <a:rPr lang="en-CA" sz="1800" dirty="0"/>
              <a:t>Strong new store growth prospects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20A63D-C408-6E82-8138-8713AA086D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481" y="4526249"/>
            <a:ext cx="1005840" cy="1005840"/>
          </a:xfrm>
          <a:prstGeom prst="rect">
            <a:avLst/>
          </a:prstGeom>
        </p:spPr>
      </p:pic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A5FCAC94-7CF2-C573-7314-36358C94F561}"/>
              </a:ext>
            </a:extLst>
          </p:cNvPr>
          <p:cNvSpPr txBox="1">
            <a:spLocks/>
          </p:cNvSpPr>
          <p:nvPr/>
        </p:nvSpPr>
        <p:spPr>
          <a:xfrm>
            <a:off x="905854" y="5543990"/>
            <a:ext cx="10408777" cy="570581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None/>
              <a:defRPr sz="1400" b="0" i="0" kern="1200">
                <a:solidFill>
                  <a:schemeClr val="tx1"/>
                </a:solidFill>
                <a:latin typeface="Gotham" panose="02000604040000020004" pitchFamily="2" charset="0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None/>
              <a:defRPr sz="1200" b="0" i="0" kern="1200">
                <a:solidFill>
                  <a:schemeClr val="tx1"/>
                </a:solidFill>
                <a:latin typeface="Gotham" panose="02000604040000020004" pitchFamily="2" charset="0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None/>
              <a:defRPr sz="1100" b="0" i="0" kern="1200">
                <a:solidFill>
                  <a:schemeClr val="tx1"/>
                </a:solidFill>
                <a:latin typeface="Gotham" panose="02000604040000020004" pitchFamily="2" charset="0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None/>
              <a:defRPr sz="1050" b="0" i="0" kern="1200">
                <a:solidFill>
                  <a:schemeClr val="tx1"/>
                </a:solidFill>
                <a:latin typeface="Gotham" panose="02000604040000020004" pitchFamily="2" charset="0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None/>
              <a:defRPr sz="1050" b="0" i="0" kern="1200">
                <a:solidFill>
                  <a:schemeClr val="tx1"/>
                </a:solidFill>
                <a:latin typeface="Gotham" panose="02000604040000020004" pitchFamily="2" charset="0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>
              <a:buClrTx/>
              <a:tabLst>
                <a:tab pos="2743200" algn="l"/>
              </a:tabLst>
            </a:pPr>
            <a:r>
              <a:rPr lang="en-US" altLang="en-US" sz="1800" dirty="0"/>
              <a:t>The royalty transaction is primarily targeted at </a:t>
            </a:r>
            <a:r>
              <a:rPr lang="en-US" altLang="en-US" sz="1800" dirty="0">
                <a:solidFill>
                  <a:srgbClr val="00B0F0"/>
                </a:solidFill>
              </a:rPr>
              <a:t>individually-owned franchisor businesses </a:t>
            </a:r>
            <a:r>
              <a:rPr lang="en-US" altLang="en-US" sz="1800" dirty="0"/>
              <a:t>that are </a:t>
            </a:r>
            <a:r>
              <a:rPr lang="en-US" altLang="en-US" sz="1800" dirty="0">
                <a:solidFill>
                  <a:srgbClr val="00B0F0"/>
                </a:solidFill>
              </a:rPr>
              <a:t>seeking a liquidity event </a:t>
            </a:r>
            <a:r>
              <a:rPr lang="en-US" altLang="en-US" sz="1800" dirty="0"/>
              <a:t>and </a:t>
            </a:r>
            <a:r>
              <a:rPr lang="en-US" altLang="en-US" sz="1800" dirty="0">
                <a:solidFill>
                  <a:srgbClr val="00B0F0"/>
                </a:solidFill>
              </a:rPr>
              <a:t>don’t want to sell out </a:t>
            </a:r>
            <a:r>
              <a:rPr lang="en-US" altLang="en-US" sz="1800" dirty="0"/>
              <a:t>to private equity</a:t>
            </a:r>
          </a:p>
        </p:txBody>
      </p:sp>
    </p:spTree>
    <p:extLst>
      <p:ext uri="{BB962C8B-B14F-4D97-AF65-F5344CB8AC3E}">
        <p14:creationId xmlns:p14="http://schemas.microsoft.com/office/powerpoint/2010/main" val="4042217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C0C64-4976-9B4C-8D11-8E59CB6CF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699054"/>
            <a:ext cx="9834938" cy="70696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otham" panose="02000604040000020004"/>
              </a:rPr>
              <a:t>How a Royalty Transaction Works</a:t>
            </a:r>
          </a:p>
        </p:txBody>
      </p:sp>
      <p:sp>
        <p:nvSpPr>
          <p:cNvPr id="6" name="Rounded Rectangle 12">
            <a:extLst>
              <a:ext uri="{FF2B5EF4-FFF2-40B4-BE49-F238E27FC236}">
                <a16:creationId xmlns:a16="http://schemas.microsoft.com/office/drawing/2014/main" id="{C9BABA19-EDD2-F7BF-5821-92F44B4A4E65}"/>
              </a:ext>
            </a:extLst>
          </p:cNvPr>
          <p:cNvSpPr/>
          <p:nvPr/>
        </p:nvSpPr>
        <p:spPr>
          <a:xfrm>
            <a:off x="1716556" y="2032094"/>
            <a:ext cx="2019300" cy="97155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B0F0"/>
                </a:solidFill>
                <a:latin typeface="Gotham" panose="02000604040000020004" pitchFamily="2" charset="0"/>
              </a:rPr>
              <a:t>Diversified Royalty Corp.</a:t>
            </a: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63777FE2-42F2-AEB1-07DD-9107B0CB8F16}"/>
              </a:ext>
            </a:extLst>
          </p:cNvPr>
          <p:cNvSpPr/>
          <p:nvPr/>
        </p:nvSpPr>
        <p:spPr>
          <a:xfrm>
            <a:off x="5383274" y="2032093"/>
            <a:ext cx="2019300" cy="97155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B0F0"/>
                </a:solidFill>
                <a:latin typeface="Gotham" panose="02000604040000020004" pitchFamily="2" charset="0"/>
              </a:rPr>
              <a:t>Franchisor Co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A86C934-57D6-4633-896B-361CBD122705}"/>
              </a:ext>
            </a:extLst>
          </p:cNvPr>
          <p:cNvCxnSpPr>
            <a:cxnSpLocks/>
          </p:cNvCxnSpPr>
          <p:nvPr/>
        </p:nvCxnSpPr>
        <p:spPr>
          <a:xfrm flipH="1" flipV="1">
            <a:off x="3752380" y="2286354"/>
            <a:ext cx="1630894" cy="1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DF0E155-6FB0-E156-DCE5-75D6AC22E318}"/>
              </a:ext>
            </a:extLst>
          </p:cNvPr>
          <p:cNvCxnSpPr>
            <a:cxnSpLocks/>
          </p:cNvCxnSpPr>
          <p:nvPr/>
        </p:nvCxnSpPr>
        <p:spPr>
          <a:xfrm>
            <a:off x="3763396" y="2756165"/>
            <a:ext cx="16198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CBE80B2-F754-25F6-CE2D-1C6E88FA07FA}"/>
              </a:ext>
            </a:extLst>
          </p:cNvPr>
          <p:cNvSpPr txBox="1"/>
          <p:nvPr/>
        </p:nvSpPr>
        <p:spPr>
          <a:xfrm>
            <a:off x="3720875" y="2010682"/>
            <a:ext cx="1682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Gotham" panose="02000604040000020004" pitchFamily="2" charset="0"/>
              </a:rPr>
              <a:t>Purchase Trademarks/IP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2461C0-CC48-6C3A-6C5D-97D0E5F7659E}"/>
              </a:ext>
            </a:extLst>
          </p:cNvPr>
          <p:cNvSpPr txBox="1"/>
          <p:nvPr/>
        </p:nvSpPr>
        <p:spPr>
          <a:xfrm>
            <a:off x="4277487" y="2756440"/>
            <a:ext cx="481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Gotham" panose="02000604040000020004" pitchFamily="2" charset="0"/>
              </a:rPr>
              <a:t>Cash</a:t>
            </a:r>
          </a:p>
        </p:txBody>
      </p:sp>
      <p:sp>
        <p:nvSpPr>
          <p:cNvPr id="18" name="Rounded Rectangle 12">
            <a:extLst>
              <a:ext uri="{FF2B5EF4-FFF2-40B4-BE49-F238E27FC236}">
                <a16:creationId xmlns:a16="http://schemas.microsoft.com/office/drawing/2014/main" id="{43907932-45BB-6C4C-0C6E-CF67AA6D2E44}"/>
              </a:ext>
            </a:extLst>
          </p:cNvPr>
          <p:cNvSpPr/>
          <p:nvPr/>
        </p:nvSpPr>
        <p:spPr>
          <a:xfrm>
            <a:off x="1733080" y="3320971"/>
            <a:ext cx="2019300" cy="97155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B0F0"/>
                </a:solidFill>
                <a:latin typeface="Gotham" panose="02000604040000020004" pitchFamily="2" charset="0"/>
              </a:rPr>
              <a:t>Diversified Royalty Corp.</a:t>
            </a:r>
          </a:p>
        </p:txBody>
      </p:sp>
      <p:sp>
        <p:nvSpPr>
          <p:cNvPr id="19" name="Rounded Rectangle 15">
            <a:extLst>
              <a:ext uri="{FF2B5EF4-FFF2-40B4-BE49-F238E27FC236}">
                <a16:creationId xmlns:a16="http://schemas.microsoft.com/office/drawing/2014/main" id="{96F535FF-2AFB-CAAD-BBFC-C2F937437753}"/>
              </a:ext>
            </a:extLst>
          </p:cNvPr>
          <p:cNvSpPr/>
          <p:nvPr/>
        </p:nvSpPr>
        <p:spPr>
          <a:xfrm>
            <a:off x="5399798" y="3320970"/>
            <a:ext cx="2019300" cy="97155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B0F0"/>
                </a:solidFill>
                <a:latin typeface="Gotham" panose="02000604040000020004" pitchFamily="2" charset="0"/>
              </a:rPr>
              <a:t>Franchisor Co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E6D2738-5675-0B82-7169-D8DFA6EC2E4E}"/>
              </a:ext>
            </a:extLst>
          </p:cNvPr>
          <p:cNvCxnSpPr>
            <a:cxnSpLocks/>
          </p:cNvCxnSpPr>
          <p:nvPr/>
        </p:nvCxnSpPr>
        <p:spPr>
          <a:xfrm flipH="1">
            <a:off x="3768904" y="3573666"/>
            <a:ext cx="1630894" cy="1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DE8C451-BE05-C0EB-3499-865580A6012C}"/>
              </a:ext>
            </a:extLst>
          </p:cNvPr>
          <p:cNvCxnSpPr>
            <a:cxnSpLocks/>
          </p:cNvCxnSpPr>
          <p:nvPr/>
        </p:nvCxnSpPr>
        <p:spPr>
          <a:xfrm>
            <a:off x="3785428" y="4045042"/>
            <a:ext cx="1596311" cy="3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2CD3E7E-A95E-6126-A38C-AC1529321C91}"/>
              </a:ext>
            </a:extLst>
          </p:cNvPr>
          <p:cNvSpPr txBox="1"/>
          <p:nvPr/>
        </p:nvSpPr>
        <p:spPr>
          <a:xfrm>
            <a:off x="3775066" y="4057622"/>
            <a:ext cx="1606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Gotham" panose="02000604040000020004" pitchFamily="2" charset="0"/>
              </a:rPr>
              <a:t>License Trademarks/IP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C644CF3-3D84-4400-AC47-04C49040FF9F}"/>
              </a:ext>
            </a:extLst>
          </p:cNvPr>
          <p:cNvSpPr txBox="1"/>
          <p:nvPr/>
        </p:nvSpPr>
        <p:spPr>
          <a:xfrm>
            <a:off x="4197273" y="3296667"/>
            <a:ext cx="6416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Gotham" panose="02000604040000020004" pitchFamily="2" charset="0"/>
              </a:rPr>
              <a:t>Royalty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8A0F54E6-F3C8-C641-1065-F3326C5F4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4888" y="2179296"/>
            <a:ext cx="4021157" cy="804423"/>
          </a:xfrm>
        </p:spPr>
        <p:txBody>
          <a:bodyPr>
            <a:normAutofit/>
          </a:bodyPr>
          <a:lstStyle/>
          <a:p>
            <a:pPr marL="0" indent="0" algn="just">
              <a:buClrTx/>
              <a:buNone/>
              <a:tabLst>
                <a:tab pos="2743200" algn="l"/>
              </a:tabLst>
            </a:pPr>
            <a:r>
              <a:rPr lang="en-US" altLang="en-US" sz="1600" b="0" dirty="0">
                <a:latin typeface="Gotham" panose="02000604040000020004"/>
              </a:rPr>
              <a:t>DIV purchases</a:t>
            </a:r>
            <a:r>
              <a:rPr lang="en-US" altLang="en-US" sz="1600" b="0" baseline="30000" dirty="0">
                <a:latin typeface="Gotham" panose="02000604040000020004"/>
              </a:rPr>
              <a:t>1</a:t>
            </a:r>
            <a:r>
              <a:rPr lang="en-US" altLang="en-US" sz="1600" b="0" dirty="0">
                <a:latin typeface="Gotham" panose="02000604040000020004"/>
              </a:rPr>
              <a:t> the worldwide trademarks and IP for ~9-10x TTM EBITDA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6F7F4E49-8F38-E24E-C85C-A020C02E70EE}"/>
              </a:ext>
            </a:extLst>
          </p:cNvPr>
          <p:cNvSpPr txBox="1">
            <a:spLocks/>
          </p:cNvSpPr>
          <p:nvPr/>
        </p:nvSpPr>
        <p:spPr>
          <a:xfrm>
            <a:off x="7654889" y="3346766"/>
            <a:ext cx="4021157" cy="11205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571500" indent="-5715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38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914400" indent="-4572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3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371600" indent="-4572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b="0" i="0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Tx/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altLang="en-US" sz="1600" b="0" dirty="0">
                <a:latin typeface="Gotham" panose="02000604040000020004"/>
              </a:rPr>
              <a:t>DIV licenses the North American trademarks and IP in exchange for a royalty equal to approximately TTM EBITDA – the royalty would fluctuate based on SSSG or at a fixed rate</a:t>
            </a:r>
            <a:endParaRPr lang="en-US" sz="1600" dirty="0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8605193C-55F2-0B18-A283-FCBECD64DB43}"/>
              </a:ext>
            </a:extLst>
          </p:cNvPr>
          <p:cNvSpPr txBox="1">
            <a:spLocks/>
          </p:cNvSpPr>
          <p:nvPr/>
        </p:nvSpPr>
        <p:spPr>
          <a:xfrm>
            <a:off x="742216" y="2990310"/>
            <a:ext cx="941291" cy="339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71500" indent="-5715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38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914400" indent="-4572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3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371600" indent="-4572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b="0" i="0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Tx/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altLang="en-US" sz="1600" b="0" dirty="0">
                <a:latin typeface="Gotham" panose="02000604040000020004"/>
              </a:rPr>
              <a:t>Step 1 </a:t>
            </a:r>
            <a:endParaRPr lang="en-US" sz="1600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9D6C12F3-3297-2D7D-AABE-719789C79F37}"/>
              </a:ext>
            </a:extLst>
          </p:cNvPr>
          <p:cNvSpPr txBox="1">
            <a:spLocks/>
          </p:cNvSpPr>
          <p:nvPr/>
        </p:nvSpPr>
        <p:spPr>
          <a:xfrm>
            <a:off x="1654059" y="4658260"/>
            <a:ext cx="10021986" cy="971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71500" indent="-5715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38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914400" indent="-4572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3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371600" indent="-4572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b="0" i="0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 algn="just">
              <a:buClrTx/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b="0" dirty="0">
                <a:latin typeface="Gotham" panose="02000604040000020004"/>
              </a:rPr>
              <a:t>The owners of Franchisor Co:</a:t>
            </a:r>
          </a:p>
          <a:p>
            <a:pPr marL="358775" indent="-358775" algn="just">
              <a:buClrTx/>
              <a:tabLst>
                <a:tab pos="2743200" algn="l"/>
              </a:tabLst>
            </a:pPr>
            <a:r>
              <a:rPr lang="en-US" sz="1600" b="0" dirty="0">
                <a:latin typeface="Gotham" panose="02000604040000020004"/>
              </a:rPr>
              <a:t>realize a </a:t>
            </a:r>
            <a:r>
              <a:rPr lang="en-US" sz="1600" b="0" dirty="0">
                <a:solidFill>
                  <a:srgbClr val="00B0F0"/>
                </a:solidFill>
                <a:latin typeface="Gotham" panose="02000604040000020004"/>
              </a:rPr>
              <a:t>material liquidity event</a:t>
            </a:r>
          </a:p>
          <a:p>
            <a:pPr marL="358775" indent="-358775" algn="just">
              <a:buClrTx/>
              <a:tabLst>
                <a:tab pos="2743200" algn="l"/>
              </a:tabLst>
            </a:pPr>
            <a:r>
              <a:rPr lang="en-US" sz="1600" b="0" dirty="0">
                <a:latin typeface="Gotham" panose="02000604040000020004"/>
              </a:rPr>
              <a:t>retain </a:t>
            </a:r>
            <a:r>
              <a:rPr lang="en-US" sz="1600" b="0" dirty="0">
                <a:solidFill>
                  <a:srgbClr val="00B0F0"/>
                </a:solidFill>
                <a:latin typeface="Gotham" panose="02000604040000020004"/>
              </a:rPr>
              <a:t>100% equity </a:t>
            </a:r>
            <a:r>
              <a:rPr lang="en-US" sz="1600" b="0" dirty="0">
                <a:latin typeface="Gotham" panose="02000604040000020004"/>
              </a:rPr>
              <a:t>ownership 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A8E77227-2A39-332C-82BA-A372DE79C905}"/>
              </a:ext>
            </a:extLst>
          </p:cNvPr>
          <p:cNvSpPr txBox="1">
            <a:spLocks/>
          </p:cNvSpPr>
          <p:nvPr/>
        </p:nvSpPr>
        <p:spPr>
          <a:xfrm>
            <a:off x="1478122" y="6182635"/>
            <a:ext cx="2157444" cy="256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71500" indent="-5715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38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914400" indent="-4572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3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371600" indent="-4572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b="0" i="0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Tx/>
              <a:buNone/>
              <a:tabLst>
                <a:tab pos="2743200" algn="l"/>
              </a:tabLst>
            </a:pPr>
            <a:r>
              <a:rPr lang="en-US" altLang="en-US" sz="800" b="0" baseline="30000" dirty="0">
                <a:latin typeface="Gotham" panose="02000604040000020004"/>
              </a:rPr>
              <a:t>1</a:t>
            </a:r>
            <a:r>
              <a:rPr lang="en-US" altLang="en-US" sz="800" b="0" dirty="0">
                <a:latin typeface="Gotham" panose="02000604040000020004"/>
              </a:rPr>
              <a:t> taxed as a capital gain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407835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C0C64-4976-9B4C-8D11-8E59CB6CF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699054"/>
            <a:ext cx="9407648" cy="70696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otham" panose="02000604040000020004"/>
              </a:rPr>
              <a:t>How a Royalty Transaction Works</a:t>
            </a: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63777FE2-42F2-AEB1-07DD-9107B0CB8F16}"/>
              </a:ext>
            </a:extLst>
          </p:cNvPr>
          <p:cNvSpPr/>
          <p:nvPr/>
        </p:nvSpPr>
        <p:spPr>
          <a:xfrm>
            <a:off x="1733080" y="2032093"/>
            <a:ext cx="2019300" cy="97155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B0F0"/>
                </a:solidFill>
                <a:latin typeface="Gotham" panose="02000604040000020004" pitchFamily="2" charset="0"/>
              </a:rPr>
              <a:t>Franchisor Co</a:t>
            </a:r>
          </a:p>
        </p:txBody>
      </p:sp>
      <p:sp>
        <p:nvSpPr>
          <p:cNvPr id="18" name="Rounded Rectangle 12">
            <a:extLst>
              <a:ext uri="{FF2B5EF4-FFF2-40B4-BE49-F238E27FC236}">
                <a16:creationId xmlns:a16="http://schemas.microsoft.com/office/drawing/2014/main" id="{43907932-45BB-6C4C-0C6E-CF67AA6D2E44}"/>
              </a:ext>
            </a:extLst>
          </p:cNvPr>
          <p:cNvSpPr/>
          <p:nvPr/>
        </p:nvSpPr>
        <p:spPr>
          <a:xfrm>
            <a:off x="1733080" y="3320971"/>
            <a:ext cx="2019300" cy="97155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B0F0"/>
                </a:solidFill>
                <a:latin typeface="Gotham" panose="02000604040000020004" pitchFamily="2" charset="0"/>
              </a:rPr>
              <a:t>Diversified Royalty Corp.</a:t>
            </a:r>
          </a:p>
        </p:txBody>
      </p:sp>
      <p:sp>
        <p:nvSpPr>
          <p:cNvPr id="19" name="Rounded Rectangle 15">
            <a:extLst>
              <a:ext uri="{FF2B5EF4-FFF2-40B4-BE49-F238E27FC236}">
                <a16:creationId xmlns:a16="http://schemas.microsoft.com/office/drawing/2014/main" id="{96F535FF-2AFB-CAAD-BBFC-C2F937437753}"/>
              </a:ext>
            </a:extLst>
          </p:cNvPr>
          <p:cNvSpPr/>
          <p:nvPr/>
        </p:nvSpPr>
        <p:spPr>
          <a:xfrm>
            <a:off x="5399798" y="3320970"/>
            <a:ext cx="2019300" cy="97155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B0F0"/>
                </a:solidFill>
                <a:latin typeface="Gotham" panose="02000604040000020004" pitchFamily="2" charset="0"/>
              </a:rPr>
              <a:t>Franchisor Co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E6D2738-5675-0B82-7169-D8DFA6EC2E4E}"/>
              </a:ext>
            </a:extLst>
          </p:cNvPr>
          <p:cNvCxnSpPr>
            <a:cxnSpLocks/>
          </p:cNvCxnSpPr>
          <p:nvPr/>
        </p:nvCxnSpPr>
        <p:spPr>
          <a:xfrm flipH="1">
            <a:off x="3768904" y="3573666"/>
            <a:ext cx="1630894" cy="1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DE8C451-BE05-C0EB-3499-865580A6012C}"/>
              </a:ext>
            </a:extLst>
          </p:cNvPr>
          <p:cNvCxnSpPr>
            <a:cxnSpLocks/>
          </p:cNvCxnSpPr>
          <p:nvPr/>
        </p:nvCxnSpPr>
        <p:spPr>
          <a:xfrm>
            <a:off x="3785428" y="4045042"/>
            <a:ext cx="1596311" cy="3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2CD3E7E-A95E-6126-A38C-AC1529321C91}"/>
              </a:ext>
            </a:extLst>
          </p:cNvPr>
          <p:cNvSpPr txBox="1"/>
          <p:nvPr/>
        </p:nvSpPr>
        <p:spPr>
          <a:xfrm>
            <a:off x="3775066" y="4057622"/>
            <a:ext cx="1606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Gotham" panose="02000604040000020004" pitchFamily="2" charset="0"/>
              </a:rPr>
              <a:t>Cash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C644CF3-3D84-4400-AC47-04C49040FF9F}"/>
              </a:ext>
            </a:extLst>
          </p:cNvPr>
          <p:cNvSpPr txBox="1"/>
          <p:nvPr/>
        </p:nvSpPr>
        <p:spPr>
          <a:xfrm>
            <a:off x="3742859" y="3296667"/>
            <a:ext cx="14266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Gotham" panose="02000604040000020004" pitchFamily="2" charset="0"/>
              </a:rPr>
              <a:t>Incremental Royalty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8A0F54E6-F3C8-C641-1065-F3326C5F4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5421" y="2364822"/>
            <a:ext cx="7383138" cy="638729"/>
          </a:xfrm>
        </p:spPr>
        <p:txBody>
          <a:bodyPr>
            <a:normAutofit/>
          </a:bodyPr>
          <a:lstStyle/>
          <a:p>
            <a:pPr marL="0" indent="0" algn="just">
              <a:buClrTx/>
              <a:buNone/>
              <a:tabLst>
                <a:tab pos="2743200" algn="l"/>
              </a:tabLst>
            </a:pPr>
            <a:r>
              <a:rPr lang="en-US" altLang="en-US" sz="1600" b="0" dirty="0">
                <a:latin typeface="Gotham" panose="02000604040000020004"/>
              </a:rPr>
              <a:t>Each year, as Franchisor Co opens new stores/markets, its EBITDA should increase</a:t>
            </a:r>
            <a:endParaRPr lang="en-US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6F7F4E49-8F38-E24E-C85C-A020C02E70EE}"/>
              </a:ext>
            </a:extLst>
          </p:cNvPr>
          <p:cNvSpPr txBox="1">
            <a:spLocks/>
          </p:cNvSpPr>
          <p:nvPr/>
        </p:nvSpPr>
        <p:spPr>
          <a:xfrm>
            <a:off x="7654889" y="3429001"/>
            <a:ext cx="4021157" cy="760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71500" indent="-5715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38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914400" indent="-4572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3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371600" indent="-4572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b="0" i="0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Tx/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altLang="en-US" sz="1600" b="0" dirty="0">
                <a:latin typeface="Gotham" panose="02000604040000020004"/>
              </a:rPr>
              <a:t>DIV will purchase</a:t>
            </a:r>
            <a:r>
              <a:rPr lang="en-US" altLang="en-US" sz="1600" b="0" baseline="30000" dirty="0">
                <a:latin typeface="Gotham" panose="02000604040000020004"/>
              </a:rPr>
              <a:t>1</a:t>
            </a:r>
            <a:r>
              <a:rPr lang="en-US" altLang="en-US" sz="1600" b="0" dirty="0">
                <a:latin typeface="Gotham" panose="02000604040000020004"/>
              </a:rPr>
              <a:t> incremental EBITDA</a:t>
            </a:r>
            <a:r>
              <a:rPr lang="en-US" altLang="en-US" sz="1600" b="0" baseline="30000" dirty="0">
                <a:latin typeface="Gotham" panose="02000604040000020004"/>
              </a:rPr>
              <a:t>2</a:t>
            </a:r>
            <a:r>
              <a:rPr lang="en-US" altLang="en-US" sz="1600" b="0" dirty="0">
                <a:latin typeface="Gotham" panose="02000604040000020004"/>
              </a:rPr>
              <a:t> generated by Franchisor Co at ~9x multiple</a:t>
            </a:r>
            <a:endParaRPr lang="en-US" sz="1600" dirty="0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8605193C-55F2-0B18-A283-FCBECD64DB43}"/>
              </a:ext>
            </a:extLst>
          </p:cNvPr>
          <p:cNvSpPr txBox="1">
            <a:spLocks/>
          </p:cNvSpPr>
          <p:nvPr/>
        </p:nvSpPr>
        <p:spPr>
          <a:xfrm>
            <a:off x="777418" y="3636779"/>
            <a:ext cx="755072" cy="339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71500" indent="-5715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38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914400" indent="-4572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3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371600" indent="-4572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b="0" i="0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Tx/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altLang="en-US" sz="1600" b="0" dirty="0">
                <a:latin typeface="Gotham" panose="02000604040000020004"/>
              </a:rPr>
              <a:t>Step 2</a:t>
            </a:r>
            <a:endParaRPr lang="en-US" sz="1600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9D6C12F3-3297-2D7D-AABE-719789C79F37}"/>
              </a:ext>
            </a:extLst>
          </p:cNvPr>
          <p:cNvSpPr txBox="1">
            <a:spLocks/>
          </p:cNvSpPr>
          <p:nvPr/>
        </p:nvSpPr>
        <p:spPr>
          <a:xfrm>
            <a:off x="1654059" y="4658260"/>
            <a:ext cx="10021986" cy="971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71500" indent="-5715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38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914400" indent="-4572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3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371600" indent="-4572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b="0" i="0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Tx/>
              <a:buFont typeface="Arial" panose="020B0604020202020204" pitchFamily="34" charset="0"/>
              <a:buNone/>
              <a:tabLst>
                <a:tab pos="2743200" algn="l"/>
              </a:tabLst>
            </a:pPr>
            <a:r>
              <a:rPr lang="en-US" sz="1600" b="0" dirty="0">
                <a:latin typeface="Gotham" panose="02000604040000020004"/>
              </a:rPr>
              <a:t>Since the owners of Franchisor Co own 100% of the equity, they are able to realize the benefit of </a:t>
            </a:r>
            <a:r>
              <a:rPr lang="en-US" sz="1600" b="0" dirty="0">
                <a:solidFill>
                  <a:srgbClr val="00B0F0"/>
                </a:solidFill>
                <a:latin typeface="Gotham" panose="02000604040000020004"/>
              </a:rPr>
              <a:t>monetizing increased profitability</a:t>
            </a:r>
            <a:r>
              <a:rPr lang="en-US" sz="1600" b="0" dirty="0">
                <a:latin typeface="Gotham" panose="02000604040000020004"/>
              </a:rPr>
              <a:t> from continued new location expansion and operating leverage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DC7D9-2D9C-DA98-26A2-9BE55D0F67B3}"/>
              </a:ext>
            </a:extLst>
          </p:cNvPr>
          <p:cNvSpPr txBox="1">
            <a:spLocks/>
          </p:cNvSpPr>
          <p:nvPr/>
        </p:nvSpPr>
        <p:spPr>
          <a:xfrm>
            <a:off x="1478121" y="6155087"/>
            <a:ext cx="3281886" cy="368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71500" indent="-5715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38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914400" indent="-4572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32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371600" indent="-4572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b="0" i="0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Tx/>
              <a:buNone/>
              <a:tabLst>
                <a:tab pos="2743200" algn="l"/>
              </a:tabLst>
            </a:pPr>
            <a:r>
              <a:rPr lang="en-US" altLang="en-US" sz="800" b="0" baseline="30000" dirty="0">
                <a:latin typeface="Gotham" panose="02000604040000020004"/>
              </a:rPr>
              <a:t>1</a:t>
            </a:r>
            <a:r>
              <a:rPr lang="en-US" altLang="en-US" sz="800" b="0" dirty="0">
                <a:latin typeface="Gotham" panose="02000604040000020004"/>
              </a:rPr>
              <a:t> taxed as a capital gain  </a:t>
            </a:r>
            <a:r>
              <a:rPr lang="en-US" altLang="en-US" sz="800" b="0" baseline="30000" dirty="0">
                <a:latin typeface="Gotham" panose="02000604040000020004"/>
              </a:rPr>
              <a:t>2</a:t>
            </a:r>
            <a:r>
              <a:rPr lang="en-US" altLang="en-US" sz="800" b="0" dirty="0">
                <a:latin typeface="Gotham" panose="02000604040000020004"/>
              </a:rPr>
              <a:t> subject to a royalty coverage test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8547562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FA2020(3)" id="{3B16FD03-D07B-8C4A-AB86-8B405EC9197D}" vid="{81DEB34A-EA94-1542-8D5B-5029569E28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0B37786B93B749ACD4555D30664B0E" ma:contentTypeVersion="16" ma:contentTypeDescription="Create a new document." ma:contentTypeScope="" ma:versionID="96eb32440b720c014263c7ecf3210d3b">
  <xsd:schema xmlns:xsd="http://www.w3.org/2001/XMLSchema" xmlns:xs="http://www.w3.org/2001/XMLSchema" xmlns:p="http://schemas.microsoft.com/office/2006/metadata/properties" xmlns:ns2="4b033f35-9572-4fce-96fb-ab1a57318b6e" xmlns:ns3="529b14ad-2be0-47ab-9048-c1aa223709dd" targetNamespace="http://schemas.microsoft.com/office/2006/metadata/properties" ma:root="true" ma:fieldsID="bd04c95666c84dd6d2ced44c5978682b" ns2:_="" ns3:_="">
    <xsd:import namespace="4b033f35-9572-4fce-96fb-ab1a57318b6e"/>
    <xsd:import namespace="529b14ad-2be0-47ab-9048-c1aa223709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Yes_x002f_No" minOccurs="0"/>
                <xsd:element ref="ns2:Notes" minOccurs="0"/>
                <xsd:element ref="ns2:InterviewFeedback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033f35-9572-4fce-96fb-ab1a57318b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Yes_x002f_No" ma:index="20" nillable="true" ma:displayName="Yes/No" ma:default="0" ma:format="Dropdown" ma:internalName="Yes_x002f_No">
      <xsd:simpleType>
        <xsd:restriction base="dms:Boolean"/>
      </xsd:simpleType>
    </xsd:element>
    <xsd:element name="Notes" ma:index="21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InterviewFeedback" ma:index="22" nillable="true" ma:displayName="Interview Feedback " ma:default="1" ma:format="Dropdown" ma:internalName="InterviewFeedback">
      <xsd:simpleType>
        <xsd:restriction base="dms:Boolean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9b14ad-2be0-47ab-9048-c1aa223709d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s_x002f_No xmlns="4b033f35-9572-4fce-96fb-ab1a57318b6e">false</Yes_x002f_No>
    <Notes xmlns="4b033f35-9572-4fce-96fb-ab1a57318b6e" xsi:nil="true"/>
    <InterviewFeedback xmlns="4b033f35-9572-4fce-96fb-ab1a57318b6e">true</InterviewFeedback>
  </documentManagement>
</p:properties>
</file>

<file path=customXml/itemProps1.xml><?xml version="1.0" encoding="utf-8"?>
<ds:datastoreItem xmlns:ds="http://schemas.openxmlformats.org/officeDocument/2006/customXml" ds:itemID="{187BB4F1-B0A7-4073-8659-1C5E74D5EF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B3E8CE-325D-4D08-A9F7-4D85F319AD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033f35-9572-4fce-96fb-ab1a57318b6e"/>
    <ds:schemaRef ds:uri="529b14ad-2be0-47ab-9048-c1aa223709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5AD2C21-C20C-45F2-AB49-B602EC51C88E}">
  <ds:schemaRefs>
    <ds:schemaRef ds:uri="4b033f35-9572-4fce-96fb-ab1a57318b6e"/>
    <ds:schemaRef ds:uri="http://www.w3.org/XML/1998/namespace"/>
    <ds:schemaRef ds:uri="529b14ad-2be0-47ab-9048-c1aa223709dd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19590</TotalTime>
  <Words>1173</Words>
  <Application>Microsoft Office PowerPoint</Application>
  <PresentationFormat>Widescreen</PresentationFormat>
  <Paragraphs>115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Century Gothic</vt:lpstr>
      <vt:lpstr>Gotham</vt:lpstr>
      <vt:lpstr>Gotham </vt:lpstr>
      <vt:lpstr>Helvetica</vt:lpstr>
      <vt:lpstr>Wingdings</vt:lpstr>
      <vt:lpstr>Wingdings 3</vt:lpstr>
      <vt:lpstr>Ion Boardroom</vt:lpstr>
      <vt:lpstr>Royalty Transaction: A Unique Liquidity &amp; Monetization Strategy for Franchise Founders</vt:lpstr>
      <vt:lpstr>Webinar Sponsor</vt:lpstr>
      <vt:lpstr>Speakers</vt:lpstr>
      <vt:lpstr>Options for Founders of Profitable Franchisors</vt:lpstr>
      <vt:lpstr>Introduction</vt:lpstr>
      <vt:lpstr>Why a Royalty Deal?</vt:lpstr>
      <vt:lpstr>Franchisor Attributes for a Royalty Transaction</vt:lpstr>
      <vt:lpstr>How a Royalty Transaction Works</vt:lpstr>
      <vt:lpstr>How a Royalty Transaction Works</vt:lpstr>
      <vt:lpstr>Case Study – Boston Pizza</vt:lpstr>
      <vt:lpstr>First US Royalty Transaction – Stratus</vt:lpstr>
      <vt:lpstr>First US Royalty Transaction – Stratus</vt:lpstr>
      <vt:lpstr>Founder Alternatives</vt:lpstr>
      <vt:lpstr>Diversified Royalty Corp</vt:lpstr>
      <vt:lpstr>Summary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Miriam Levi</dc:creator>
  <cp:lastModifiedBy>Lauren Smith</cp:lastModifiedBy>
  <cp:revision>71</cp:revision>
  <cp:lastPrinted>2022-12-12T17:33:22Z</cp:lastPrinted>
  <dcterms:created xsi:type="dcterms:W3CDTF">2020-02-13T20:55:15Z</dcterms:created>
  <dcterms:modified xsi:type="dcterms:W3CDTF">2023-02-21T19:46:59Z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0x010100480B37786B93B749ACD4555D30664B0E</vt:lpwstr>
  </property>
</Properties>
</file>