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  <p:sldMasterId id="2147483703" r:id="rId5"/>
    <p:sldMasterId id="2147483705" r:id="rId6"/>
  </p:sldMasterIdLst>
  <p:handoutMasterIdLst>
    <p:handoutMasterId r:id="rId19"/>
  </p:handoutMasterIdLst>
  <p:sldIdLst>
    <p:sldId id="256" r:id="rId7"/>
    <p:sldId id="257" r:id="rId8"/>
    <p:sldId id="258" r:id="rId9"/>
    <p:sldId id="284" r:id="rId10"/>
    <p:sldId id="285" r:id="rId11"/>
    <p:sldId id="286" r:id="rId12"/>
    <p:sldId id="287" r:id="rId13"/>
    <p:sldId id="265" r:id="rId14"/>
    <p:sldId id="259" r:id="rId15"/>
    <p:sldId id="276" r:id="rId16"/>
    <p:sldId id="28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A"/>
    <a:srgbClr val="098CA9"/>
    <a:srgbClr val="0B406B"/>
    <a:srgbClr val="FCB123"/>
    <a:srgbClr val="FDD284"/>
    <a:srgbClr val="003C6F"/>
    <a:srgbClr val="F99D31"/>
    <a:srgbClr val="4E8ABE"/>
    <a:srgbClr val="F9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10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d-dc-file1\ncbcapital$\Custom%20Research%20Orders\777\SBA%20Data%202018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d-dc-file1\ncbcapital$\Custom%20Research%20Orders\777\SBA%20Data%202018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4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SBA Loan Volume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Pivot'!$G$4:$G$8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FY 2022 
(till Dec 2021)</c:v>
                </c:pt>
              </c:strCache>
            </c:strRef>
          </c:cat>
          <c:val>
            <c:numRef>
              <c:f>'ALL Pivot'!$H$4:$H$8</c:f>
              <c:numCache>
                <c:formatCode>_("$"* #,##0_);_("$"* \(#,##0\);_("$"* "-"??_);_(@_)</c:formatCode>
                <c:ptCount val="5"/>
                <c:pt idx="0">
                  <c:v>26689468200</c:v>
                </c:pt>
                <c:pt idx="1">
                  <c:v>24566226700</c:v>
                </c:pt>
                <c:pt idx="2">
                  <c:v>23511614800</c:v>
                </c:pt>
                <c:pt idx="3">
                  <c:v>37761718140</c:v>
                </c:pt>
                <c:pt idx="4">
                  <c:v>4352927000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9-4BDE-86B5-DAB0644A9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278576"/>
        <c:axId val="663277920"/>
      </c:barChart>
      <c:catAx>
        <c:axId val="66327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277920"/>
        <c:crosses val="autoZero"/>
        <c:auto val="1"/>
        <c:lblAlgn val="ctr"/>
        <c:lblOffset val="100"/>
        <c:noMultiLvlLbl val="0"/>
      </c:catAx>
      <c:valAx>
        <c:axId val="66327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278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9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Franchised SBA Loan Volume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'FRANCHISED PIVOT'!$L$4:$L$8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FY 2022 
(till Dec 2021)</c:v>
                </c:pt>
              </c:strCache>
            </c:strRef>
          </c:cat>
          <c:val>
            <c:numRef>
              <c:f>'FRANCHISED PIVOT'!$M$4:$M$8</c:f>
              <c:numCache>
                <c:formatCode>_("$"* #,##0_);_("$"* \(#,##0\);_("$"* "-"??_);_(@_)</c:formatCode>
                <c:ptCount val="5"/>
                <c:pt idx="0">
                  <c:v>5283635800</c:v>
                </c:pt>
                <c:pt idx="1">
                  <c:v>5164068000</c:v>
                </c:pt>
                <c:pt idx="2">
                  <c:v>4561546500</c:v>
                </c:pt>
                <c:pt idx="3">
                  <c:v>7571872000</c:v>
                </c:pt>
                <c:pt idx="4">
                  <c:v>837523700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2-463D-A9DF-6913B4FA3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4703408"/>
        <c:axId val="1084704064"/>
      </c:barChart>
      <c:catAx>
        <c:axId val="108470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704064"/>
        <c:crosses val="autoZero"/>
        <c:auto val="1"/>
        <c:lblAlgn val="ctr"/>
        <c:lblOffset val="100"/>
        <c:noMultiLvlLbl val="0"/>
      </c:catAx>
      <c:valAx>
        <c:axId val="10847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703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74C78-A7E7-6D48-AAFD-66E7F9B0F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0469C-883B-234D-BA96-D92EF8542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172A-458F-2442-A786-D5A2082336E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D422B-38AE-3C4D-9501-EB5ACA4F1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4470B-97BC-2E4D-B37D-42464FC81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EFD3C-24C9-4341-BA5D-E636C03F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800" b="1" i="0">
                <a:latin typeface="Helvetica" pitchFamily="2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Helvetica" pitchFamily="2" charset="0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SUB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8174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2C01-39A8-427A-82A4-2022793EC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282" y="1122363"/>
            <a:ext cx="839671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00A28-EE33-4DDF-9632-0757C497F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282" y="3602038"/>
            <a:ext cx="8396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F0C486D-B267-413D-B129-218C4356C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7" y="0"/>
            <a:ext cx="2384265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D2898B-9658-42C2-9842-47A1A16BE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73" y="6195643"/>
            <a:ext cx="1590136" cy="4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10B6-5B64-48C7-BFDC-C004614E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870E-551E-4C51-808F-79C59E25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66EC0-02FA-494D-9F6D-24E44258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0966"/>
            <a:ext cx="12192000" cy="242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DE1E1-70C3-4F2D-B329-AFFFC92FE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469" y="6101177"/>
            <a:ext cx="1550123" cy="3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C6C468-9EFC-8F43-BB2F-9BDBA693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0FC6A9-203C-7442-A922-9CC6BE3F83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800" b="1" i="0">
                <a:latin typeface="Helvetica" pitchFamily="2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Helvetica" pitchFamily="2" charset="0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SUB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36425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BDB8791-F1B0-41E7-B7FD-A781E65C426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5FDD63B2-E120-4ED8-B27B-C685F510A5F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7AA18ACC-A947-437B-A130-35BD54FDF1E9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2BE451C3-0FF4-47C4-B829-773ADF60F88C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03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2BE451C3-0FF4-47C4-B829-773ADF60F88C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11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53086D93-FCAC-47E0-A2EE-787E62CA814C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7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7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134002-AE7F-4317-9181-DCD95FE5712B}"/>
              </a:ext>
            </a:extLst>
          </p:cNvPr>
          <p:cNvGrpSpPr/>
          <p:nvPr userDrawn="1"/>
        </p:nvGrpSpPr>
        <p:grpSpPr>
          <a:xfrm flipH="1">
            <a:off x="-1" y="-12490"/>
            <a:ext cx="12192000" cy="1483843"/>
            <a:chOff x="0" y="2370276"/>
            <a:chExt cx="12192000" cy="1439723"/>
          </a:xfrm>
        </p:grpSpPr>
        <p:pic>
          <p:nvPicPr>
            <p:cNvPr id="2050" name="Picture 2" descr="IFA 2022 Annual Convention • San Diego CA Feb 26 - Mar 01 2022">
              <a:extLst>
                <a:ext uri="{FF2B5EF4-FFF2-40B4-BE49-F238E27FC236}">
                  <a16:creationId xmlns:a16="http://schemas.microsoft.com/office/drawing/2014/main" id="{A5F8C4C5-C868-40CF-AA54-BF82A367AC4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12"/>
            <a:stretch/>
          </p:blipFill>
          <p:spPr bwMode="auto">
            <a:xfrm>
              <a:off x="0" y="2370276"/>
              <a:ext cx="12192000" cy="14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C723F38-077D-45A5-97FD-CA66FB23484A}"/>
                </a:ext>
              </a:extLst>
            </p:cNvPr>
            <p:cNvSpPr/>
            <p:nvPr userDrawn="1"/>
          </p:nvSpPr>
          <p:spPr>
            <a:xfrm>
              <a:off x="5120640" y="2370277"/>
              <a:ext cx="7071360" cy="1439722"/>
            </a:xfrm>
            <a:prstGeom prst="rect">
              <a:avLst/>
            </a:prstGeom>
            <a:solidFill>
              <a:srgbClr val="003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40501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5E16E6-8CE1-554D-9408-92B37D3F9C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0769" y="6315140"/>
            <a:ext cx="733083" cy="303008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B174F06-228D-734E-92C3-96A335D4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0" y="40134"/>
            <a:ext cx="8989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217BD9-BCDD-A943-99A9-6BEED5A9A159}"/>
              </a:ext>
            </a:extLst>
          </p:cNvPr>
          <p:cNvCxnSpPr/>
          <p:nvPr userDrawn="1"/>
        </p:nvCxnSpPr>
        <p:spPr>
          <a:xfrm flipV="1">
            <a:off x="1154954" y="6295262"/>
            <a:ext cx="0" cy="3838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6C9E741-A55B-AE49-BA23-5F5C0131C164}"/>
              </a:ext>
            </a:extLst>
          </p:cNvPr>
          <p:cNvSpPr txBox="1">
            <a:spLocks/>
          </p:cNvSpPr>
          <p:nvPr userDrawn="1"/>
        </p:nvSpPr>
        <p:spPr>
          <a:xfrm>
            <a:off x="9463626" y="6253023"/>
            <a:ext cx="255526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SPONSORED BY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3D0955E-B164-4B24-99EB-DC5188B9D4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15026" y="6277556"/>
            <a:ext cx="1681163" cy="378176"/>
          </a:xfrm>
          <a:prstGeom prst="rect">
            <a:avLst/>
          </a:prstGeom>
        </p:spPr>
      </p:pic>
      <p:pic>
        <p:nvPicPr>
          <p:cNvPr id="12" name="Picture 2" descr="Small Size Lunch N Learn Logo">
            <a:extLst>
              <a:ext uri="{FF2B5EF4-FFF2-40B4-BE49-F238E27FC236}">
                <a16:creationId xmlns:a16="http://schemas.microsoft.com/office/drawing/2014/main" id="{7ECE6430-D804-4EF2-91B8-21861D7C63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6" y="6075266"/>
            <a:ext cx="706582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91" r:id="rId4"/>
    <p:sldLayoutId id="2147483692" r:id="rId5"/>
    <p:sldLayoutId id="2147483700" r:id="rId6"/>
    <p:sldLayoutId id="2147483701" r:id="rId7"/>
    <p:sldLayoutId id="2147483702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500" b="0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None/>
        <a:defRPr sz="3800" b="1" i="0" kern="1200">
          <a:solidFill>
            <a:srgbClr val="003C6F"/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3400" b="1" i="0" kern="1200">
          <a:solidFill>
            <a:srgbClr val="003C6F"/>
          </a:solidFill>
          <a:latin typeface="Helvetica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D1525-744C-44CA-BCCE-34067FB5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05C0-A561-4858-B66C-5F238B14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5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8599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B93A42-571F-1B41-9D1E-58B10CCF04D6}"/>
              </a:ext>
            </a:extLst>
          </p:cNvPr>
          <p:cNvSpPr/>
          <p:nvPr/>
        </p:nvSpPr>
        <p:spPr>
          <a:xfrm>
            <a:off x="0" y="4472940"/>
            <a:ext cx="12192000" cy="2385060"/>
          </a:xfrm>
          <a:prstGeom prst="rect">
            <a:avLst/>
          </a:prstGeom>
          <a:solidFill>
            <a:srgbClr val="0B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37E22B-F060-3846-AFFD-249C4CED681B}"/>
              </a:ext>
            </a:extLst>
          </p:cNvPr>
          <p:cNvSpPr txBox="1">
            <a:spLocks/>
          </p:cNvSpPr>
          <p:nvPr/>
        </p:nvSpPr>
        <p:spPr>
          <a:xfrm>
            <a:off x="4611793" y="1474042"/>
            <a:ext cx="7435427" cy="105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800" b="1" dirty="0">
                <a:solidFill>
                  <a:srgbClr val="0B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Fireside Chat: </a:t>
            </a:r>
            <a:r>
              <a:rPr lang="en-US" sz="2800" b="1" i="1" dirty="0">
                <a:solidFill>
                  <a:srgbClr val="FCB123"/>
                </a:solidFill>
              </a:rPr>
              <a:t>Year in review and what to expect in ‘22</a:t>
            </a:r>
            <a:endParaRPr lang="en-US" sz="4000" b="1" dirty="0">
              <a:solidFill>
                <a:srgbClr val="FCB123"/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59F9CC9-BB8D-4749-BA12-7022B4EB9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2" y="4897899"/>
            <a:ext cx="2515348" cy="17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EC617E-4190-1446-A873-5A905830C179}"/>
              </a:ext>
            </a:extLst>
          </p:cNvPr>
          <p:cNvSpPr txBox="1">
            <a:spLocks/>
          </p:cNvSpPr>
          <p:nvPr/>
        </p:nvSpPr>
        <p:spPr>
          <a:xfrm>
            <a:off x="0" y="4285539"/>
            <a:ext cx="2555265" cy="71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dirty="0"/>
              <a:t>SPONSORED 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84107-E0BA-48B5-B1FB-C4AE5C33ED21}"/>
              </a:ext>
            </a:extLst>
          </p:cNvPr>
          <p:cNvSpPr txBox="1"/>
          <p:nvPr/>
        </p:nvSpPr>
        <p:spPr>
          <a:xfrm>
            <a:off x="5301632" y="6758611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26, 2021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746629C-CD05-484F-ACF7-9A9C6B5A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262" y="4833021"/>
            <a:ext cx="4067832" cy="915054"/>
          </a:xfrm>
          <a:prstGeom prst="rect">
            <a:avLst/>
          </a:prstGeom>
        </p:spPr>
      </p:pic>
      <p:pic>
        <p:nvPicPr>
          <p:cNvPr id="1026" name="Picture 2" descr="Small Size Lunch N Learn Logo">
            <a:extLst>
              <a:ext uri="{FF2B5EF4-FFF2-40B4-BE49-F238E27FC236}">
                <a16:creationId xmlns:a16="http://schemas.microsoft.com/office/drawing/2014/main" id="{FADC5359-95F9-48F4-9842-15C68F53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8" y="315852"/>
            <a:ext cx="3887145" cy="38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DF1CCF-2C2F-4F4B-9F69-C0B94B18DACA}"/>
              </a:ext>
            </a:extLst>
          </p:cNvPr>
          <p:cNvSpPr txBox="1"/>
          <p:nvPr/>
        </p:nvSpPr>
        <p:spPr>
          <a:xfrm>
            <a:off x="112955" y="6438974"/>
            <a:ext cx="7985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Brandon regular"/>
              </a:rPr>
              <a:t>Tuesday, February 15, 2022; 1:00pm - 1:30pm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4DE3C4-8B73-4583-B7F4-816BF944F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21" t="21823" r="14241" b="15031"/>
          <a:stretch/>
        </p:blipFill>
        <p:spPr>
          <a:xfrm>
            <a:off x="7240510" y="2154979"/>
            <a:ext cx="3946008" cy="25624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2641-D91A-4B4D-97EA-A59A04B90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6" y="1844034"/>
            <a:ext cx="6447093" cy="40013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/>
              <a:t>Establish Funding Partnerships</a:t>
            </a:r>
          </a:p>
          <a:p>
            <a:pPr marL="342900" lvl="1" indent="0">
              <a:buNone/>
            </a:pPr>
            <a:r>
              <a:rPr lang="en-US" sz="2600" b="0" dirty="0"/>
              <a:t>Identify lenders/banks that already have shown an appetite for your concept or like concepts</a:t>
            </a:r>
          </a:p>
          <a:p>
            <a:pPr marL="342900" lvl="1" indent="0">
              <a:buNone/>
            </a:pPr>
            <a:endParaRPr lang="en-US" sz="900" b="0" dirty="0"/>
          </a:p>
          <a:p>
            <a:pPr marL="342900" lvl="1" indent="0">
              <a:buNone/>
            </a:pPr>
            <a:r>
              <a:rPr lang="en-US" sz="2600" b="0" dirty="0"/>
              <a:t>Create a prequalification process for your development team and tools for your websites</a:t>
            </a:r>
          </a:p>
          <a:p>
            <a:pPr marL="342900" lvl="1" indent="0">
              <a:buNone/>
            </a:pPr>
            <a:endParaRPr lang="en-US" sz="1500" b="0" dirty="0"/>
          </a:p>
          <a:p>
            <a:pPr marL="342900" lvl="1" indent="0">
              <a:buNone/>
            </a:pPr>
            <a:r>
              <a:rPr lang="en-US" sz="2600" b="0" dirty="0"/>
              <a:t>Work to create a templated business plan that will appeal to lenders and make it easier on your candidates</a:t>
            </a:r>
          </a:p>
          <a:p>
            <a:pPr marL="342900" lvl="1" indent="0">
              <a:buNone/>
            </a:pPr>
            <a:endParaRPr lang="en-US" sz="1500" b="0" dirty="0"/>
          </a:p>
          <a:p>
            <a:pPr marL="342900" lvl="1" indent="0">
              <a:buNone/>
            </a:pPr>
            <a:r>
              <a:rPr lang="en-US" sz="2600" b="0" dirty="0"/>
              <a:t>Having up to date data on your brand and the industry space (</a:t>
            </a:r>
            <a:r>
              <a:rPr lang="en-US" sz="2600" b="0" dirty="0" err="1"/>
              <a:t>FranData</a:t>
            </a:r>
            <a:r>
              <a:rPr lang="en-US" sz="2600" b="0" dirty="0"/>
              <a:t> reports) </a:t>
            </a:r>
          </a:p>
          <a:p>
            <a:pPr marL="342900" lvl="1" indent="0">
              <a:buNone/>
            </a:pPr>
            <a:endParaRPr lang="en-US" sz="1300" b="0" dirty="0"/>
          </a:p>
          <a:p>
            <a:pPr marL="342900" lvl="1" indent="0">
              <a:buNone/>
            </a:pPr>
            <a:r>
              <a:rPr lang="en-US" sz="2600" b="0" dirty="0"/>
              <a:t>Training and support for your teams and coordinated updates so the sales process doesn’t stall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32027C-3C7B-4D87-92FC-FE7DE70F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55" y="336528"/>
            <a:ext cx="11038305" cy="706964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to support funding</a:t>
            </a:r>
          </a:p>
        </p:txBody>
      </p:sp>
      <p:pic>
        <p:nvPicPr>
          <p:cNvPr id="7" name="Picture 2" descr="Image result for computer screen png">
            <a:extLst>
              <a:ext uri="{FF2B5EF4-FFF2-40B4-BE49-F238E27FC236}">
                <a16:creationId xmlns:a16="http://schemas.microsoft.com/office/drawing/2014/main" id="{530D6AEC-09A6-43C4-A3BC-9581E4E2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90" y="2005362"/>
            <a:ext cx="4252756" cy="36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1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C72576-CFD9-4FFA-A220-AA94389FAF66}"/>
              </a:ext>
            </a:extLst>
          </p:cNvPr>
          <p:cNvSpPr txBox="1"/>
          <p:nvPr/>
        </p:nvSpPr>
        <p:spPr>
          <a:xfrm>
            <a:off x="3285896" y="2554259"/>
            <a:ext cx="745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SBA IS NOT THE ONLY 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80369-6C33-442B-A67D-ECD6CE155041}"/>
              </a:ext>
            </a:extLst>
          </p:cNvPr>
          <p:cNvSpPr txBox="1"/>
          <p:nvPr/>
        </p:nvSpPr>
        <p:spPr>
          <a:xfrm>
            <a:off x="3196621" y="1707873"/>
            <a:ext cx="868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anose="030B0504020000000003" pitchFamily="66" charset="0"/>
                <a:ea typeface="STHupo" panose="020B0503020204020204" pitchFamily="2" charset="-122"/>
                <a:cs typeface="+mn-cs"/>
              </a:rPr>
              <a:t>DON’T FORGET</a:t>
            </a:r>
          </a:p>
        </p:txBody>
      </p:sp>
      <p:pic>
        <p:nvPicPr>
          <p:cNvPr id="4098" name="Picture 2" descr="Benetrends – Success Franchising">
            <a:extLst>
              <a:ext uri="{FF2B5EF4-FFF2-40B4-BE49-F238E27FC236}">
                <a16:creationId xmlns:a16="http://schemas.microsoft.com/office/drawing/2014/main" id="{D88891FB-74CE-4266-B9D8-53A2C72C9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4670" r="75950" b="6241"/>
          <a:stretch/>
        </p:blipFill>
        <p:spPr bwMode="auto">
          <a:xfrm>
            <a:off x="8156723" y="3595856"/>
            <a:ext cx="3823745" cy="30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1225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32027C-3C7B-4D87-92FC-FE7DE70F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95" y="484718"/>
            <a:ext cx="10437522" cy="706964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JOINING!</a:t>
            </a:r>
          </a:p>
        </p:txBody>
      </p:sp>
      <p:pic>
        <p:nvPicPr>
          <p:cNvPr id="11266" name="Picture 2" descr="q-and-a-icon-21627-storre - STM – Sea Traffic Management">
            <a:extLst>
              <a:ext uri="{FF2B5EF4-FFF2-40B4-BE49-F238E27FC236}">
                <a16:creationId xmlns:a16="http://schemas.microsoft.com/office/drawing/2014/main" id="{5D85AAF5-C2E2-4076-9946-F919B13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5" y="2311444"/>
            <a:ext cx="3959933" cy="3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1BD5BE-1FC0-4446-8E83-C965E74C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49" y="2201662"/>
            <a:ext cx="6859063" cy="38893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Eric Schechterman, </a:t>
            </a:r>
            <a:r>
              <a:rPr lang="en-US" sz="1900" b="0" i="1" dirty="0"/>
              <a:t>Chief Development Officer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99D31"/>
                </a:solidFill>
              </a:rPr>
              <a:t>Benetrends Financial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F99D31"/>
                </a:solidFill>
              </a:rPr>
              <a:t>eric@benetrends.com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Edith Wiseman, </a:t>
            </a:r>
            <a:r>
              <a:rPr lang="en-US" sz="2100" b="0" i="1" dirty="0"/>
              <a:t>President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99D31"/>
                </a:solidFill>
              </a:rPr>
              <a:t>FranData</a:t>
            </a:r>
            <a:endParaRPr lang="en-US" sz="3200" dirty="0">
              <a:solidFill>
                <a:srgbClr val="F99D31"/>
              </a:solidFill>
            </a:endParaRPr>
          </a:p>
          <a:p>
            <a:pPr marL="0" indent="0">
              <a:buNone/>
            </a:pPr>
            <a:r>
              <a:rPr lang="en-US" sz="3200" b="0" dirty="0">
                <a:solidFill>
                  <a:srgbClr val="F99D31"/>
                </a:solidFill>
              </a:rPr>
              <a:t>ewiseman@frandata.com</a:t>
            </a:r>
          </a:p>
          <a:p>
            <a:pPr marL="0" indent="0">
              <a:buNone/>
            </a:pPr>
            <a:endParaRPr lang="en-US" sz="3200" dirty="0">
              <a:solidFill>
                <a:srgbClr val="F99D31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964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E471-62F9-4776-A579-07C726D1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26" y="333577"/>
            <a:ext cx="11418664" cy="706964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49FE-2FBD-47ED-AEB0-4FCF07A45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639" y="1967394"/>
            <a:ext cx="7942139" cy="388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Eric Schechterman, </a:t>
            </a:r>
            <a:r>
              <a:rPr lang="en-US" sz="1800" b="0" i="1" dirty="0"/>
              <a:t>Chief Development Officer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99D31"/>
                </a:solidFill>
              </a:rPr>
              <a:t>Benetrends Financial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Edith Wiseman, </a:t>
            </a:r>
            <a:r>
              <a:rPr lang="en-US" sz="1800" b="0" i="1" dirty="0"/>
              <a:t>President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99D31"/>
                </a:solidFill>
              </a:rPr>
              <a:t>FranData</a:t>
            </a:r>
            <a:endParaRPr lang="en-US" sz="3200" dirty="0">
              <a:solidFill>
                <a:srgbClr val="F99D31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880F1D07-32B6-4BCF-A78E-DE9BF368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88" y="3866597"/>
            <a:ext cx="1492240" cy="164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profile image">
            <a:extLst>
              <a:ext uri="{FF2B5EF4-FFF2-40B4-BE49-F238E27FC236}">
                <a16:creationId xmlns:a16="http://schemas.microsoft.com/office/drawing/2014/main" id="{C5DC43AB-90E7-445F-B257-A7926CE8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" y="1842488"/>
            <a:ext cx="1492240" cy="164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6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hot topics for speakers - Ragan Communications">
            <a:extLst>
              <a:ext uri="{FF2B5EF4-FFF2-40B4-BE49-F238E27FC236}">
                <a16:creationId xmlns:a16="http://schemas.microsoft.com/office/drawing/2014/main" id="{F5BCCDE2-F503-4B4E-AEB7-23573C48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77" y="2272930"/>
            <a:ext cx="4378120" cy="29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4212-8116-45BB-9343-349030AB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95" y="2115968"/>
            <a:ext cx="11608860" cy="3718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0" dirty="0"/>
              <a:t>• What’s trending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• What are the banks looking for?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• Strategies for emerging brands vs. established brands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• SBA and non-SBA funding strategies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• Perception vs. reality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C6F3C2-3701-4018-9A9D-6CAE7C19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1" y="378919"/>
            <a:ext cx="8761413" cy="706964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237966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C72576-CFD9-4FFA-A220-AA94389FAF66}"/>
              </a:ext>
            </a:extLst>
          </p:cNvPr>
          <p:cNvSpPr txBox="1"/>
          <p:nvPr/>
        </p:nvSpPr>
        <p:spPr>
          <a:xfrm>
            <a:off x="3482378" y="2393217"/>
            <a:ext cx="74555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ON SBA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80369-6C33-442B-A67D-ECD6CE155041}"/>
              </a:ext>
            </a:extLst>
          </p:cNvPr>
          <p:cNvSpPr txBox="1"/>
          <p:nvPr/>
        </p:nvSpPr>
        <p:spPr>
          <a:xfrm>
            <a:off x="3482378" y="1707873"/>
            <a:ext cx="839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anose="030B0504020000000003" pitchFamily="66" charset="0"/>
                <a:ea typeface="STHupo" panose="020B0503020204020204" pitchFamily="2" charset="-122"/>
                <a:cs typeface="+mn-cs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1906591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298D-D1C7-4ECD-9842-BF453396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0" y="831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98CA9"/>
                </a:solidFill>
              </a:rPr>
              <a:t>SBA 7A LOAN VOLUME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25735E-49D7-482E-A440-B5D153392464}"/>
              </a:ext>
            </a:extLst>
          </p:cNvPr>
          <p:cNvGraphicFramePr>
            <a:graphicFrameLocks/>
          </p:cNvGraphicFramePr>
          <p:nvPr/>
        </p:nvGraphicFramePr>
        <p:xfrm>
          <a:off x="1123751" y="1114400"/>
          <a:ext cx="9429593" cy="478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52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BCEE-5414-4F25-A7E9-E14F13A8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8" y="0"/>
            <a:ext cx="11053059" cy="1325563"/>
          </a:xfrm>
        </p:spPr>
        <p:txBody>
          <a:bodyPr>
            <a:normAutofit/>
          </a:bodyPr>
          <a:lstStyle/>
          <a:p>
            <a:r>
              <a:rPr lang="en-PH" sz="4000" b="1" dirty="0">
                <a:solidFill>
                  <a:srgbClr val="098CA9"/>
                </a:solidFill>
              </a:rPr>
              <a:t>SBA 7A FRANCHISE LOAN VOLUME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1301FA-88DC-40E2-AD6E-63F7E8491CE8}"/>
              </a:ext>
            </a:extLst>
          </p:cNvPr>
          <p:cNvGraphicFramePr>
            <a:graphicFrameLocks/>
          </p:cNvGraphicFramePr>
          <p:nvPr/>
        </p:nvGraphicFramePr>
        <p:xfrm>
          <a:off x="696157" y="1174961"/>
          <a:ext cx="9757457" cy="450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86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381D-9066-4C35-A357-C37B3AF5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11" y="588851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SBA Lending</a:t>
            </a:r>
            <a:br>
              <a:rPr lang="en-US" dirty="0"/>
            </a:br>
            <a:r>
              <a:rPr lang="en-US" sz="2700" dirty="0"/>
              <a:t>Update on the Current Environment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6796A-0FA9-4D0B-8F7A-F236D9022FAA}"/>
              </a:ext>
            </a:extLst>
          </p:cNvPr>
          <p:cNvSpPr txBox="1"/>
          <p:nvPr/>
        </p:nvSpPr>
        <p:spPr>
          <a:xfrm>
            <a:off x="2226122" y="1895533"/>
            <a:ext cx="9219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dirty="0">
                <a:solidFill>
                  <a:srgbClr val="00315A"/>
                </a:solidFill>
                <a:latin typeface="Calibri" panose="020F0502020204030204"/>
              </a:rPr>
              <a:t>It is not as bad as some are making it BUT it will never be like    2017-2019 again…this is NORMAL</a:t>
            </a:r>
            <a:endParaRPr lang="en-US" sz="1000" dirty="0">
              <a:solidFill>
                <a:srgbClr val="00315A"/>
              </a:solidFill>
              <a:latin typeface="Calibri" panose="020F0502020204030204"/>
            </a:endParaRPr>
          </a:p>
        </p:txBody>
      </p:sp>
      <p:pic>
        <p:nvPicPr>
          <p:cNvPr id="5" name="Picture 4" descr="New Normal vs. Old Normal | Lead Read Today | Lead Read Today">
            <a:extLst>
              <a:ext uri="{FF2B5EF4-FFF2-40B4-BE49-F238E27FC236}">
                <a16:creationId xmlns:a16="http://schemas.microsoft.com/office/drawing/2014/main" id="{D4F4F8DD-E13A-476F-9168-2370FC5B8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32023" r="9502" b="9228"/>
          <a:stretch/>
        </p:blipFill>
        <p:spPr bwMode="auto">
          <a:xfrm>
            <a:off x="483361" y="1785330"/>
            <a:ext cx="1405896" cy="660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ney On Scales High Res Stock Images | Shutterstock">
            <a:extLst>
              <a:ext uri="{FF2B5EF4-FFF2-40B4-BE49-F238E27FC236}">
                <a16:creationId xmlns:a16="http://schemas.microsoft.com/office/drawing/2014/main" id="{D97BB135-38AE-495E-8A07-44FF27C3A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0"/>
          <a:stretch/>
        </p:blipFill>
        <p:spPr bwMode="auto">
          <a:xfrm>
            <a:off x="483361" y="2852022"/>
            <a:ext cx="1405896" cy="711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B22CC-3552-48E5-8995-D52CC3CD1249}"/>
              </a:ext>
            </a:extLst>
          </p:cNvPr>
          <p:cNvSpPr txBox="1"/>
          <p:nvPr/>
        </p:nvSpPr>
        <p:spPr>
          <a:xfrm>
            <a:off x="2226122" y="3102186"/>
            <a:ext cx="9751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dirty="0">
                <a:solidFill>
                  <a:srgbClr val="00315A"/>
                </a:solidFill>
                <a:latin typeface="Calibri" panose="020F0502020204030204"/>
              </a:rPr>
              <a:t>It is not as complicated as you think…it is about balance between the business and the borrower</a:t>
            </a:r>
          </a:p>
        </p:txBody>
      </p:sp>
      <p:pic>
        <p:nvPicPr>
          <p:cNvPr id="8" name="Picture 8" descr="What is Investment Liquidity? | Learn More | Investment U">
            <a:extLst>
              <a:ext uri="{FF2B5EF4-FFF2-40B4-BE49-F238E27FC236}">
                <a16:creationId xmlns:a16="http://schemas.microsoft.com/office/drawing/2014/main" id="{800EA500-F009-4587-8E20-F86297508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10303" r="12555" b="10303"/>
          <a:stretch/>
        </p:blipFill>
        <p:spPr bwMode="auto">
          <a:xfrm>
            <a:off x="455853" y="3969866"/>
            <a:ext cx="1405896" cy="711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87F3D-5CAC-4000-9016-2ECC8BEF9F3D}"/>
              </a:ext>
            </a:extLst>
          </p:cNvPr>
          <p:cNvSpPr txBox="1"/>
          <p:nvPr/>
        </p:nvSpPr>
        <p:spPr>
          <a:xfrm>
            <a:off x="2226122" y="4140882"/>
            <a:ext cx="9751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dirty="0">
                <a:solidFill>
                  <a:srgbClr val="00315A"/>
                </a:solidFill>
                <a:latin typeface="Calibri" panose="020F0502020204030204"/>
              </a:rPr>
              <a:t>Liquidity, liquidity, liquidity </a:t>
            </a:r>
            <a:r>
              <a:rPr lang="en-US" sz="1200" dirty="0">
                <a:solidFill>
                  <a:srgbClr val="00315A"/>
                </a:solidFill>
                <a:latin typeface="Calibri" panose="020F0502020204030204"/>
              </a:rPr>
              <a:t>(Post closing liquidity !!! ).  </a:t>
            </a:r>
            <a:r>
              <a:rPr lang="en-US" dirty="0">
                <a:solidFill>
                  <a:srgbClr val="00315A"/>
                </a:solidFill>
                <a:latin typeface="Calibri" panose="020F0502020204030204"/>
              </a:rPr>
              <a:t>This is very important when working on multi-unit deals.</a:t>
            </a:r>
          </a:p>
        </p:txBody>
      </p:sp>
      <p:pic>
        <p:nvPicPr>
          <p:cNvPr id="10" name="Picture 4" descr="14 Tips for Jumping Entrepreneurship&amp;#39;s Hurdles | Inc.com">
            <a:extLst>
              <a:ext uri="{FF2B5EF4-FFF2-40B4-BE49-F238E27FC236}">
                <a16:creationId xmlns:a16="http://schemas.microsoft.com/office/drawing/2014/main" id="{0887175C-2359-4FDB-8565-2052C9DA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3" y="5170746"/>
            <a:ext cx="1405896" cy="64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620C7-3C81-4AA3-831B-67598A747201}"/>
              </a:ext>
            </a:extLst>
          </p:cNvPr>
          <p:cNvSpPr txBox="1"/>
          <p:nvPr/>
        </p:nvSpPr>
        <p:spPr>
          <a:xfrm>
            <a:off x="2226122" y="5179578"/>
            <a:ext cx="9593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dirty="0">
                <a:solidFill>
                  <a:srgbClr val="00315A"/>
                </a:solidFill>
                <a:latin typeface="Calibri" panose="020F0502020204030204"/>
              </a:rPr>
              <a:t>Avoid the common hurdles: waiting too long - get pre-qualified -  collateral - employment status impact - not being open to other options – leaving it to the candidate</a:t>
            </a:r>
          </a:p>
        </p:txBody>
      </p:sp>
    </p:spTree>
    <p:extLst>
      <p:ext uri="{BB962C8B-B14F-4D97-AF65-F5344CB8AC3E}">
        <p14:creationId xmlns:p14="http://schemas.microsoft.com/office/powerpoint/2010/main" val="240604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2641-D91A-4B4D-97EA-A59A04B90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54" y="2078391"/>
            <a:ext cx="7145447" cy="1579209"/>
          </a:xfrm>
        </p:spPr>
        <p:txBody>
          <a:bodyPr/>
          <a:lstStyle/>
          <a:p>
            <a:r>
              <a:rPr lang="en-US" dirty="0"/>
              <a:t>Fund Score</a:t>
            </a:r>
          </a:p>
          <a:p>
            <a:r>
              <a:rPr lang="en-US" dirty="0"/>
              <a:t>Franchise Registry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AC4D5D65-DF61-4D05-BFA5-5232BA9C1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8"/>
          <a:stretch/>
        </p:blipFill>
        <p:spPr>
          <a:xfrm>
            <a:off x="6948501" y="2024916"/>
            <a:ext cx="4616388" cy="371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387AF-EAE4-4B5D-9639-EE9CAA834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0" t="51598" r="68264" b="21075"/>
          <a:stretch/>
        </p:blipFill>
        <p:spPr>
          <a:xfrm>
            <a:off x="543984" y="3833928"/>
            <a:ext cx="5602687" cy="189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3420AC-6480-4BB0-A9F4-D62DE723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55" y="336528"/>
            <a:ext cx="11038305" cy="706964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to support funding</a:t>
            </a:r>
          </a:p>
        </p:txBody>
      </p:sp>
    </p:spTree>
    <p:extLst>
      <p:ext uri="{BB962C8B-B14F-4D97-AF65-F5344CB8AC3E}">
        <p14:creationId xmlns:p14="http://schemas.microsoft.com/office/powerpoint/2010/main" val="320998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C694-8F3D-4D75-B7EA-C700DDBA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" y="61918"/>
            <a:ext cx="10515600" cy="91088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98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SBA DIRECTORY &amp; FRANCHISE REGISTRY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C9AF85-3C0C-44B7-A366-7E36DA40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3" t="18658" r="8293" b="-457"/>
          <a:stretch/>
        </p:blipFill>
        <p:spPr>
          <a:xfrm>
            <a:off x="506514" y="1185844"/>
            <a:ext cx="6544190" cy="4713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25826-D669-41F7-B484-728B1504A21E}"/>
              </a:ext>
            </a:extLst>
          </p:cNvPr>
          <p:cNvSpPr txBox="1"/>
          <p:nvPr/>
        </p:nvSpPr>
        <p:spPr>
          <a:xfrm>
            <a:off x="7481284" y="1989036"/>
            <a:ext cx="44680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SBA Directory helps lenders check if a brand CAN obtain SBA financing, while the Franchise Registry is utilized by lenders to see if brands SHOULD obtain financing.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C8C4B-649E-423E-8DF2-5EB1132BE6A1}"/>
              </a:ext>
            </a:extLst>
          </p:cNvPr>
          <p:cNvSpPr txBox="1"/>
          <p:nvPr/>
        </p:nvSpPr>
        <p:spPr>
          <a:xfrm>
            <a:off x="7522528" y="3888342"/>
            <a:ext cx="4385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We use the umbrella term “lenders” but, in reality,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 loan does not pass through just one set of hands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– the potential borrower needs to be identified and developed into a loan opportunity that needs to be analyzed, verified and approved/denied by different people in a lending organization.  A portfolio team needs to determine if another loan to the same franchise system can be made again</a:t>
            </a:r>
          </a:p>
        </p:txBody>
      </p:sp>
    </p:spTree>
    <p:extLst>
      <p:ext uri="{BB962C8B-B14F-4D97-AF65-F5344CB8AC3E}">
        <p14:creationId xmlns:p14="http://schemas.microsoft.com/office/powerpoint/2010/main" val="3978202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2020(3)" id="{3B16FD03-D07B-8C4A-AB86-8B405EC9197D}" vid="{81DEB34A-EA94-1542-8D5B-5029569E286B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3AA49"/>
      </a:dk2>
      <a:lt2>
        <a:srgbClr val="05495C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B37786B93B749ACD4555D30664B0E" ma:contentTypeVersion="15" ma:contentTypeDescription="Create a new document." ma:contentTypeScope="" ma:versionID="d430a8162f462731f81561d22614cadc">
  <xsd:schema xmlns:xsd="http://www.w3.org/2001/XMLSchema" xmlns:xs="http://www.w3.org/2001/XMLSchema" xmlns:p="http://schemas.microsoft.com/office/2006/metadata/properties" xmlns:ns2="4b033f35-9572-4fce-96fb-ab1a57318b6e" xmlns:ns3="529b14ad-2be0-47ab-9048-c1aa223709dd" targetNamespace="http://schemas.microsoft.com/office/2006/metadata/properties" ma:root="true" ma:fieldsID="cb7b1f22aa28e2b48feee5555c4bf623" ns2:_="" ns3:_="">
    <xsd:import namespace="4b033f35-9572-4fce-96fb-ab1a57318b6e"/>
    <xsd:import namespace="529b14ad-2be0-47ab-9048-c1aa22370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Yes_x002f_No" minOccurs="0"/>
                <xsd:element ref="ns2:Notes" minOccurs="0"/>
                <xsd:element ref="ns2:Interview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3f35-9572-4fce-96fb-ab1a57318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Yes_x002f_No" ma:index="20" nillable="true" ma:displayName="Yes/No" ma:default="0" ma:format="Dropdown" ma:internalName="Yes_x002f_No">
      <xsd:simpleType>
        <xsd:restriction base="dms:Boolea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InterviewFeedback" ma:index="22" nillable="true" ma:displayName="Interview Feedback " ma:default="1" ma:format="Dropdown" ma:internalName="InterviewFeedback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b14ad-2be0-47ab-9048-c1aa223709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s_x002f_No xmlns="4b033f35-9572-4fce-96fb-ab1a57318b6e">false</Yes_x002f_No>
    <Notes xmlns="4b033f35-9572-4fce-96fb-ab1a57318b6e" xsi:nil="true"/>
    <InterviewFeedback xmlns="4b033f35-9572-4fce-96fb-ab1a57318b6e">true</InterviewFeedbac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EA918-6FF4-4FE0-A43D-908AF3299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33f35-9572-4fce-96fb-ab1a57318b6e"/>
    <ds:schemaRef ds:uri="529b14ad-2be0-47ab-9048-c1aa22370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660BE7-BDDD-463A-B366-BC0A8202BC83}">
  <ds:schemaRefs>
    <ds:schemaRef ds:uri="http://schemas.microsoft.com/office/2006/metadata/properties"/>
    <ds:schemaRef ds:uri="http://schemas.microsoft.com/office/infopath/2007/PartnerControls"/>
    <ds:schemaRef ds:uri="4b033f35-9572-4fce-96fb-ab1a57318b6e"/>
  </ds:schemaRefs>
</ds:datastoreItem>
</file>

<file path=customXml/itemProps3.xml><?xml version="1.0" encoding="utf-8"?>
<ds:datastoreItem xmlns:ds="http://schemas.openxmlformats.org/officeDocument/2006/customXml" ds:itemID="{B98CC087-6328-408F-A864-E2F88A94E1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1449</TotalTime>
  <Words>440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Bahnschrift SemiBold</vt:lpstr>
      <vt:lpstr>Brandon regular</vt:lpstr>
      <vt:lpstr>Calibri</vt:lpstr>
      <vt:lpstr>Calibri Light</vt:lpstr>
      <vt:lpstr>Century Gothic</vt:lpstr>
      <vt:lpstr>Helvetica</vt:lpstr>
      <vt:lpstr>Segoe Script</vt:lpstr>
      <vt:lpstr>Wingdings 3</vt:lpstr>
      <vt:lpstr>Ion Boardroom</vt:lpstr>
      <vt:lpstr>Office Theme</vt:lpstr>
      <vt:lpstr>1_Office Theme</vt:lpstr>
      <vt:lpstr>PowerPoint Presentation</vt:lpstr>
      <vt:lpstr>Today’s Presenters</vt:lpstr>
      <vt:lpstr>Today’s Topics</vt:lpstr>
      <vt:lpstr>PowerPoint Presentation</vt:lpstr>
      <vt:lpstr>SBA 7A LOAN VOLUME</vt:lpstr>
      <vt:lpstr>SBA 7A FRANCHISE LOAN VOLUME</vt:lpstr>
      <vt:lpstr>SBA Lending Update on the Current Environment </vt:lpstr>
      <vt:lpstr>Strategies to support funding</vt:lpstr>
      <vt:lpstr>DIFFERENCE BETWEEN SBA DIRECTORY &amp; FRANCHISE REGISTRY</vt:lpstr>
      <vt:lpstr>Strategies to support funding</vt:lpstr>
      <vt:lpstr>PowerPoint Presentation</vt:lpstr>
      <vt:lpstr>THANK YOU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Miriam Levi</dc:creator>
  <cp:lastModifiedBy>Eric Schechterman</cp:lastModifiedBy>
  <cp:revision>42</cp:revision>
  <dcterms:created xsi:type="dcterms:W3CDTF">2020-02-13T20:55:15Z</dcterms:created>
  <dcterms:modified xsi:type="dcterms:W3CDTF">2022-02-15T17:04:54Z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0x010100480B37786B93B749ACD4555D30664B0E</vt:lpwstr>
  </property>
</Properties>
</file>