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3251" y="343317"/>
            <a:ext cx="8357496" cy="421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11234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CFCFC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112349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11234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CFCFC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11234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FCFCFC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11234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2819400"/>
          </a:xfrm>
          <a:custGeom>
            <a:avLst/>
            <a:gdLst/>
            <a:ahLst/>
            <a:cxnLst/>
            <a:rect l="l" t="t" r="r" b="b"/>
            <a:pathLst>
              <a:path w="9144000" h="2819400">
                <a:moveTo>
                  <a:pt x="0" y="2819399"/>
                </a:moveTo>
                <a:lnTo>
                  <a:pt x="9143999" y="2819399"/>
                </a:lnTo>
                <a:lnTo>
                  <a:pt x="9143999" y="0"/>
                </a:lnTo>
                <a:lnTo>
                  <a:pt x="0" y="0"/>
                </a:lnTo>
                <a:lnTo>
                  <a:pt x="0" y="2819399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4191000"/>
            <a:ext cx="9144000" cy="952500"/>
          </a:xfrm>
          <a:custGeom>
            <a:avLst/>
            <a:gdLst/>
            <a:ahLst/>
            <a:cxnLst/>
            <a:rect l="l" t="t" r="r" b="b"/>
            <a:pathLst>
              <a:path w="9144000" h="952500">
                <a:moveTo>
                  <a:pt x="0" y="952499"/>
                </a:moveTo>
                <a:lnTo>
                  <a:pt x="9143999" y="952499"/>
                </a:lnTo>
                <a:lnTo>
                  <a:pt x="9143999" y="0"/>
                </a:lnTo>
                <a:lnTo>
                  <a:pt x="0" y="0"/>
                </a:lnTo>
                <a:lnTo>
                  <a:pt x="0" y="952499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0" y="670184"/>
            <a:ext cx="6858000" cy="188240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11234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30800" y="774997"/>
            <a:ext cx="282398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rgbClr val="FCFCFC"/>
                </a:solidFill>
                <a:latin typeface="Gill Sans MT"/>
                <a:cs typeface="Gill Sans M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9825" y="1497000"/>
            <a:ext cx="6864350" cy="2311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112349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138983" y="4158243"/>
            <a:ext cx="766445" cy="16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11234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hyperlink" Target="https://www.franchisepaymentsnetwork.net/" TargetMode="External"/><Relationship Id="rId5" Type="http://schemas.openxmlformats.org/officeDocument/2006/relationships/hyperlink" Target="https://www.poln8.com/" TargetMode="External"/><Relationship Id="rId6" Type="http://schemas.openxmlformats.org/officeDocument/2006/relationships/hyperlink" Target="mailto:tomepstein@steinhouseholdings.com" TargetMode="External"/><Relationship Id="rId7" Type="http://schemas.openxmlformats.org/officeDocument/2006/relationships/hyperlink" Target="https://www.linkedin.com/in/tom-epstein-franpay/" TargetMode="External"/><Relationship Id="rId8" Type="http://schemas.openxmlformats.org/officeDocument/2006/relationships/hyperlink" Target="http://franchisepayments.net/ifa" TargetMode="External"/><Relationship Id="rId9" Type="http://schemas.openxmlformats.org/officeDocument/2006/relationships/image" Target="../media/image6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https://www.franchisepaymentsnetwork.net/" TargetMode="External"/><Relationship Id="rId7" Type="http://schemas.openxmlformats.org/officeDocument/2006/relationships/hyperlink" Target="https://www.poln8.com/" TargetMode="External"/><Relationship Id="rId8" Type="http://schemas.openxmlformats.org/officeDocument/2006/relationships/hyperlink" Target="mailto:tomepstein@steinhouseholdings.com" TargetMode="External"/><Relationship Id="rId9" Type="http://schemas.openxmlformats.org/officeDocument/2006/relationships/hyperlink" Target="https://www.linkedin.com/in/tom-epstein-franpay/" TargetMode="External"/><Relationship Id="rId10" Type="http://schemas.openxmlformats.org/officeDocument/2006/relationships/hyperlink" Target="http://franchisepayments.net/ifa" TargetMode="External"/><Relationship Id="rId11" Type="http://schemas.openxmlformats.org/officeDocument/2006/relationships/image" Target="../media/image5.png"/><Relationship Id="rId12" Type="http://schemas.openxmlformats.org/officeDocument/2006/relationships/image" Target="../media/image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13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0" y="2819400"/>
            <a:ext cx="9144000" cy="1371600"/>
          </a:xfrm>
          <a:prstGeom prst="rect">
            <a:avLst/>
          </a:prstGeom>
          <a:solidFill>
            <a:srgbClr val="F6A546"/>
          </a:solidFill>
        </p:spPr>
        <p:txBody>
          <a:bodyPr wrap="square" lIns="0" tIns="380365" rIns="0" bIns="0" rtlCol="0" vert="horz">
            <a:spAutoFit/>
          </a:bodyPr>
          <a:lstStyle/>
          <a:p>
            <a:pPr marL="314325">
              <a:lnSpc>
                <a:spcPct val="100000"/>
              </a:lnSpc>
              <a:spcBef>
                <a:spcPts val="2995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  <a:p>
            <a:pPr marL="314325">
              <a:lnSpc>
                <a:spcPct val="100000"/>
              </a:lnSpc>
              <a:spcBef>
                <a:spcPts val="75"/>
              </a:spcBef>
            </a:pPr>
            <a:r>
              <a:rPr dirty="0" sz="1400" spc="55">
                <a:solidFill>
                  <a:srgbClr val="FCFCFC"/>
                </a:solidFill>
                <a:latin typeface="Palatino Linotype"/>
                <a:cs typeface="Palatino Linotype"/>
              </a:rPr>
              <a:t>March</a:t>
            </a:r>
            <a:r>
              <a:rPr dirty="0" sz="1400" spc="15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1400">
                <a:solidFill>
                  <a:srgbClr val="FCFCFC"/>
                </a:solidFill>
                <a:latin typeface="Palatino Linotype"/>
                <a:cs typeface="Palatino Linotype"/>
              </a:rPr>
              <a:t>23,</a:t>
            </a:r>
            <a:r>
              <a:rPr dirty="0" sz="1400" spc="20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1400" spc="50">
                <a:solidFill>
                  <a:srgbClr val="FCFCFC"/>
                </a:solidFill>
                <a:latin typeface="Palatino Linotype"/>
                <a:cs typeface="Palatino Linotype"/>
              </a:rPr>
              <a:t>2022</a:t>
            </a:r>
            <a:endParaRPr sz="1400">
              <a:latin typeface="Palatino Linotype"/>
              <a:cs typeface="Palatino Linotype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9800" y="4387719"/>
            <a:ext cx="1266092" cy="54864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62608" y="4616197"/>
            <a:ext cx="7537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45">
                <a:solidFill>
                  <a:srgbClr val="112349"/>
                </a:solidFill>
                <a:latin typeface="Trebuchet MS"/>
                <a:cs typeface="Trebuchet MS"/>
              </a:rPr>
              <a:t>Sponsored</a:t>
            </a:r>
            <a:r>
              <a:rPr dirty="0" sz="900" spc="-3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900" spc="30">
                <a:solidFill>
                  <a:srgbClr val="112349"/>
                </a:solidFill>
                <a:latin typeface="Trebuchet MS"/>
                <a:cs typeface="Trebuchet MS"/>
              </a:rPr>
              <a:t>By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2743199" cy="27431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730625" y="1878000"/>
            <a:ext cx="212407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000" spc="80" b="1">
                <a:solidFill>
                  <a:srgbClr val="112349"/>
                </a:solidFill>
                <a:latin typeface="Palatino Linotype"/>
                <a:cs typeface="Palatino Linotype"/>
              </a:rPr>
              <a:t>What’s </a:t>
            </a:r>
            <a:r>
              <a:rPr dirty="0" sz="5000" spc="165" b="1">
                <a:solidFill>
                  <a:srgbClr val="112349"/>
                </a:solidFill>
                <a:latin typeface="Palatino Linotype"/>
                <a:cs typeface="Palatino Linotype"/>
              </a:rPr>
              <a:t>Next?</a:t>
            </a:r>
            <a:endParaRPr sz="5000">
              <a:latin typeface="Palatino Linotype"/>
              <a:cs typeface="Palatino Linotype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200" y="1295400"/>
            <a:ext cx="2743200" cy="2746375"/>
            <a:chOff x="457200" y="1295400"/>
            <a:chExt cx="2743200" cy="27463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2212848"/>
              <a:ext cx="1828799" cy="18287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295400"/>
              <a:ext cx="1828799" cy="1828799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3730625" y="1878000"/>
            <a:ext cx="212407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000" spc="80" b="1">
                <a:solidFill>
                  <a:srgbClr val="112349"/>
                </a:solidFill>
                <a:latin typeface="Palatino Linotype"/>
                <a:cs typeface="Palatino Linotype"/>
              </a:rPr>
              <a:t>What’s </a:t>
            </a:r>
            <a:r>
              <a:rPr dirty="0" sz="5000" spc="165" b="1">
                <a:solidFill>
                  <a:srgbClr val="112349"/>
                </a:solidFill>
                <a:latin typeface="Palatino Linotype"/>
                <a:cs typeface="Palatino Linotype"/>
              </a:rPr>
              <a:t>Next?</a:t>
            </a:r>
            <a:endParaRPr sz="5000">
              <a:latin typeface="Palatino Linotype"/>
              <a:cs typeface="Palatino Linotype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200" y="1295400"/>
            <a:ext cx="2743200" cy="2746375"/>
            <a:chOff x="457200" y="1295400"/>
            <a:chExt cx="2743200" cy="27463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1295400"/>
              <a:ext cx="1828799" cy="18287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1600" y="2212848"/>
              <a:ext cx="1828799" cy="1828799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3730625" y="1683944"/>
            <a:ext cx="4220845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4200" b="1">
                <a:solidFill>
                  <a:srgbClr val="112349"/>
                </a:solidFill>
                <a:latin typeface="Palatino Linotype"/>
                <a:cs typeface="Palatino Linotype"/>
              </a:rPr>
              <a:t>Nothing</a:t>
            </a:r>
            <a:r>
              <a:rPr dirty="0" sz="4200" spc="3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4200" spc="100" b="1">
                <a:solidFill>
                  <a:srgbClr val="112349"/>
                </a:solidFill>
                <a:latin typeface="Palatino Linotype"/>
                <a:cs typeface="Palatino Linotype"/>
              </a:rPr>
              <a:t>Ever </a:t>
            </a:r>
            <a:r>
              <a:rPr dirty="0" sz="4200" spc="55" b="1">
                <a:solidFill>
                  <a:srgbClr val="112349"/>
                </a:solidFill>
                <a:latin typeface="Palatino Linotype"/>
                <a:cs typeface="Palatino Linotype"/>
              </a:rPr>
              <a:t>Changes,</a:t>
            </a:r>
            <a:r>
              <a:rPr dirty="0" sz="4200" spc="-2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4200" spc="170" b="1">
                <a:solidFill>
                  <a:srgbClr val="112349"/>
                </a:solidFill>
                <a:latin typeface="Palatino Linotype"/>
                <a:cs typeface="Palatino Linotype"/>
              </a:rPr>
              <a:t>Except </a:t>
            </a:r>
            <a:r>
              <a:rPr dirty="0" sz="4200" spc="50" b="1">
                <a:solidFill>
                  <a:srgbClr val="112349"/>
                </a:solidFill>
                <a:latin typeface="Palatino Linotype"/>
                <a:cs typeface="Palatino Linotype"/>
              </a:rPr>
              <a:t>for</a:t>
            </a:r>
            <a:r>
              <a:rPr dirty="0" sz="4200" spc="-2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4200" spc="90" b="1">
                <a:solidFill>
                  <a:srgbClr val="112349"/>
                </a:solidFill>
                <a:latin typeface="Palatino Linotype"/>
                <a:cs typeface="Palatino Linotype"/>
              </a:rPr>
              <a:t>the</a:t>
            </a:r>
            <a:r>
              <a:rPr dirty="0" sz="4200" spc="-2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4200" spc="-10" b="1">
                <a:solidFill>
                  <a:srgbClr val="112349"/>
                </a:solidFill>
                <a:latin typeface="Palatino Linotype"/>
                <a:cs typeface="Palatino Linotype"/>
              </a:rPr>
              <a:t>Tools.</a:t>
            </a:r>
            <a:endParaRPr sz="4200">
              <a:latin typeface="Palatino Linotype"/>
              <a:cs typeface="Palatino Linotype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3730625" y="2259000"/>
            <a:ext cx="3351529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10" b="1">
                <a:solidFill>
                  <a:srgbClr val="112349"/>
                </a:solidFill>
                <a:latin typeface="Palatino Linotype"/>
                <a:cs typeface="Palatino Linotype"/>
              </a:rPr>
              <a:t>Questions?</a:t>
            </a:r>
            <a:endParaRPr sz="5000">
              <a:latin typeface="Palatino Linotype"/>
              <a:cs typeface="Palatino Linotype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228599" y="1306500"/>
            <a:ext cx="2971800" cy="2743200"/>
            <a:chOff x="228599" y="1306500"/>
            <a:chExt cx="2971800" cy="274320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200" y="1306500"/>
              <a:ext cx="2743199" cy="274319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228599" y="2449503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457199" y="457199"/>
                  </a:moveTo>
                  <a:lnTo>
                    <a:pt x="0" y="457199"/>
                  </a:lnTo>
                  <a:lnTo>
                    <a:pt x="0" y="0"/>
                  </a:lnTo>
                  <a:lnTo>
                    <a:pt x="457199" y="0"/>
                  </a:lnTo>
                  <a:lnTo>
                    <a:pt x="457199" y="457199"/>
                  </a:lnTo>
                  <a:close/>
                </a:path>
              </a:pathLst>
            </a:custGeom>
            <a:solidFill>
              <a:srgbClr val="F6A5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587" y="4567437"/>
            <a:ext cx="833661" cy="347462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060320" y="4429659"/>
            <a:ext cx="2286000" cy="628650"/>
            <a:chOff x="1060320" y="4429659"/>
            <a:chExt cx="2286000" cy="628650"/>
          </a:xfrm>
        </p:grpSpPr>
        <p:sp>
          <p:nvSpPr>
            <p:cNvPr id="4" name="object 4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530225" y="1426336"/>
            <a:ext cx="3112770" cy="22313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0"/>
              </a:spcBef>
            </a:pPr>
            <a:r>
              <a:rPr dirty="0" sz="3600" spc="100" b="1">
                <a:solidFill>
                  <a:srgbClr val="112349"/>
                </a:solidFill>
                <a:latin typeface="Palatino Linotype"/>
                <a:cs typeface="Palatino Linotype"/>
              </a:rPr>
              <a:t>Thank</a:t>
            </a:r>
            <a:r>
              <a:rPr dirty="0" sz="3600" spc="-5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3600" spc="25" b="1">
                <a:solidFill>
                  <a:srgbClr val="112349"/>
                </a:solidFill>
                <a:latin typeface="Palatino Linotype"/>
                <a:cs typeface="Palatino Linotype"/>
              </a:rPr>
              <a:t>You </a:t>
            </a:r>
            <a:r>
              <a:rPr dirty="0" sz="3600" spc="90" b="1">
                <a:solidFill>
                  <a:srgbClr val="112349"/>
                </a:solidFill>
                <a:latin typeface="Palatino Linotype"/>
                <a:cs typeface="Palatino Linotype"/>
              </a:rPr>
              <a:t>For</a:t>
            </a:r>
            <a:r>
              <a:rPr dirty="0" sz="3600" spc="-2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3600" spc="-10" b="1">
                <a:solidFill>
                  <a:srgbClr val="112349"/>
                </a:solidFill>
                <a:latin typeface="Palatino Linotype"/>
                <a:cs typeface="Palatino Linotype"/>
              </a:rPr>
              <a:t>Attending!</a:t>
            </a:r>
            <a:endParaRPr sz="36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1800" spc="-135" b="1">
                <a:solidFill>
                  <a:srgbClr val="112349"/>
                </a:solidFill>
                <a:latin typeface="Gill Sans MT"/>
                <a:cs typeface="Gill Sans MT"/>
              </a:rPr>
              <a:t>Tom</a:t>
            </a:r>
            <a:r>
              <a:rPr dirty="0" sz="1800" spc="-5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1800" spc="-10" b="1">
                <a:solidFill>
                  <a:srgbClr val="112349"/>
                </a:solidFill>
                <a:latin typeface="Gill Sans MT"/>
                <a:cs typeface="Gill Sans MT"/>
              </a:rPr>
              <a:t>Epstein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ts val="1664"/>
              </a:lnSpc>
              <a:spcBef>
                <a:spcPts val="30"/>
              </a:spcBef>
            </a:pPr>
            <a:r>
              <a:rPr dirty="0" sz="1400">
                <a:solidFill>
                  <a:srgbClr val="112349"/>
                </a:solidFill>
                <a:latin typeface="Trebuchet MS"/>
                <a:cs typeface="Trebuchet MS"/>
              </a:rPr>
              <a:t>Founder</a:t>
            </a:r>
            <a:r>
              <a:rPr dirty="0" sz="1400" spc="4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400" spc="-65">
                <a:solidFill>
                  <a:srgbClr val="112349"/>
                </a:solidFill>
                <a:latin typeface="Trebuchet MS"/>
                <a:cs typeface="Trebuchet MS"/>
              </a:rPr>
              <a:t>&amp;</a:t>
            </a:r>
            <a:r>
              <a:rPr dirty="0" sz="1400" spc="10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400" spc="75">
                <a:solidFill>
                  <a:srgbClr val="112349"/>
                </a:solidFill>
                <a:latin typeface="Trebuchet MS"/>
                <a:cs typeface="Trebuchet MS"/>
              </a:rPr>
              <a:t>CEO</a:t>
            </a:r>
            <a:endParaRPr sz="1400">
              <a:latin typeface="Trebuchet MS"/>
              <a:cs typeface="Trebuchet MS"/>
            </a:endParaRPr>
          </a:p>
          <a:p>
            <a:pPr marL="12700" marR="691515">
              <a:lnSpc>
                <a:spcPts val="1650"/>
              </a:lnSpc>
              <a:spcBef>
                <a:spcPts val="65"/>
              </a:spcBef>
            </a:pPr>
            <a:r>
              <a:rPr dirty="0" u="heavy" sz="140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4"/>
              </a:rPr>
              <a:t>Franchise</a:t>
            </a:r>
            <a:r>
              <a:rPr dirty="0" u="heavy" sz="1400" spc="22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140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4"/>
              </a:rPr>
              <a:t>Payments</a:t>
            </a:r>
            <a:r>
              <a:rPr dirty="0" u="heavy" sz="1400" spc="225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4"/>
              </a:rPr>
              <a:t> </a:t>
            </a:r>
            <a:r>
              <a:rPr dirty="0" u="heavy" sz="14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4"/>
              </a:rPr>
              <a:t>Network</a:t>
            </a:r>
            <a:r>
              <a:rPr dirty="0" sz="1400" spc="-10">
                <a:solidFill>
                  <a:srgbClr val="6F1A6F"/>
                </a:solidFill>
                <a:latin typeface="Trebuchet MS"/>
                <a:cs typeface="Trebuchet MS"/>
              </a:rPr>
              <a:t> </a:t>
            </a:r>
            <a:r>
              <a:rPr dirty="0" sz="1400" spc="-65">
                <a:solidFill>
                  <a:srgbClr val="112349"/>
                </a:solidFill>
                <a:latin typeface="Trebuchet MS"/>
                <a:cs typeface="Trebuchet MS"/>
              </a:rPr>
              <a:t>&amp; </a:t>
            </a:r>
            <a:r>
              <a:rPr dirty="0" u="heavy" sz="1400" spc="1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5"/>
              </a:rPr>
              <a:t>POLN8</a:t>
            </a:r>
            <a:r>
              <a:rPr dirty="0" u="heavy" sz="1400" spc="-55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5"/>
              </a:rPr>
              <a:t> </a:t>
            </a:r>
            <a:r>
              <a:rPr dirty="0" u="heavy" sz="14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5"/>
              </a:rPr>
              <a:t>Loyalty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30225" y="3810254"/>
            <a:ext cx="700405" cy="5702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>
                <a:solidFill>
                  <a:srgbClr val="112349"/>
                </a:solidFill>
                <a:latin typeface="Trebuchet MS"/>
                <a:cs typeface="Trebuchet MS"/>
              </a:rPr>
              <a:t>Email</a:t>
            </a:r>
            <a:r>
              <a:rPr dirty="0" sz="1200" spc="-25">
                <a:solidFill>
                  <a:srgbClr val="112349"/>
                </a:solidFill>
                <a:latin typeface="Trebuchet MS"/>
                <a:cs typeface="Trebuchet MS"/>
              </a:rPr>
              <a:t> Me: </a:t>
            </a:r>
            <a:r>
              <a:rPr dirty="0" sz="1200" spc="-10">
                <a:solidFill>
                  <a:srgbClr val="112349"/>
                </a:solidFill>
                <a:latin typeface="Trebuchet MS"/>
                <a:cs typeface="Trebuchet MS"/>
              </a:rPr>
              <a:t>LinkedIn: Visit</a:t>
            </a:r>
            <a:r>
              <a:rPr dirty="0" sz="1200" spc="-6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112349"/>
                </a:solidFill>
                <a:latin typeface="Trebuchet MS"/>
                <a:cs typeface="Trebuchet MS"/>
              </a:rPr>
              <a:t>FPN: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444625" y="3810254"/>
            <a:ext cx="2764155" cy="5702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u="heavy" sz="12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6"/>
              </a:rPr>
              <a:t>tomepstein@steinhouseholdings.com</a:t>
            </a:r>
            <a:r>
              <a:rPr dirty="0" sz="1200" spc="500">
                <a:solidFill>
                  <a:srgbClr val="6F1A6F"/>
                </a:solidFill>
                <a:latin typeface="Trebuchet MS"/>
                <a:cs typeface="Trebuchet MS"/>
              </a:rPr>
              <a:t> </a:t>
            </a:r>
            <a:r>
              <a:rPr dirty="0" u="heavy" sz="120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7"/>
              </a:rPr>
              <a:t>linkedin.com/in/tom-epstein-</a:t>
            </a:r>
            <a:r>
              <a:rPr dirty="0" u="heavy" sz="12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7"/>
              </a:rPr>
              <a:t>franpay/</a:t>
            </a:r>
            <a:r>
              <a:rPr dirty="0" sz="1200" spc="-10">
                <a:solidFill>
                  <a:srgbClr val="6F1A6F"/>
                </a:solidFill>
                <a:latin typeface="Trebuchet MS"/>
                <a:cs typeface="Trebuchet MS"/>
              </a:rPr>
              <a:t> </a:t>
            </a:r>
            <a:r>
              <a:rPr dirty="0" u="heavy" sz="12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8"/>
              </a:rPr>
              <a:t>franchisepayments.net/ifa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00500" y="1573700"/>
            <a:ext cx="1142999" cy="1142999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3251" y="343317"/>
            <a:ext cx="835596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latin typeface="Palatino Linotype"/>
                <a:cs typeface="Palatino Linotype"/>
              </a:rPr>
              <a:t>THE</a:t>
            </a:r>
            <a:r>
              <a:rPr dirty="0" sz="2600" spc="-45" b="1">
                <a:latin typeface="Palatino Linotype"/>
                <a:cs typeface="Palatino Linotype"/>
              </a:rPr>
              <a:t> </a:t>
            </a:r>
            <a:r>
              <a:rPr dirty="0" sz="2600" b="1"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latin typeface="Palatino Linotype"/>
                <a:cs typeface="Palatino Linotype"/>
              </a:rPr>
              <a:t> OF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125" b="1"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latin typeface="Palatino Linotype"/>
                <a:cs typeface="Palatino Linotype"/>
              </a:rPr>
              <a:t> </a:t>
            </a:r>
            <a:r>
              <a:rPr dirty="0" sz="2600" spc="60" b="1">
                <a:latin typeface="Palatino Linotype"/>
                <a:cs typeface="Palatino Linotype"/>
              </a:rPr>
              <a:t>WHY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85" b="1"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20" b="1"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67398" y="2716700"/>
            <a:ext cx="2743198" cy="889686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67400" y="1371594"/>
            <a:ext cx="2743199" cy="1192695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67400" y="3987375"/>
            <a:ext cx="2743199" cy="636814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6306299" y="3674319"/>
            <a:ext cx="18669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85">
                <a:solidFill>
                  <a:srgbClr val="112349"/>
                </a:solidFill>
                <a:latin typeface="Trebuchet MS"/>
                <a:cs typeface="Trebuchet MS"/>
              </a:rPr>
              <a:t>FPN</a:t>
            </a:r>
            <a:r>
              <a:rPr dirty="0" sz="1000" spc="-1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112349"/>
                </a:solidFill>
                <a:latin typeface="Trebuchet MS"/>
                <a:cs typeface="Trebuchet MS"/>
              </a:rPr>
              <a:t>is</a:t>
            </a:r>
            <a:r>
              <a:rPr dirty="0" sz="1000" spc="-1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112349"/>
                </a:solidFill>
                <a:latin typeface="Trebuchet MS"/>
                <a:cs typeface="Trebuchet MS"/>
              </a:rPr>
              <a:t>an</a:t>
            </a:r>
            <a:r>
              <a:rPr dirty="0" sz="1000" spc="-1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000" spc="-90" b="1">
                <a:solidFill>
                  <a:srgbClr val="112349"/>
                </a:solidFill>
                <a:latin typeface="Gill Sans MT"/>
                <a:cs typeface="Gill Sans MT"/>
              </a:rPr>
              <a:t>IFA</a:t>
            </a:r>
            <a:r>
              <a:rPr dirty="0" sz="1000" spc="-4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1000" spc="-10" b="1">
                <a:solidFill>
                  <a:srgbClr val="112349"/>
                </a:solidFill>
                <a:latin typeface="Gill Sans MT"/>
                <a:cs typeface="Gill Sans MT"/>
              </a:rPr>
              <a:t>Preferred</a:t>
            </a:r>
            <a:r>
              <a:rPr dirty="0" sz="1000" spc="-4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1000" spc="-10" b="1">
                <a:solidFill>
                  <a:srgbClr val="112349"/>
                </a:solidFill>
                <a:latin typeface="Gill Sans MT"/>
                <a:cs typeface="Gill Sans MT"/>
              </a:rPr>
              <a:t>Vendor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036197" y="4755769"/>
            <a:ext cx="2406650" cy="23685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64135" marR="5080" indent="-52069">
              <a:lnSpc>
                <a:spcPts val="830"/>
              </a:lnSpc>
              <a:spcBef>
                <a:spcPts val="135"/>
              </a:spcBef>
            </a:pPr>
            <a:r>
              <a:rPr dirty="0" sz="700" spc="60">
                <a:solidFill>
                  <a:srgbClr val="112349"/>
                </a:solidFill>
                <a:latin typeface="Trebuchet MS"/>
                <a:cs typeface="Trebuchet MS"/>
              </a:rPr>
              <a:t>FPN</a:t>
            </a:r>
            <a:r>
              <a:rPr dirty="0" sz="700" spc="2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has</a:t>
            </a:r>
            <a:r>
              <a:rPr dirty="0" sz="700" spc="2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been</a:t>
            </a:r>
            <a:r>
              <a:rPr dirty="0" sz="700" spc="2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ranked</a:t>
            </a:r>
            <a:r>
              <a:rPr dirty="0" sz="700" spc="1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35" b="1">
                <a:solidFill>
                  <a:srgbClr val="112349"/>
                </a:solidFill>
                <a:latin typeface="Gill Sans MT"/>
                <a:cs typeface="Gill Sans MT"/>
              </a:rPr>
              <a:t>Top</a:t>
            </a:r>
            <a:r>
              <a:rPr dirty="0" sz="700" spc="3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b="1">
                <a:solidFill>
                  <a:srgbClr val="112349"/>
                </a:solidFill>
                <a:latin typeface="Gill Sans MT"/>
                <a:cs typeface="Gill Sans MT"/>
              </a:rPr>
              <a:t>Franchise</a:t>
            </a:r>
            <a:r>
              <a:rPr dirty="0" sz="700" spc="2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b="1">
                <a:solidFill>
                  <a:srgbClr val="112349"/>
                </a:solidFill>
                <a:latin typeface="Gill Sans MT"/>
                <a:cs typeface="Gill Sans MT"/>
              </a:rPr>
              <a:t>Supplier</a:t>
            </a:r>
            <a:r>
              <a:rPr dirty="0" sz="700" spc="3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in</a:t>
            </a:r>
            <a:r>
              <a:rPr dirty="0" sz="700" spc="2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Merchant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 Services</a:t>
            </a:r>
            <a:r>
              <a:rPr dirty="0" sz="700" spc="3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by</a:t>
            </a:r>
            <a:r>
              <a:rPr dirty="0" sz="700" spc="1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10" b="1">
                <a:solidFill>
                  <a:srgbClr val="112349"/>
                </a:solidFill>
                <a:latin typeface="Gill Sans MT"/>
                <a:cs typeface="Gill Sans MT"/>
              </a:rPr>
              <a:t>Entrepreneur</a:t>
            </a:r>
            <a:r>
              <a:rPr dirty="0" sz="700" spc="2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b="1">
                <a:solidFill>
                  <a:srgbClr val="112349"/>
                </a:solidFill>
                <a:latin typeface="Gill Sans MT"/>
                <a:cs typeface="Gill Sans MT"/>
              </a:rPr>
              <a:t>Magazine</a:t>
            </a:r>
            <a:r>
              <a:rPr dirty="0" sz="700" spc="4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four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years</a:t>
            </a:r>
            <a:r>
              <a:rPr dirty="0" sz="700" spc="4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in</a:t>
            </a:r>
            <a:r>
              <a:rPr dirty="0" sz="700" spc="4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a</a:t>
            </a:r>
            <a:r>
              <a:rPr dirty="0" sz="700" spc="4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20">
                <a:solidFill>
                  <a:srgbClr val="112349"/>
                </a:solidFill>
                <a:latin typeface="Trebuchet MS"/>
                <a:cs typeface="Trebuchet MS"/>
              </a:rPr>
              <a:t>row!</a:t>
            </a:r>
            <a:endParaRPr sz="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0320" y="4429659"/>
            <a:ext cx="2286001" cy="62865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0225" y="343308"/>
            <a:ext cx="328358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35" b="1">
                <a:latin typeface="Palatino Linotype"/>
                <a:cs typeface="Palatino Linotype"/>
              </a:rPr>
              <a:t>WEBINAR</a:t>
            </a:r>
            <a:r>
              <a:rPr dirty="0" sz="2600" spc="-110" b="1">
                <a:latin typeface="Palatino Linotype"/>
                <a:cs typeface="Palatino Linotype"/>
              </a:rPr>
              <a:t> </a:t>
            </a:r>
            <a:r>
              <a:rPr dirty="0" sz="2600" spc="-100" b="1">
                <a:latin typeface="Palatino Linotype"/>
                <a:cs typeface="Palatino Linotype"/>
              </a:rPr>
              <a:t>SPONSOR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7398" y="2716700"/>
            <a:ext cx="2743198" cy="88968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7400" y="1371594"/>
            <a:ext cx="2743199" cy="1192695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8587" y="4567437"/>
            <a:ext cx="833661" cy="347462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1145676" y="4567446"/>
            <a:ext cx="6985" cy="347980"/>
          </a:xfrm>
          <a:custGeom>
            <a:avLst/>
            <a:gdLst/>
            <a:ahLst/>
            <a:cxnLst/>
            <a:rect l="l" t="t" r="r" b="b"/>
            <a:pathLst>
              <a:path w="6984" h="347979">
                <a:moveTo>
                  <a:pt x="6899" y="347399"/>
                </a:moveTo>
                <a:lnTo>
                  <a:pt x="0" y="347399"/>
                </a:lnTo>
                <a:lnTo>
                  <a:pt x="0" y="0"/>
                </a:lnTo>
                <a:lnTo>
                  <a:pt x="6899" y="0"/>
                </a:lnTo>
                <a:lnTo>
                  <a:pt x="6899" y="347399"/>
                </a:lnTo>
                <a:close/>
              </a:path>
            </a:pathLst>
          </a:custGeom>
          <a:solidFill>
            <a:srgbClr val="B7B7B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530225" y="1426336"/>
            <a:ext cx="2426335" cy="22313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445134">
              <a:lnSpc>
                <a:spcPct val="100699"/>
              </a:lnSpc>
              <a:spcBef>
                <a:spcPts val="70"/>
              </a:spcBef>
            </a:pPr>
            <a:r>
              <a:rPr dirty="0" sz="3600" spc="45" b="1">
                <a:solidFill>
                  <a:srgbClr val="112349"/>
                </a:solidFill>
                <a:latin typeface="Palatino Linotype"/>
                <a:cs typeface="Palatino Linotype"/>
              </a:rPr>
              <a:t>Contact </a:t>
            </a:r>
            <a:r>
              <a:rPr dirty="0" sz="3600" spc="50" b="1">
                <a:solidFill>
                  <a:srgbClr val="112349"/>
                </a:solidFill>
                <a:latin typeface="Palatino Linotype"/>
                <a:cs typeface="Palatino Linotype"/>
              </a:rPr>
              <a:t>The</a:t>
            </a:r>
            <a:r>
              <a:rPr dirty="0" sz="3600" spc="-20" b="1">
                <a:solidFill>
                  <a:srgbClr val="112349"/>
                </a:solidFill>
                <a:latin typeface="Palatino Linotype"/>
                <a:cs typeface="Palatino Linotype"/>
              </a:rPr>
              <a:t> Host</a:t>
            </a:r>
            <a:endParaRPr sz="36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dirty="0" sz="1800" spc="-135" b="1">
                <a:solidFill>
                  <a:srgbClr val="112349"/>
                </a:solidFill>
                <a:latin typeface="Gill Sans MT"/>
                <a:cs typeface="Gill Sans MT"/>
              </a:rPr>
              <a:t>Tom</a:t>
            </a:r>
            <a:r>
              <a:rPr dirty="0" sz="1800" spc="-5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1800" spc="-10" b="1">
                <a:solidFill>
                  <a:srgbClr val="112349"/>
                </a:solidFill>
                <a:latin typeface="Gill Sans MT"/>
                <a:cs typeface="Gill Sans MT"/>
              </a:rPr>
              <a:t>Epstein</a:t>
            </a:r>
            <a:endParaRPr sz="1800">
              <a:latin typeface="Gill Sans MT"/>
              <a:cs typeface="Gill Sans MT"/>
            </a:endParaRPr>
          </a:p>
          <a:p>
            <a:pPr marL="12700">
              <a:lnSpc>
                <a:spcPts val="1664"/>
              </a:lnSpc>
              <a:spcBef>
                <a:spcPts val="30"/>
              </a:spcBef>
            </a:pPr>
            <a:r>
              <a:rPr dirty="0" sz="1400">
                <a:solidFill>
                  <a:srgbClr val="112349"/>
                </a:solidFill>
                <a:latin typeface="Trebuchet MS"/>
                <a:cs typeface="Trebuchet MS"/>
              </a:rPr>
              <a:t>Founder</a:t>
            </a:r>
            <a:r>
              <a:rPr dirty="0" sz="1400" spc="4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400" spc="-65">
                <a:solidFill>
                  <a:srgbClr val="112349"/>
                </a:solidFill>
                <a:latin typeface="Trebuchet MS"/>
                <a:cs typeface="Trebuchet MS"/>
              </a:rPr>
              <a:t>&amp;</a:t>
            </a:r>
            <a:r>
              <a:rPr dirty="0" sz="1400" spc="10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400" spc="75">
                <a:solidFill>
                  <a:srgbClr val="112349"/>
                </a:solidFill>
                <a:latin typeface="Trebuchet MS"/>
                <a:cs typeface="Trebuchet MS"/>
              </a:rPr>
              <a:t>CEO</a:t>
            </a:r>
            <a:endParaRPr sz="1400">
              <a:latin typeface="Trebuchet MS"/>
              <a:cs typeface="Trebuchet MS"/>
            </a:endParaRPr>
          </a:p>
          <a:p>
            <a:pPr marL="12700" marR="5080">
              <a:lnSpc>
                <a:spcPts val="1650"/>
              </a:lnSpc>
              <a:spcBef>
                <a:spcPts val="65"/>
              </a:spcBef>
            </a:pPr>
            <a:r>
              <a:rPr dirty="0" u="heavy" sz="140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6"/>
              </a:rPr>
              <a:t>Franchise</a:t>
            </a:r>
            <a:r>
              <a:rPr dirty="0" u="heavy" sz="1400" spc="22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dirty="0" u="heavy" sz="140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6"/>
              </a:rPr>
              <a:t>Payments</a:t>
            </a:r>
            <a:r>
              <a:rPr dirty="0" u="heavy" sz="1400" spc="225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6"/>
              </a:rPr>
              <a:t> </a:t>
            </a:r>
            <a:r>
              <a:rPr dirty="0" u="heavy" sz="14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6"/>
              </a:rPr>
              <a:t>Network</a:t>
            </a:r>
            <a:r>
              <a:rPr dirty="0" sz="1400" spc="-10">
                <a:solidFill>
                  <a:srgbClr val="6F1A6F"/>
                </a:solidFill>
                <a:latin typeface="Trebuchet MS"/>
                <a:cs typeface="Trebuchet MS"/>
              </a:rPr>
              <a:t> </a:t>
            </a:r>
            <a:r>
              <a:rPr dirty="0" sz="1400" spc="-65">
                <a:solidFill>
                  <a:srgbClr val="112349"/>
                </a:solidFill>
                <a:latin typeface="Trebuchet MS"/>
                <a:cs typeface="Trebuchet MS"/>
              </a:rPr>
              <a:t>&amp; </a:t>
            </a:r>
            <a:r>
              <a:rPr dirty="0" u="heavy" sz="1400" spc="1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7"/>
              </a:rPr>
              <a:t>POLN8</a:t>
            </a:r>
            <a:r>
              <a:rPr dirty="0" u="heavy" sz="1400" spc="-55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7"/>
              </a:rPr>
              <a:t> </a:t>
            </a:r>
            <a:r>
              <a:rPr dirty="0" u="heavy" sz="14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7"/>
              </a:rPr>
              <a:t>Loyalty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30225" y="3810254"/>
            <a:ext cx="700405" cy="5702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>
                <a:solidFill>
                  <a:srgbClr val="112349"/>
                </a:solidFill>
                <a:latin typeface="Trebuchet MS"/>
                <a:cs typeface="Trebuchet MS"/>
              </a:rPr>
              <a:t>Email</a:t>
            </a:r>
            <a:r>
              <a:rPr dirty="0" sz="1200" spc="-25">
                <a:solidFill>
                  <a:srgbClr val="112349"/>
                </a:solidFill>
                <a:latin typeface="Trebuchet MS"/>
                <a:cs typeface="Trebuchet MS"/>
              </a:rPr>
              <a:t> Me: </a:t>
            </a:r>
            <a:r>
              <a:rPr dirty="0" sz="1200" spc="-10">
                <a:solidFill>
                  <a:srgbClr val="112349"/>
                </a:solidFill>
                <a:latin typeface="Trebuchet MS"/>
                <a:cs typeface="Trebuchet MS"/>
              </a:rPr>
              <a:t>LinkedIn: Visit</a:t>
            </a:r>
            <a:r>
              <a:rPr dirty="0" sz="1200" spc="-6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200" spc="-20">
                <a:solidFill>
                  <a:srgbClr val="112349"/>
                </a:solidFill>
                <a:latin typeface="Trebuchet MS"/>
                <a:cs typeface="Trebuchet MS"/>
              </a:rPr>
              <a:t>FPN: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444625" y="3810254"/>
            <a:ext cx="2764155" cy="5702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u="heavy" sz="12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8"/>
              </a:rPr>
              <a:t>tomepstein@steinhouseholdings.com</a:t>
            </a:r>
            <a:r>
              <a:rPr dirty="0" sz="1200" spc="500">
                <a:solidFill>
                  <a:srgbClr val="6F1A6F"/>
                </a:solidFill>
                <a:latin typeface="Trebuchet MS"/>
                <a:cs typeface="Trebuchet MS"/>
              </a:rPr>
              <a:t> </a:t>
            </a:r>
            <a:r>
              <a:rPr dirty="0" u="heavy" sz="120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9"/>
              </a:rPr>
              <a:t>linkedin.com/in/tom-epstein-</a:t>
            </a:r>
            <a:r>
              <a:rPr dirty="0" u="heavy" sz="12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9"/>
              </a:rPr>
              <a:t>franpay/</a:t>
            </a:r>
            <a:r>
              <a:rPr dirty="0" sz="1200" spc="-10">
                <a:solidFill>
                  <a:srgbClr val="6F1A6F"/>
                </a:solidFill>
                <a:latin typeface="Trebuchet MS"/>
                <a:cs typeface="Trebuchet MS"/>
              </a:rPr>
              <a:t> </a:t>
            </a:r>
            <a:r>
              <a:rPr dirty="0" u="heavy" sz="1200" spc="-10">
                <a:solidFill>
                  <a:srgbClr val="6F1A6F"/>
                </a:solidFill>
                <a:uFill>
                  <a:solidFill>
                    <a:srgbClr val="6F1A6F"/>
                  </a:solidFill>
                </a:uFill>
                <a:latin typeface="Trebuchet MS"/>
                <a:cs typeface="Trebuchet MS"/>
                <a:hlinkClick r:id="rId10"/>
              </a:rPr>
              <a:t>franchisepayments.net/ifa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67400" y="3987375"/>
            <a:ext cx="2743199" cy="636814"/>
          </a:xfrm>
          <a:prstGeom prst="rect">
            <a:avLst/>
          </a:prstGeom>
        </p:spPr>
      </p:pic>
      <p:sp>
        <p:nvSpPr>
          <p:cNvPr id="13" name="object 13" descr=""/>
          <p:cNvSpPr txBox="1"/>
          <p:nvPr/>
        </p:nvSpPr>
        <p:spPr>
          <a:xfrm>
            <a:off x="6306299" y="3674319"/>
            <a:ext cx="186690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85">
                <a:solidFill>
                  <a:srgbClr val="112349"/>
                </a:solidFill>
                <a:latin typeface="Trebuchet MS"/>
                <a:cs typeface="Trebuchet MS"/>
              </a:rPr>
              <a:t>FPN</a:t>
            </a:r>
            <a:r>
              <a:rPr dirty="0" sz="1000" spc="-1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112349"/>
                </a:solidFill>
                <a:latin typeface="Trebuchet MS"/>
                <a:cs typeface="Trebuchet MS"/>
              </a:rPr>
              <a:t>is</a:t>
            </a:r>
            <a:r>
              <a:rPr dirty="0" sz="1000" spc="-1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000">
                <a:solidFill>
                  <a:srgbClr val="112349"/>
                </a:solidFill>
                <a:latin typeface="Trebuchet MS"/>
                <a:cs typeface="Trebuchet MS"/>
              </a:rPr>
              <a:t>an</a:t>
            </a:r>
            <a:r>
              <a:rPr dirty="0" sz="1000" spc="-1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1000" spc="-90" b="1">
                <a:solidFill>
                  <a:srgbClr val="112349"/>
                </a:solidFill>
                <a:latin typeface="Gill Sans MT"/>
                <a:cs typeface="Gill Sans MT"/>
              </a:rPr>
              <a:t>IFA</a:t>
            </a:r>
            <a:r>
              <a:rPr dirty="0" sz="1000" spc="-4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1000" spc="-10" b="1">
                <a:solidFill>
                  <a:srgbClr val="112349"/>
                </a:solidFill>
                <a:latin typeface="Gill Sans MT"/>
                <a:cs typeface="Gill Sans MT"/>
              </a:rPr>
              <a:t>Preferred</a:t>
            </a:r>
            <a:r>
              <a:rPr dirty="0" sz="1000" spc="-4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1000" spc="-10" b="1">
                <a:solidFill>
                  <a:srgbClr val="112349"/>
                </a:solidFill>
                <a:latin typeface="Gill Sans MT"/>
                <a:cs typeface="Gill Sans MT"/>
              </a:rPr>
              <a:t>Vendor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6036197" y="4755769"/>
            <a:ext cx="2406650" cy="23685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64135" marR="5080" indent="-52069">
              <a:lnSpc>
                <a:spcPts val="830"/>
              </a:lnSpc>
              <a:spcBef>
                <a:spcPts val="135"/>
              </a:spcBef>
            </a:pPr>
            <a:r>
              <a:rPr dirty="0" sz="700" spc="60">
                <a:solidFill>
                  <a:srgbClr val="112349"/>
                </a:solidFill>
                <a:latin typeface="Trebuchet MS"/>
                <a:cs typeface="Trebuchet MS"/>
              </a:rPr>
              <a:t>FPN</a:t>
            </a:r>
            <a:r>
              <a:rPr dirty="0" sz="700" spc="2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has</a:t>
            </a:r>
            <a:r>
              <a:rPr dirty="0" sz="700" spc="2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been</a:t>
            </a:r>
            <a:r>
              <a:rPr dirty="0" sz="700" spc="2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ranked</a:t>
            </a:r>
            <a:r>
              <a:rPr dirty="0" sz="700" spc="1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35" b="1">
                <a:solidFill>
                  <a:srgbClr val="112349"/>
                </a:solidFill>
                <a:latin typeface="Gill Sans MT"/>
                <a:cs typeface="Gill Sans MT"/>
              </a:rPr>
              <a:t>Top</a:t>
            </a:r>
            <a:r>
              <a:rPr dirty="0" sz="700" spc="3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b="1">
                <a:solidFill>
                  <a:srgbClr val="112349"/>
                </a:solidFill>
                <a:latin typeface="Gill Sans MT"/>
                <a:cs typeface="Gill Sans MT"/>
              </a:rPr>
              <a:t>Franchise</a:t>
            </a:r>
            <a:r>
              <a:rPr dirty="0" sz="700" spc="2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b="1">
                <a:solidFill>
                  <a:srgbClr val="112349"/>
                </a:solidFill>
                <a:latin typeface="Gill Sans MT"/>
                <a:cs typeface="Gill Sans MT"/>
              </a:rPr>
              <a:t>Supplier</a:t>
            </a:r>
            <a:r>
              <a:rPr dirty="0" sz="700" spc="3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in</a:t>
            </a:r>
            <a:r>
              <a:rPr dirty="0" sz="700" spc="2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Merchant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 Services</a:t>
            </a:r>
            <a:r>
              <a:rPr dirty="0" sz="700" spc="35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by</a:t>
            </a:r>
            <a:r>
              <a:rPr dirty="0" sz="700" spc="1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10" b="1">
                <a:solidFill>
                  <a:srgbClr val="112349"/>
                </a:solidFill>
                <a:latin typeface="Gill Sans MT"/>
                <a:cs typeface="Gill Sans MT"/>
              </a:rPr>
              <a:t>Entrepreneur</a:t>
            </a:r>
            <a:r>
              <a:rPr dirty="0" sz="700" spc="20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b="1">
                <a:solidFill>
                  <a:srgbClr val="112349"/>
                </a:solidFill>
                <a:latin typeface="Gill Sans MT"/>
                <a:cs typeface="Gill Sans MT"/>
              </a:rPr>
              <a:t>Magazine</a:t>
            </a:r>
            <a:r>
              <a:rPr dirty="0" sz="700" spc="45" b="1">
                <a:solidFill>
                  <a:srgbClr val="112349"/>
                </a:solidFill>
                <a:latin typeface="Gill Sans MT"/>
                <a:cs typeface="Gill Sans MT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four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years</a:t>
            </a:r>
            <a:r>
              <a:rPr dirty="0" sz="700" spc="4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10">
                <a:solidFill>
                  <a:srgbClr val="112349"/>
                </a:solidFill>
                <a:latin typeface="Trebuchet MS"/>
                <a:cs typeface="Trebuchet MS"/>
              </a:rPr>
              <a:t>in</a:t>
            </a:r>
            <a:r>
              <a:rPr dirty="0" sz="700" spc="4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>
                <a:solidFill>
                  <a:srgbClr val="112349"/>
                </a:solidFill>
                <a:latin typeface="Trebuchet MS"/>
                <a:cs typeface="Trebuchet MS"/>
              </a:rPr>
              <a:t>a</a:t>
            </a:r>
            <a:r>
              <a:rPr dirty="0" sz="700" spc="40">
                <a:solidFill>
                  <a:srgbClr val="112349"/>
                </a:solidFill>
                <a:latin typeface="Trebuchet MS"/>
                <a:cs typeface="Trebuchet MS"/>
              </a:rPr>
              <a:t> </a:t>
            </a:r>
            <a:r>
              <a:rPr dirty="0" sz="700" spc="-20">
                <a:solidFill>
                  <a:srgbClr val="112349"/>
                </a:solidFill>
                <a:latin typeface="Trebuchet MS"/>
                <a:cs typeface="Trebuchet MS"/>
              </a:rPr>
              <a:t>row!</a:t>
            </a:r>
            <a:endParaRPr sz="700">
              <a:latin typeface="Trebuchet MS"/>
              <a:cs typeface="Trebuchet MS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743200" y="1573700"/>
            <a:ext cx="1142999" cy="1142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13224" y="539500"/>
              <a:ext cx="7717790" cy="4060190"/>
            </a:xfrm>
            <a:custGeom>
              <a:avLst/>
              <a:gdLst/>
              <a:ahLst/>
              <a:cxnLst/>
              <a:rect l="l" t="t" r="r" b="b"/>
              <a:pathLst>
                <a:path w="7717790" h="4060190">
                  <a:moveTo>
                    <a:pt x="7717499" y="4059899"/>
                  </a:moveTo>
                  <a:lnTo>
                    <a:pt x="0" y="4059899"/>
                  </a:lnTo>
                  <a:lnTo>
                    <a:pt x="0" y="0"/>
                  </a:lnTo>
                  <a:lnTo>
                    <a:pt x="7717499" y="0"/>
                  </a:lnTo>
                  <a:lnTo>
                    <a:pt x="7717499" y="4059899"/>
                  </a:lnTo>
                  <a:close/>
                </a:path>
              </a:pathLst>
            </a:custGeom>
            <a:solidFill>
              <a:srgbClr val="053D6C">
                <a:alpha val="7646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278274" y="800703"/>
              <a:ext cx="588010" cy="588010"/>
            </a:xfrm>
            <a:custGeom>
              <a:avLst/>
              <a:gdLst/>
              <a:ahLst/>
              <a:cxnLst/>
              <a:rect l="l" t="t" r="r" b="b"/>
              <a:pathLst>
                <a:path w="588010" h="588010">
                  <a:moveTo>
                    <a:pt x="587399" y="587399"/>
                  </a:moveTo>
                  <a:lnTo>
                    <a:pt x="0" y="587399"/>
                  </a:lnTo>
                  <a:lnTo>
                    <a:pt x="0" y="0"/>
                  </a:lnTo>
                  <a:lnTo>
                    <a:pt x="587399" y="0"/>
                  </a:lnTo>
                  <a:lnTo>
                    <a:pt x="587399" y="587399"/>
                  </a:lnTo>
                  <a:close/>
                </a:path>
              </a:pathLst>
            </a:custGeom>
            <a:solidFill>
              <a:srgbClr val="F6A5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655820" y="2085357"/>
            <a:ext cx="3833495" cy="196596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algn="ctr" marL="12700" marR="5080" indent="-635">
              <a:lnSpc>
                <a:spcPts val="2850"/>
              </a:lnSpc>
              <a:spcBef>
                <a:spcPts val="220"/>
              </a:spcBef>
            </a:pPr>
            <a:r>
              <a:rPr dirty="0" sz="2400" b="1">
                <a:solidFill>
                  <a:srgbClr val="FCFCFC"/>
                </a:solidFill>
                <a:latin typeface="Trebuchet MS"/>
                <a:cs typeface="Trebuchet MS"/>
              </a:rPr>
              <a:t>“Repeat</a:t>
            </a:r>
            <a:r>
              <a:rPr dirty="0" sz="2400" spc="-45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90" b="1">
                <a:solidFill>
                  <a:srgbClr val="FCFCFC"/>
                </a:solidFill>
                <a:latin typeface="Trebuchet MS"/>
                <a:cs typeface="Trebuchet MS"/>
              </a:rPr>
              <a:t>business</a:t>
            </a:r>
            <a:r>
              <a:rPr dirty="0" sz="2400" spc="-40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FCFCFC"/>
                </a:solidFill>
                <a:latin typeface="Trebuchet MS"/>
                <a:cs typeface="Trebuchet MS"/>
              </a:rPr>
              <a:t>or </a:t>
            </a:r>
            <a:r>
              <a:rPr dirty="0" sz="2400" b="1">
                <a:solidFill>
                  <a:srgbClr val="FCFCFC"/>
                </a:solidFill>
                <a:latin typeface="Trebuchet MS"/>
                <a:cs typeface="Trebuchet MS"/>
              </a:rPr>
              <a:t>behaviour</a:t>
            </a:r>
            <a:r>
              <a:rPr dirty="0" sz="2400" spc="-70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100" b="1">
                <a:solidFill>
                  <a:srgbClr val="FCFCFC"/>
                </a:solidFill>
                <a:latin typeface="Trebuchet MS"/>
                <a:cs typeface="Trebuchet MS"/>
              </a:rPr>
              <a:t>can</a:t>
            </a:r>
            <a:r>
              <a:rPr dirty="0" sz="2400" spc="-5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95" b="1">
                <a:solidFill>
                  <a:srgbClr val="FCFCFC"/>
                </a:solidFill>
                <a:latin typeface="Trebuchet MS"/>
                <a:cs typeface="Trebuchet MS"/>
              </a:rPr>
              <a:t>be</a:t>
            </a:r>
            <a:r>
              <a:rPr dirty="0" sz="2400" spc="-5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FCFCFC"/>
                </a:solidFill>
                <a:latin typeface="Trebuchet MS"/>
                <a:cs typeface="Trebuchet MS"/>
              </a:rPr>
              <a:t>bribed. </a:t>
            </a:r>
            <a:r>
              <a:rPr dirty="0" sz="2400" spc="45" b="1">
                <a:solidFill>
                  <a:srgbClr val="FCFCFC"/>
                </a:solidFill>
                <a:latin typeface="Trebuchet MS"/>
                <a:cs typeface="Trebuchet MS"/>
              </a:rPr>
              <a:t>Loyalty</a:t>
            </a:r>
            <a:r>
              <a:rPr dirty="0" sz="2400" spc="-195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95" b="1">
                <a:solidFill>
                  <a:srgbClr val="FCFCFC"/>
                </a:solidFill>
                <a:latin typeface="Trebuchet MS"/>
                <a:cs typeface="Trebuchet MS"/>
              </a:rPr>
              <a:t>has</a:t>
            </a:r>
            <a:r>
              <a:rPr dirty="0" sz="2400" spc="-130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FCFCFC"/>
                </a:solidFill>
                <a:latin typeface="Trebuchet MS"/>
                <a:cs typeface="Trebuchet MS"/>
              </a:rPr>
              <a:t>to</a:t>
            </a:r>
            <a:r>
              <a:rPr dirty="0" sz="2400" spc="-135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95" b="1">
                <a:solidFill>
                  <a:srgbClr val="FCFCFC"/>
                </a:solidFill>
                <a:latin typeface="Trebuchet MS"/>
                <a:cs typeface="Trebuchet MS"/>
              </a:rPr>
              <a:t>be</a:t>
            </a:r>
            <a:r>
              <a:rPr dirty="0" sz="2400" spc="-130" b="1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2400" spc="-45" b="1">
                <a:solidFill>
                  <a:srgbClr val="FCFCFC"/>
                </a:solidFill>
                <a:latin typeface="Trebuchet MS"/>
                <a:cs typeface="Trebuchet MS"/>
              </a:rPr>
              <a:t>earned.”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CFCFC"/>
                </a:solidFill>
                <a:latin typeface="Trebuchet MS"/>
                <a:cs typeface="Trebuchet MS"/>
              </a:rPr>
              <a:t>Janet</a:t>
            </a:r>
            <a:r>
              <a:rPr dirty="0" sz="1800" spc="-50">
                <a:solidFill>
                  <a:srgbClr val="FCFCFC"/>
                </a:solidFill>
                <a:latin typeface="Trebuchet MS"/>
                <a:cs typeface="Trebuchet MS"/>
              </a:rPr>
              <a:t> </a:t>
            </a:r>
            <a:r>
              <a:rPr dirty="0" sz="1800" spc="55">
                <a:solidFill>
                  <a:srgbClr val="FCFCFC"/>
                </a:solidFill>
                <a:latin typeface="Trebuchet MS"/>
                <a:cs typeface="Trebuchet MS"/>
              </a:rPr>
              <a:t>Robinson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45"/>
              <a:t>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306487"/>
            <a:ext cx="2188799" cy="27431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730625" y="1878000"/>
            <a:ext cx="281368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000" spc="70" b="1">
                <a:solidFill>
                  <a:srgbClr val="112349"/>
                </a:solidFill>
                <a:latin typeface="Palatino Linotype"/>
                <a:cs typeface="Palatino Linotype"/>
              </a:rPr>
              <a:t>The</a:t>
            </a:r>
            <a:r>
              <a:rPr dirty="0" sz="5000" spc="-2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5000" spc="140" b="1">
                <a:solidFill>
                  <a:srgbClr val="112349"/>
                </a:solidFill>
                <a:latin typeface="Palatino Linotype"/>
                <a:cs typeface="Palatino Linotype"/>
              </a:rPr>
              <a:t>Past, </a:t>
            </a:r>
            <a:r>
              <a:rPr dirty="0" sz="5000" spc="135" b="1">
                <a:solidFill>
                  <a:srgbClr val="112349"/>
                </a:solidFill>
                <a:latin typeface="Palatino Linotype"/>
                <a:cs typeface="Palatino Linotype"/>
              </a:rPr>
              <a:t>First.</a:t>
            </a:r>
            <a:endParaRPr sz="5000">
              <a:latin typeface="Palatino Linotype"/>
              <a:cs typeface="Palatino Linotype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2743199" cy="27431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730625" y="1878000"/>
            <a:ext cx="281368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000" spc="70" b="1">
                <a:solidFill>
                  <a:srgbClr val="112349"/>
                </a:solidFill>
                <a:latin typeface="Palatino Linotype"/>
                <a:cs typeface="Palatino Linotype"/>
              </a:rPr>
              <a:t>The</a:t>
            </a:r>
            <a:r>
              <a:rPr dirty="0" sz="5000" spc="-2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5000" spc="140" b="1">
                <a:solidFill>
                  <a:srgbClr val="112349"/>
                </a:solidFill>
                <a:latin typeface="Palatino Linotype"/>
                <a:cs typeface="Palatino Linotype"/>
              </a:rPr>
              <a:t>Past, </a:t>
            </a:r>
            <a:r>
              <a:rPr dirty="0" sz="5000" spc="135" b="1">
                <a:solidFill>
                  <a:srgbClr val="112349"/>
                </a:solidFill>
                <a:latin typeface="Palatino Linotype"/>
                <a:cs typeface="Palatino Linotype"/>
              </a:rPr>
              <a:t>First.</a:t>
            </a:r>
            <a:endParaRPr sz="5000">
              <a:latin typeface="Palatino Linotype"/>
              <a:cs typeface="Palatino Linotype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306487"/>
            <a:ext cx="2420099" cy="27431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730625" y="1878000"/>
            <a:ext cx="281368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000" spc="70" b="1">
                <a:solidFill>
                  <a:srgbClr val="112349"/>
                </a:solidFill>
                <a:latin typeface="Palatino Linotype"/>
                <a:cs typeface="Palatino Linotype"/>
              </a:rPr>
              <a:t>The</a:t>
            </a:r>
            <a:r>
              <a:rPr dirty="0" sz="5000" spc="-20" b="1">
                <a:solidFill>
                  <a:srgbClr val="112349"/>
                </a:solidFill>
                <a:latin typeface="Palatino Linotype"/>
                <a:cs typeface="Palatino Linotype"/>
              </a:rPr>
              <a:t> </a:t>
            </a:r>
            <a:r>
              <a:rPr dirty="0" sz="5000" spc="140" b="1">
                <a:solidFill>
                  <a:srgbClr val="112349"/>
                </a:solidFill>
                <a:latin typeface="Palatino Linotype"/>
                <a:cs typeface="Palatino Linotype"/>
              </a:rPr>
              <a:t>Past, </a:t>
            </a:r>
            <a:r>
              <a:rPr dirty="0" sz="5000" spc="135" b="1">
                <a:solidFill>
                  <a:srgbClr val="112349"/>
                </a:solidFill>
                <a:latin typeface="Palatino Linotype"/>
                <a:cs typeface="Palatino Linotype"/>
              </a:rPr>
              <a:t>First.</a:t>
            </a:r>
            <a:endParaRPr sz="5000">
              <a:latin typeface="Palatino Linotype"/>
              <a:cs typeface="Palatino Linotype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251" y="343317"/>
            <a:ext cx="835596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latin typeface="Palatino Linotype"/>
                <a:cs typeface="Palatino Linotype"/>
              </a:rPr>
              <a:t>THE</a:t>
            </a:r>
            <a:r>
              <a:rPr dirty="0" sz="2600" spc="-45" b="1">
                <a:latin typeface="Palatino Linotype"/>
                <a:cs typeface="Palatino Linotype"/>
              </a:rPr>
              <a:t> </a:t>
            </a:r>
            <a:r>
              <a:rPr dirty="0" sz="2600" b="1"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latin typeface="Palatino Linotype"/>
                <a:cs typeface="Palatino Linotype"/>
              </a:rPr>
              <a:t> OF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125" b="1"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latin typeface="Palatino Linotype"/>
                <a:cs typeface="Palatino Linotype"/>
              </a:rPr>
              <a:t> </a:t>
            </a:r>
            <a:r>
              <a:rPr dirty="0" sz="2600" spc="60" b="1">
                <a:latin typeface="Palatino Linotype"/>
                <a:cs typeface="Palatino Linotype"/>
              </a:rPr>
              <a:t>WHY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85" b="1"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20" b="1"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03500" marR="5080">
              <a:lnSpc>
                <a:spcPct val="100000"/>
              </a:lnSpc>
              <a:spcBef>
                <a:spcPts val="100"/>
              </a:spcBef>
            </a:pPr>
            <a:r>
              <a:rPr dirty="0" spc="70"/>
              <a:t>The</a:t>
            </a:r>
            <a:r>
              <a:rPr dirty="0" spc="-20"/>
              <a:t> </a:t>
            </a:r>
            <a:r>
              <a:rPr dirty="0" spc="35"/>
              <a:t>Evolution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 spc="95"/>
              <a:t>Loyalty</a:t>
            </a:r>
          </a:p>
          <a:p>
            <a:pPr marL="2603500">
              <a:lnSpc>
                <a:spcPct val="100000"/>
              </a:lnSpc>
            </a:pPr>
            <a:r>
              <a:rPr dirty="0" spc="-1085"/>
              <a:t>&amp;</a:t>
            </a:r>
            <a:r>
              <a:rPr dirty="0" spc="-30"/>
              <a:t> </a:t>
            </a:r>
            <a:r>
              <a:rPr dirty="0" spc="105"/>
              <a:t>Rewards</a:t>
            </a:r>
          </a:p>
        </p:txBody>
      </p:sp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8600" y="1306500"/>
            <a:ext cx="3153101" cy="2743199"/>
          </a:xfrm>
          <a:prstGeom prst="rect">
            <a:avLst/>
          </a:prstGeom>
        </p:spPr>
      </p:pic>
      <p:sp>
        <p:nvSpPr>
          <p:cNvPr id="13" name="object 1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654150"/>
            <a:ext cx="2800349" cy="204787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251" y="343317"/>
            <a:ext cx="8355965" cy="421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latin typeface="Palatino Linotype"/>
                <a:cs typeface="Palatino Linotype"/>
              </a:rPr>
              <a:t>THE</a:t>
            </a:r>
            <a:r>
              <a:rPr dirty="0" sz="2600" spc="-45" b="1">
                <a:latin typeface="Palatino Linotype"/>
                <a:cs typeface="Palatino Linotype"/>
              </a:rPr>
              <a:t> </a:t>
            </a:r>
            <a:r>
              <a:rPr dirty="0" sz="2600" b="1"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latin typeface="Palatino Linotype"/>
                <a:cs typeface="Palatino Linotype"/>
              </a:rPr>
              <a:t> OF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125" b="1"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latin typeface="Palatino Linotype"/>
                <a:cs typeface="Palatino Linotype"/>
              </a:rPr>
              <a:t> </a:t>
            </a:r>
            <a:r>
              <a:rPr dirty="0" sz="2600" spc="60" b="1">
                <a:latin typeface="Palatino Linotype"/>
                <a:cs typeface="Palatino Linotype"/>
              </a:rPr>
              <a:t>WHY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85" b="1"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 spc="-20" b="1"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03500" marR="5080">
              <a:lnSpc>
                <a:spcPct val="100000"/>
              </a:lnSpc>
              <a:spcBef>
                <a:spcPts val="100"/>
              </a:spcBef>
            </a:pPr>
            <a:r>
              <a:rPr dirty="0" spc="70"/>
              <a:t>The</a:t>
            </a:r>
            <a:r>
              <a:rPr dirty="0" spc="-20"/>
              <a:t> </a:t>
            </a:r>
            <a:r>
              <a:rPr dirty="0" spc="35"/>
              <a:t>Evolution </a:t>
            </a:r>
            <a:r>
              <a:rPr dirty="0"/>
              <a:t>of</a:t>
            </a:r>
            <a:r>
              <a:rPr dirty="0" spc="-45"/>
              <a:t> </a:t>
            </a:r>
            <a:r>
              <a:rPr dirty="0" spc="95"/>
              <a:t>Loyalty</a:t>
            </a:r>
          </a:p>
          <a:p>
            <a:pPr marL="2603500">
              <a:lnSpc>
                <a:spcPct val="100000"/>
              </a:lnSpc>
            </a:pPr>
            <a:r>
              <a:rPr dirty="0" spc="-1085"/>
              <a:t>&amp;</a:t>
            </a:r>
            <a:r>
              <a:rPr dirty="0" spc="-30"/>
              <a:t> </a:t>
            </a:r>
            <a:r>
              <a:rPr dirty="0" spc="105"/>
              <a:t>Rewards</a:t>
            </a:r>
          </a:p>
        </p:txBody>
      </p:sp>
      <p:sp>
        <p:nvSpPr>
          <p:cNvPr id="13" name="object 13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67048" y="1194462"/>
            <a:ext cx="2175222" cy="3119646"/>
          </a:xfrm>
          <a:prstGeom prst="rect">
            <a:avLst/>
          </a:prstGeom>
        </p:spPr>
      </p:pic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2743199" cy="274319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1143000">
                <a:moveTo>
                  <a:pt x="914399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1142999"/>
                </a:lnTo>
                <a:close/>
              </a:path>
            </a:pathLst>
          </a:custGeom>
          <a:solidFill>
            <a:srgbClr val="053D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93251" y="343317"/>
            <a:ext cx="835596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THE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b="1">
                <a:solidFill>
                  <a:srgbClr val="FCFCFC"/>
                </a:solidFill>
                <a:latin typeface="Palatino Linotype"/>
                <a:cs typeface="Palatino Linotype"/>
              </a:rPr>
              <a:t>FUTURE</a:t>
            </a:r>
            <a:r>
              <a:rPr dirty="0" sz="2600" spc="-45" b="1">
                <a:solidFill>
                  <a:srgbClr val="FCFCFC"/>
                </a:solidFill>
                <a:latin typeface="Palatino Linotype"/>
                <a:cs typeface="Palatino Linotype"/>
              </a:rPr>
              <a:t> OF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125" b="1">
                <a:solidFill>
                  <a:srgbClr val="FCFCFC"/>
                </a:solidFill>
                <a:latin typeface="Palatino Linotype"/>
                <a:cs typeface="Palatino Linotype"/>
              </a:rPr>
              <a:t>LOYALTY:</a:t>
            </a:r>
            <a:r>
              <a:rPr dirty="0" sz="2600" spc="-35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60" b="1">
                <a:solidFill>
                  <a:srgbClr val="FCFCFC"/>
                </a:solidFill>
                <a:latin typeface="Palatino Linotype"/>
                <a:cs typeface="Palatino Linotype"/>
              </a:rPr>
              <a:t>WHY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85" b="1">
                <a:solidFill>
                  <a:srgbClr val="FCFCFC"/>
                </a:solidFill>
                <a:latin typeface="Palatino Linotype"/>
                <a:cs typeface="Palatino Linotype"/>
              </a:rPr>
              <a:t>CUSTOMERS</a:t>
            </a:r>
            <a:r>
              <a:rPr dirty="0" sz="2600" spc="-40" b="1">
                <a:solidFill>
                  <a:srgbClr val="FCFCFC"/>
                </a:solidFill>
                <a:latin typeface="Palatino Linotype"/>
                <a:cs typeface="Palatino Linotype"/>
              </a:rPr>
              <a:t> </a:t>
            </a:r>
            <a:r>
              <a:rPr dirty="0" sz="2600" spc="-20" b="1">
                <a:solidFill>
                  <a:srgbClr val="FCFCFC"/>
                </a:solidFill>
                <a:latin typeface="Palatino Linotype"/>
                <a:cs typeface="Palatino Linotype"/>
              </a:rPr>
              <a:t>STAY</a:t>
            </a:r>
            <a:endParaRPr sz="26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699" y="4387725"/>
            <a:ext cx="1691897" cy="5486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9025" y="4387719"/>
            <a:ext cx="1266092" cy="54864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28587" y="4429659"/>
            <a:ext cx="3117850" cy="628650"/>
            <a:chOff x="228587" y="4429659"/>
            <a:chExt cx="3117850" cy="62865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87" y="4567437"/>
              <a:ext cx="833661" cy="34746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31169" y="473641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4762"/>
                  </a:moveTo>
                  <a:lnTo>
                    <a:pt x="1394" y="8129"/>
                  </a:lnTo>
                  <a:lnTo>
                    <a:pt x="4762" y="9524"/>
                  </a:lnTo>
                  <a:lnTo>
                    <a:pt x="8130" y="8129"/>
                  </a:lnTo>
                  <a:lnTo>
                    <a:pt x="9524" y="4762"/>
                  </a:lnTo>
                  <a:lnTo>
                    <a:pt x="8130" y="1394"/>
                  </a:lnTo>
                  <a:lnTo>
                    <a:pt x="4762" y="0"/>
                  </a:lnTo>
                  <a:lnTo>
                    <a:pt x="1394" y="1394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rgbClr val="253B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45676" y="4567447"/>
              <a:ext cx="6985" cy="347980"/>
            </a:xfrm>
            <a:custGeom>
              <a:avLst/>
              <a:gdLst/>
              <a:ahLst/>
              <a:cxnLst/>
              <a:rect l="l" t="t" r="r" b="b"/>
              <a:pathLst>
                <a:path w="6984" h="347979">
                  <a:moveTo>
                    <a:pt x="6899" y="347399"/>
                  </a:moveTo>
                  <a:lnTo>
                    <a:pt x="0" y="347399"/>
                  </a:lnTo>
                  <a:lnTo>
                    <a:pt x="0" y="0"/>
                  </a:lnTo>
                  <a:lnTo>
                    <a:pt x="6899" y="0"/>
                  </a:lnTo>
                  <a:lnTo>
                    <a:pt x="6899" y="347399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320" y="4429659"/>
              <a:ext cx="2286001" cy="6286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730625" y="1878000"/>
            <a:ext cx="2124075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000" spc="80" b="1">
                <a:solidFill>
                  <a:srgbClr val="112349"/>
                </a:solidFill>
                <a:latin typeface="Palatino Linotype"/>
                <a:cs typeface="Palatino Linotype"/>
              </a:rPr>
              <a:t>What’s </a:t>
            </a:r>
            <a:r>
              <a:rPr dirty="0" sz="5000" spc="165" b="1">
                <a:solidFill>
                  <a:srgbClr val="112349"/>
                </a:solidFill>
                <a:latin typeface="Palatino Linotype"/>
                <a:cs typeface="Palatino Linotype"/>
              </a:rPr>
              <a:t>Next?</a:t>
            </a:r>
            <a:endParaRPr sz="5000">
              <a:latin typeface="Palatino Linotype"/>
              <a:cs typeface="Palatino Linotype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228599" y="2449503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199" y="457199"/>
                </a:moveTo>
                <a:lnTo>
                  <a:pt x="0" y="457199"/>
                </a:lnTo>
                <a:lnTo>
                  <a:pt x="0" y="0"/>
                </a:lnTo>
                <a:lnTo>
                  <a:pt x="457199" y="0"/>
                </a:lnTo>
                <a:lnTo>
                  <a:pt x="457199" y="457199"/>
                </a:lnTo>
                <a:close/>
              </a:path>
            </a:pathLst>
          </a:custGeom>
          <a:solidFill>
            <a:srgbClr val="F6A5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pc="45"/>
              <a:t>Sponsored</a:t>
            </a:r>
            <a:r>
              <a:rPr dirty="0" spc="-35"/>
              <a:t> </a:t>
            </a:r>
            <a:r>
              <a:rPr dirty="0" spc="30"/>
              <a:t>By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F1A6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2022_03_23 FPN + IFA Webinar | The Future of Loyalty: Why Customers Stay</dc:title>
  <dcterms:created xsi:type="dcterms:W3CDTF">2022-03-23T12:56:07Z</dcterms:created>
  <dcterms:modified xsi:type="dcterms:W3CDTF">2022-03-23T12:56:07Z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