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11845" r:id="rId3"/>
    <p:sldId id="11802" r:id="rId4"/>
    <p:sldId id="257" r:id="rId5"/>
    <p:sldId id="11852" r:id="rId6"/>
    <p:sldId id="11838" r:id="rId7"/>
    <p:sldId id="262" r:id="rId8"/>
    <p:sldId id="260" r:id="rId9"/>
    <p:sldId id="11846" r:id="rId10"/>
    <p:sldId id="261" r:id="rId11"/>
    <p:sldId id="270" r:id="rId12"/>
    <p:sldId id="11853" r:id="rId13"/>
    <p:sldId id="264" r:id="rId14"/>
    <p:sldId id="265" r:id="rId15"/>
    <p:sldId id="11847" r:id="rId16"/>
    <p:sldId id="11848" r:id="rId17"/>
    <p:sldId id="11844" r:id="rId18"/>
    <p:sldId id="11856" r:id="rId1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Fg4s7jAcXs92Rfp37WapJ3N0t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FEB"/>
    <a:srgbClr val="D8E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236DE-7919-D656-E141-3CC82C6C384A}" v="82" dt="2022-03-22T15:02:04.276"/>
  </p1510:revLst>
</p1510:revInfo>
</file>

<file path=ppt/tableStyles.xml><?xml version="1.0" encoding="utf-8"?>
<a:tblStyleLst xmlns:a="http://schemas.openxmlformats.org/drawingml/2006/main" def="{C7A52E02-F32D-455C-909D-005BC79751C3}">
  <a:tblStyle styleId="{C7A52E02-F32D-455C-909D-005BC79751C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652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515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38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398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09F9-2765-444A-80AE-F1799AA469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84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25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14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09F9-2765-444A-80AE-F1799AA469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82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13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09F9-2765-444A-80AE-F1799AA469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48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74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gue Illustra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52CBDC1-2C71-AC41-A3AA-E339A254A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" y="1285"/>
            <a:ext cx="9141714" cy="5142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32C6CC-FA8B-4821-BEAF-2AF42DB5F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514350" y="3455662"/>
            <a:ext cx="8115300" cy="415499"/>
          </a:xfrm>
        </p:spPr>
        <p:txBody>
          <a:bodyPr anchor="t"/>
          <a:lstStyle>
            <a:lvl1pPr algn="ctr">
              <a:spcBef>
                <a:spcPts val="0"/>
              </a:spcBef>
              <a:defRPr sz="27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 (36pt)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FA9FAC-CFCF-914D-A41C-4EB3297FD41F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14350" y="4029073"/>
            <a:ext cx="8115299" cy="35449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 (20pt)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6B7A33-6008-1F4A-8F6E-21AAF8BA42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08660" y="664237"/>
            <a:ext cx="3923285" cy="2440107"/>
          </a:xfrm>
        </p:spPr>
        <p:txBody>
          <a:bodyPr anchor="ctr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US"/>
              <a:t>Click to insert Avalara illustration</a:t>
            </a:r>
            <a:br>
              <a:rPr lang="en-US"/>
            </a:br>
            <a:r>
              <a:rPr lang="en-US"/>
              <a:t>(.PNG with transparent background)</a:t>
            </a:r>
          </a:p>
        </p:txBody>
      </p:sp>
    </p:spTree>
    <p:extLst>
      <p:ext uri="{BB962C8B-B14F-4D97-AF65-F5344CB8AC3E}">
        <p14:creationId xmlns:p14="http://schemas.microsoft.com/office/powerpoint/2010/main" val="151110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>
  <p:cSld name="Content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vosalestax.com/how-to-integrate-3rd-party-apps-to-po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joseph@avalara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hyperlink" Target="mailto:support@davosalestax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subTitle" idx="1"/>
          </p:nvPr>
        </p:nvSpPr>
        <p:spPr>
          <a:xfrm>
            <a:off x="0" y="2571750"/>
            <a:ext cx="914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400" b="1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Sales</a:t>
            </a:r>
            <a:r>
              <a:rPr lang="en-US" sz="4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tax on autopilot</a:t>
            </a:r>
            <a:endParaRPr sz="4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2" name="Google Shape;52;p1"/>
          <p:cNvGrpSpPr/>
          <p:nvPr/>
        </p:nvGrpSpPr>
        <p:grpSpPr>
          <a:xfrm>
            <a:off x="2609144" y="1117161"/>
            <a:ext cx="1839766" cy="1070558"/>
            <a:chOff x="2512565" y="202731"/>
            <a:chExt cx="1839766" cy="1070558"/>
          </a:xfrm>
        </p:grpSpPr>
        <p:pic>
          <p:nvPicPr>
            <p:cNvPr id="53" name="Google Shape;53;p1"/>
            <p:cNvPicPr preferRelativeResize="0"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544" r="22544"/>
            <a:stretch/>
          </p:blipFill>
          <p:spPr>
            <a:xfrm>
              <a:off x="2512565" y="202731"/>
              <a:ext cx="1620098" cy="107055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4" name="Google Shape;54;p1"/>
            <p:cNvCxnSpPr/>
            <p:nvPr/>
          </p:nvCxnSpPr>
          <p:spPr>
            <a:xfrm>
              <a:off x="4348200" y="298948"/>
              <a:ext cx="4131" cy="9681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1DD60F-1D0D-6141-84D2-89D6227B3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504" y="1205286"/>
            <a:ext cx="2245382" cy="11514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title" idx="4294967295"/>
          </p:nvPr>
        </p:nvSpPr>
        <p:spPr>
          <a:xfrm>
            <a:off x="-372358" y="135413"/>
            <a:ext cx="845113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latin typeface="Century Gothic"/>
                <a:ea typeface="Century Gothic"/>
                <a:cs typeface="Century Gothic"/>
                <a:sym typeface="Century Gothic"/>
              </a:rPr>
              <a:t>On-time filing discounts available in 26 states</a:t>
            </a:r>
            <a:endParaRPr sz="2500" b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3554832" y="2496979"/>
            <a:ext cx="2057400" cy="15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2" name="Google Shape;122;p6"/>
          <p:cNvGraphicFramePr/>
          <p:nvPr>
            <p:extLst>
              <p:ext uri="{D42A27DB-BD31-4B8C-83A1-F6EECF244321}">
                <p14:modId xmlns:p14="http://schemas.microsoft.com/office/powerpoint/2010/main" val="480855553"/>
              </p:ext>
            </p:extLst>
          </p:nvPr>
        </p:nvGraphicFramePr>
        <p:xfrm>
          <a:off x="416256" y="615969"/>
          <a:ext cx="6032800" cy="4210350"/>
        </p:xfrm>
        <a:graphic>
          <a:graphicData uri="http://schemas.openxmlformats.org/drawingml/2006/table">
            <a:tbl>
              <a:tblPr firstRow="1" bandRow="1">
                <a:noFill/>
                <a:tableStyleId>{C7A52E02-F32D-455C-909D-005BC79751C3}</a:tableStyleId>
              </a:tblPr>
              <a:tblGrid>
                <a:gridCol w="39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State</a:t>
                      </a:r>
                      <a:endParaRPr/>
                    </a:p>
                  </a:txBody>
                  <a:tcPr marL="52825" marR="52825" marT="21125" marB="21125" anchor="ctr">
                    <a:solidFill>
                      <a:srgbClr val="1A2F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Percentage Discount</a:t>
                      </a:r>
                      <a:endParaRPr/>
                    </a:p>
                  </a:txBody>
                  <a:tcPr marL="52825" marR="52825" marT="21125" marB="21125" anchor="ctr">
                    <a:solidFill>
                      <a:srgbClr val="1A2F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Discount on $3,500 of Sales Tax</a:t>
                      </a:r>
                      <a:endParaRPr/>
                    </a:p>
                  </a:txBody>
                  <a:tcPr marL="52825" marR="52825" marT="21125" marB="21125" anchor="ctr">
                    <a:solidFill>
                      <a:srgbClr val="1A2F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Minus $50 Cost of DAVO</a:t>
                      </a:r>
                      <a:endParaRPr/>
                    </a:p>
                  </a:txBody>
                  <a:tcPr marL="52825" marR="52825" marT="21125" marB="21125" anchor="ctr">
                    <a:solidFill>
                      <a:srgbClr val="1A2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 on First $100 Tax Due; 2% on Balance</a:t>
                      </a:r>
                      <a:endParaRPr dirty="0"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$73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$23</a:t>
                      </a:r>
                      <a:endParaRPr/>
                    </a:p>
                  </a:txBody>
                  <a:tcPr marL="52825" marR="52825" marT="21125" marB="211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AZ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.0672% of Tax Due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$23.52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rgbClr val="FC661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($26.48)</a:t>
                      </a:r>
                      <a:endParaRPr/>
                    </a:p>
                  </a:txBody>
                  <a:tcPr marL="52825" marR="52825" marT="21125" marB="211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2% of Tax Due</a:t>
                      </a:r>
                      <a:endParaRPr dirty="0"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$70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$20</a:t>
                      </a:r>
                      <a:endParaRPr/>
                    </a:p>
                  </a:txBody>
                  <a:tcPr marL="52825" marR="52825" marT="21125" marB="211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3.33% of Tax Due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$116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$66</a:t>
                      </a:r>
                      <a:endParaRPr/>
                    </a:p>
                  </a:txBody>
                  <a:tcPr marL="52825" marR="52825" marT="21125" marB="211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2.5% of 1st $1,200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$30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rgbClr val="FC661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($20)</a:t>
                      </a:r>
                      <a:endParaRPr/>
                    </a:p>
                  </a:txBody>
                  <a:tcPr marL="52825" marR="52825" marT="21125" marB="211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3% of 1st $3,000; 0.5% on Balance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$92.60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$43</a:t>
                      </a:r>
                      <a:endParaRPr/>
                    </a:p>
                  </a:txBody>
                  <a:tcPr marL="52825" marR="52825" marT="21125" marB="211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IL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1.75% on Tax Due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$61.25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$11.25</a:t>
                      </a:r>
                      <a:endParaRPr/>
                    </a:p>
                  </a:txBody>
                  <a:tcPr marL="52825" marR="52825" marT="21125" marB="211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0.73% Under $60,000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$25.55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rgbClr val="FC661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($24)</a:t>
                      </a:r>
                      <a:endParaRPr/>
                    </a:p>
                  </a:txBody>
                  <a:tcPr marL="52825" marR="52825" marT="21125" marB="211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KY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1.75% 1st $1,000; 1.5% remaining amount; Max refund is $50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$30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rgbClr val="FC661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($20)</a:t>
                      </a:r>
                      <a:endParaRPr/>
                    </a:p>
                  </a:txBody>
                  <a:tcPr marL="52825" marR="52825" marT="21125" marB="211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1.1% of Tax Due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$38.50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rgbClr val="FC661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($12)</a:t>
                      </a:r>
                      <a:endParaRPr/>
                    </a:p>
                  </a:txBody>
                  <a:tcPr marL="52825" marR="52825" marT="21125" marB="211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MD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1.2% of 1st $6,000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$42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rgbClr val="FC661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($8)</a:t>
                      </a:r>
                      <a:endParaRPr/>
                    </a:p>
                  </a:txBody>
                  <a:tcPr marL="52825" marR="52825" marT="21125" marB="211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~0.6667%   $6/Month up to $1,200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$21.33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rgbClr val="FC661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($29)</a:t>
                      </a:r>
                      <a:endParaRPr/>
                    </a:p>
                  </a:txBody>
                  <a:tcPr marL="52825" marR="52825" marT="21125" marB="211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MS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2% up to $50/Return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$50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$0</a:t>
                      </a:r>
                      <a:endParaRPr/>
                    </a:p>
                  </a:txBody>
                  <a:tcPr marL="52825" marR="52825" marT="21125" marB="211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2% of Tax Due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$70</a:t>
                      </a:r>
                      <a:endParaRPr/>
                    </a:p>
                  </a:txBody>
                  <a:tcPr marL="52825" marR="52825" marT="21125" marB="211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$20</a:t>
                      </a:r>
                      <a:endParaRPr/>
                    </a:p>
                  </a:txBody>
                  <a:tcPr marL="52825" marR="52825" marT="21125" marB="2112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2.5% up to $75/Month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$75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$25</a:t>
                      </a:r>
                      <a:endParaRPr/>
                    </a:p>
                  </a:txBody>
                  <a:tcPr marL="64950" marR="64950" marT="25975" marB="2597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NV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0.25% of Total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$8.75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rgbClr val="FC661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($41)</a:t>
                      </a:r>
                      <a:endParaRPr/>
                    </a:p>
                  </a:txBody>
                  <a:tcPr marL="64950" marR="64950" marT="25975" marB="25975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NY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 up to $200 Qtrly or Annually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$200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$150</a:t>
                      </a:r>
                      <a:endParaRPr/>
                    </a:p>
                  </a:txBody>
                  <a:tcPr marL="64950" marR="64950" marT="25975" marB="25975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ND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1.5% up to $110/Return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$52.50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$2.50</a:t>
                      </a:r>
                      <a:endParaRPr/>
                    </a:p>
                  </a:txBody>
                  <a:tcPr marL="64950" marR="64950" marT="25975" marB="25975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OH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0.75% of Tax Due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$26.25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rgbClr val="FC661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($23.75)</a:t>
                      </a:r>
                      <a:endParaRPr/>
                    </a:p>
                  </a:txBody>
                  <a:tcPr marL="64950" marR="64950" marT="25975" marB="25975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1% on Total Due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$35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rgbClr val="FC661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($15)</a:t>
                      </a:r>
                      <a:endParaRPr/>
                    </a:p>
                  </a:txBody>
                  <a:tcPr marL="64950" marR="64950" marT="25975" marB="25975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SD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1.75% up to $70/Filing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$61.25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$11</a:t>
                      </a:r>
                      <a:endParaRPr/>
                    </a:p>
                  </a:txBody>
                  <a:tcPr marL="64950" marR="64950" marT="25975" marB="25975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TX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0.5% on the Total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$17.50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rgbClr val="FC661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($32.50)</a:t>
                      </a:r>
                      <a:endParaRPr/>
                    </a:p>
                  </a:txBody>
                  <a:tcPr marL="64950" marR="64950" marT="25975" marB="25975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1.31% on Total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$45.85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rgbClr val="FC661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($34.15)</a:t>
                      </a:r>
                      <a:endParaRPr/>
                    </a:p>
                  </a:txBody>
                  <a:tcPr marL="64950" marR="64950" marT="25975" marB="25975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1.6% on Total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$56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$6</a:t>
                      </a:r>
                      <a:endParaRPr/>
                    </a:p>
                  </a:txBody>
                  <a:tcPr marL="64950" marR="64950" marT="25975" marB="25975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0.5% Max $1,000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$17.50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rgbClr val="FC661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($32.50)</a:t>
                      </a:r>
                      <a:endParaRPr/>
                    </a:p>
                  </a:txBody>
                  <a:tcPr marL="64950" marR="64950" marT="25975" marB="25975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WY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1.95% to $6,250 Then 1% to $500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$68.25</a:t>
                      </a:r>
                      <a:endParaRPr/>
                    </a:p>
                  </a:txBody>
                  <a:tcPr marL="64950" marR="64950" marT="25975" marB="259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$18</a:t>
                      </a:r>
                      <a:endParaRPr dirty="0"/>
                    </a:p>
                  </a:txBody>
                  <a:tcPr marL="64950" marR="64950" marT="25975" marB="25975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123" name="Google Shape;123;p6"/>
          <p:cNvSpPr txBox="1"/>
          <p:nvPr/>
        </p:nvSpPr>
        <p:spPr>
          <a:xfrm>
            <a:off x="6766008" y="1574247"/>
            <a:ext cx="1980800" cy="215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4444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DAVO returns on-time filing state refunds to merchants where available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44444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4444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often covers the cost of DAVO with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4444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money to spare</a:t>
            </a:r>
            <a:endParaRPr sz="1350" b="0" i="0" u="none" strike="noStrike" cap="none">
              <a:solidFill>
                <a:srgbClr val="44444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2848407" y="4860017"/>
            <a:ext cx="6032812" cy="50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solidFill>
                  <a:srgbClr val="44444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chart is for informational purposes only and is subject to change without notice</a:t>
            </a:r>
            <a:endParaRPr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CAC23D9-9658-4755-A0C7-CD5C39499502}"/>
              </a:ext>
            </a:extLst>
          </p:cNvPr>
          <p:cNvSpPr txBox="1">
            <a:spLocks/>
          </p:cNvSpPr>
          <p:nvPr/>
        </p:nvSpPr>
        <p:spPr>
          <a:xfrm>
            <a:off x="416256" y="4823421"/>
            <a:ext cx="4114800" cy="184666"/>
          </a:xfrm>
          <a:prstGeom prst="rect">
            <a:avLst/>
          </a:prstGeom>
        </p:spPr>
        <p:txBody>
          <a:bodyPr wrap="none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600">
                <a:latin typeface="Century Gothic" panose="020B0502020202020204" pitchFamily="34" charset="0"/>
              </a:rPr>
              <a:t>© Avalara. Confidential and proprietary.</a:t>
            </a: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48AF8DDE-E967-7B28-EFA4-92C588D56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870" y="3395715"/>
            <a:ext cx="1984402" cy="825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US" baseline="30000">
                <a:latin typeface="Century Gothic"/>
                <a:ea typeface="Century Gothic"/>
                <a:cs typeface="Century Gothic"/>
                <a:sym typeface="Century Gothic"/>
              </a:rPr>
              <a:t>rd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party delivery apps for restaurants</a:t>
            </a:r>
            <a:endParaRPr b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5"/>
          <p:cNvSpPr txBox="1">
            <a:spLocks noGrp="1"/>
          </p:cNvSpPr>
          <p:nvPr>
            <p:ph type="body" idx="4294967295"/>
          </p:nvPr>
        </p:nvSpPr>
        <p:spPr>
          <a:xfrm>
            <a:off x="399392" y="1280325"/>
            <a:ext cx="8242901" cy="266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7175" lvl="0" indent="-257175">
              <a:spcBef>
                <a:spcPts val="45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600" b="1">
                <a:latin typeface="Century Gothic"/>
                <a:ea typeface="Century Gothic"/>
                <a:cs typeface="Century Gothic"/>
                <a:sym typeface="Century Gothic"/>
              </a:rPr>
              <a:t>Ask your 3rd party apps who is responsible for collecting and remitting sales tax.​</a:t>
            </a:r>
          </a:p>
          <a:p>
            <a:pPr marL="257175" lvl="0" indent="-257175">
              <a:spcBef>
                <a:spcPts val="45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600" b="1">
                <a:latin typeface="Century Gothic"/>
                <a:ea typeface="Century Gothic"/>
                <a:cs typeface="Century Gothic"/>
                <a:sym typeface="Century Gothic"/>
              </a:rPr>
              <a:t>If you are responsible: </a:t>
            </a: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If 3rd party app is collecting sales tax and remitting it to you, create a taxable order type in your POS.​</a:t>
            </a:r>
          </a:p>
          <a:p>
            <a:pPr marL="257175" lvl="0" indent="-257175">
              <a:spcBef>
                <a:spcPts val="45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600" b="1">
                <a:latin typeface="Century Gothic"/>
                <a:ea typeface="Century Gothic"/>
                <a:cs typeface="Century Gothic"/>
                <a:sym typeface="Century Gothic"/>
              </a:rPr>
              <a:t>If 3</a:t>
            </a:r>
            <a:r>
              <a:rPr lang="en-US" sz="1600" b="1" baseline="30000">
                <a:latin typeface="Century Gothic"/>
                <a:ea typeface="Century Gothic"/>
                <a:cs typeface="Century Gothic"/>
                <a:sym typeface="Century Gothic"/>
              </a:rPr>
              <a:t>rd</a:t>
            </a:r>
            <a:r>
              <a:rPr lang="en-US" sz="1600" b="1">
                <a:latin typeface="Century Gothic"/>
                <a:ea typeface="Century Gothic"/>
                <a:cs typeface="Century Gothic"/>
                <a:sym typeface="Century Gothic"/>
              </a:rPr>
              <a:t> party app is responsible: </a:t>
            </a: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If the 3rd party app is collecting and remitting sales tax on their orders, create a </a:t>
            </a:r>
            <a:r>
              <a:rPr lang="en-US" sz="1600" b="1">
                <a:latin typeface="Century Gothic"/>
                <a:ea typeface="Century Gothic"/>
                <a:cs typeface="Century Gothic"/>
                <a:sym typeface="Century Gothic"/>
              </a:rPr>
              <a:t>non-taxable </a:t>
            </a: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order type in your POS.​</a:t>
            </a:r>
          </a:p>
          <a:p>
            <a:pPr marL="257175" lvl="0" indent="-257175">
              <a:spcBef>
                <a:spcPts val="45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Enter orders as usual.   ​</a:t>
            </a:r>
          </a:p>
          <a:p>
            <a:pPr marL="0" lvl="0" indent="0">
              <a:spcBef>
                <a:spcPts val="450"/>
              </a:spcBef>
              <a:buClr>
                <a:schemeClr val="accent2"/>
              </a:buClr>
              <a:buNone/>
            </a:pPr>
            <a:endParaRPr lang="en-US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>
              <a:spcBef>
                <a:spcPts val="450"/>
              </a:spcBef>
              <a:buClr>
                <a:schemeClr val="accent2"/>
              </a:buClr>
              <a:buNone/>
            </a:pPr>
            <a:endParaRPr lang="en-US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spcBef>
                <a:spcPts val="45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Read more: </a:t>
            </a:r>
            <a:r>
              <a:rPr lang="en-US" sz="1400"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davosalestax.com/how-to-integrate-3rd-party-apps-to-pos/</a:t>
            </a:r>
            <a:endParaRPr sz="1600"/>
          </a:p>
        </p:txBody>
      </p:sp>
      <p:sp>
        <p:nvSpPr>
          <p:cNvPr id="154" name="Google Shape;154;p5"/>
          <p:cNvSpPr txBox="1"/>
          <p:nvPr/>
        </p:nvSpPr>
        <p:spPr>
          <a:xfrm>
            <a:off x="411097" y="4790652"/>
            <a:ext cx="4114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Avalara. Confidential and proprietary.</a:t>
            </a:r>
            <a:endParaRPr/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4AEFE46D-2F67-B7AB-27D2-BDCD02CEA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837" y="4346614"/>
            <a:ext cx="1523360" cy="6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51D81D1-9B51-4216-B7E8-C0FBABDA9859}"/>
              </a:ext>
            </a:extLst>
          </p:cNvPr>
          <p:cNvSpPr txBox="1">
            <a:spLocks/>
          </p:cNvSpPr>
          <p:nvPr/>
        </p:nvSpPr>
        <p:spPr>
          <a:xfrm>
            <a:off x="411097" y="4790652"/>
            <a:ext cx="4114800" cy="184666"/>
          </a:xfrm>
          <a:prstGeom prst="rect">
            <a:avLst/>
          </a:prstGeom>
        </p:spPr>
        <p:txBody>
          <a:bodyPr wrap="none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600">
                <a:latin typeface="Century Gothic" panose="020B0502020202020204" pitchFamily="34" charset="0"/>
              </a:rPr>
              <a:t>© Avalara. Confidential and proprietary.</a:t>
            </a:r>
          </a:p>
        </p:txBody>
      </p:sp>
      <p:sp>
        <p:nvSpPr>
          <p:cNvPr id="42" name="Google Shape;139;p8">
            <a:extLst>
              <a:ext uri="{FF2B5EF4-FFF2-40B4-BE49-F238E27FC236}">
                <a16:creationId xmlns:a16="http://schemas.microsoft.com/office/drawing/2014/main" id="{981BA3A2-DB03-094E-90A1-4A583223A48A}"/>
              </a:ext>
            </a:extLst>
          </p:cNvPr>
          <p:cNvSpPr txBox="1">
            <a:spLocks/>
          </p:cNvSpPr>
          <p:nvPr/>
        </p:nvSpPr>
        <p:spPr>
          <a:xfrm>
            <a:off x="311700" y="34974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111111"/>
            </a:pPr>
            <a:r>
              <a:rPr lang="en-US"/>
              <a:t>Who should be using DAVO?</a:t>
            </a:r>
            <a:endParaRPr lang="en-US" b="0"/>
          </a:p>
        </p:txBody>
      </p:sp>
      <p:graphicFrame>
        <p:nvGraphicFramePr>
          <p:cNvPr id="43" name="Table 5">
            <a:extLst>
              <a:ext uri="{FF2B5EF4-FFF2-40B4-BE49-F238E27FC236}">
                <a16:creationId xmlns:a16="http://schemas.microsoft.com/office/drawing/2014/main" id="{13C8184D-8903-B74E-ABD0-FFA94C0BA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011443"/>
              </p:ext>
            </p:extLst>
          </p:nvPr>
        </p:nvGraphicFramePr>
        <p:xfrm>
          <a:off x="2266812" y="1052106"/>
          <a:ext cx="4610376" cy="3481451"/>
        </p:xfrm>
        <a:graphic>
          <a:graphicData uri="http://schemas.openxmlformats.org/drawingml/2006/table">
            <a:tbl>
              <a:tblPr firstRow="1" bandRow="1">
                <a:effectLst>
                  <a:outerShdw blurRad="63500" algn="tl" rotWithShape="0">
                    <a:prstClr val="black">
                      <a:alpha val="34000"/>
                    </a:prstClr>
                  </a:outerShdw>
                </a:effectLst>
                <a:tableStyleId>{C7A52E02-F32D-455C-909D-005BC79751C3}</a:tableStyleId>
              </a:tblPr>
              <a:tblGrid>
                <a:gridCol w="1536792">
                  <a:extLst>
                    <a:ext uri="{9D8B030D-6E8A-4147-A177-3AD203B41FA5}">
                      <a16:colId xmlns:a16="http://schemas.microsoft.com/office/drawing/2014/main" val="2929052998"/>
                    </a:ext>
                  </a:extLst>
                </a:gridCol>
                <a:gridCol w="1536792">
                  <a:extLst>
                    <a:ext uri="{9D8B030D-6E8A-4147-A177-3AD203B41FA5}">
                      <a16:colId xmlns:a16="http://schemas.microsoft.com/office/drawing/2014/main" val="632489273"/>
                    </a:ext>
                  </a:extLst>
                </a:gridCol>
                <a:gridCol w="1536792">
                  <a:extLst>
                    <a:ext uri="{9D8B030D-6E8A-4147-A177-3AD203B41FA5}">
                      <a16:colId xmlns:a16="http://schemas.microsoft.com/office/drawing/2014/main" val="4235854072"/>
                    </a:ext>
                  </a:extLst>
                </a:gridCol>
              </a:tblGrid>
              <a:tr h="444320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Restaurants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Retailers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Service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217751"/>
                  </a:ext>
                </a:extLst>
              </a:tr>
              <a:tr h="337459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Quickserve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Liquor Stores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Automotive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027025"/>
                  </a:ext>
                </a:extLst>
              </a:tr>
              <a:tr h="337459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Fine Dining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Clothing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Salons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51045"/>
                  </a:ext>
                </a:extLst>
              </a:tr>
              <a:tr h="337459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Fast Casual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Gift Shops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Spas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031948"/>
                  </a:ext>
                </a:extLst>
              </a:tr>
              <a:tr h="337459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Toy &amp; Hobby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Fitness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25899"/>
                  </a:ext>
                </a:extLst>
              </a:tr>
              <a:tr h="337459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Coffee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Discount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Dental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394852"/>
                  </a:ext>
                </a:extLst>
              </a:tr>
              <a:tr h="337459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Bakery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Florists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Veterinary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28222"/>
                  </a:ext>
                </a:extLst>
              </a:tr>
              <a:tr h="337459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Pizza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Pet Stores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344570"/>
                  </a:ext>
                </a:extLst>
              </a:tr>
              <a:tr h="337459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Breweries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Sporting Goods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908769"/>
                  </a:ext>
                </a:extLst>
              </a:tr>
              <a:tr h="337459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Pubs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567755"/>
                  </a:ext>
                </a:extLst>
              </a:tr>
            </a:tbl>
          </a:graphicData>
        </a:graphic>
      </p:graphicFrame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8F1A496A-9EBB-AB7C-073F-8E2D1BF95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454" y="4332206"/>
            <a:ext cx="1537768" cy="6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02463D2-E879-CB41-84D2-BB5BF6630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C9CD15-A070-4F37-82E7-C2C571222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260" y="3913908"/>
            <a:ext cx="2245382" cy="11514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303C17-4B39-3242-9FF6-BDCCE5E9CC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420930-3ADB-224D-99A0-BD31328B5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205F59-799A-6834-3057-4BE4C1459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916" y="3990748"/>
            <a:ext cx="2245382" cy="11514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8EFFC">
                <a:lumMod val="74000"/>
                <a:lumOff val="26000"/>
              </a:srgbClr>
            </a:gs>
            <a:gs pos="100000">
              <a:srgbClr val="C8EFEB"/>
            </a:gs>
          </a:gsLst>
          <a:lin ang="16200000" scaled="1"/>
          <a:tileRect/>
        </a:gra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4294967295"/>
          </p:nvPr>
        </p:nvSpPr>
        <p:spPr>
          <a:xfrm>
            <a:off x="311700" y="51471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Our customers say </a:t>
            </a:r>
            <a:r>
              <a:rPr lang="en-US"/>
              <a:t>DAVO is a “must have”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51D81D1-9B51-4216-B7E8-C0FBABDA9859}"/>
              </a:ext>
            </a:extLst>
          </p:cNvPr>
          <p:cNvSpPr txBox="1">
            <a:spLocks/>
          </p:cNvSpPr>
          <p:nvPr/>
        </p:nvSpPr>
        <p:spPr>
          <a:xfrm>
            <a:off x="411097" y="4790652"/>
            <a:ext cx="4114800" cy="184666"/>
          </a:xfrm>
          <a:prstGeom prst="rect">
            <a:avLst/>
          </a:prstGeom>
        </p:spPr>
        <p:txBody>
          <a:bodyPr wrap="none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600">
                <a:latin typeface="Century Gothic" panose="020B0502020202020204" pitchFamily="34" charset="0"/>
              </a:rPr>
              <a:t>© Avalara. Confidential and proprietary.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2D5900-EA9E-2C4D-8248-808CF9B5E9BA}"/>
              </a:ext>
            </a:extLst>
          </p:cNvPr>
          <p:cNvGrpSpPr/>
          <p:nvPr/>
        </p:nvGrpSpPr>
        <p:grpSpPr>
          <a:xfrm>
            <a:off x="1728815" y="1662846"/>
            <a:ext cx="5686370" cy="1817808"/>
            <a:chOff x="1669096" y="1504088"/>
            <a:chExt cx="5686370" cy="1817808"/>
          </a:xfrm>
        </p:grpSpPr>
        <p:pic>
          <p:nvPicPr>
            <p:cNvPr id="3" name="Picture 2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7B79571F-31AA-4642-B7E6-C999E633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7105" y="1504088"/>
              <a:ext cx="1025152" cy="1331367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0AEF4D3-49B2-734A-8111-EBC3CF33A70E}"/>
                </a:ext>
              </a:extLst>
            </p:cNvPr>
            <p:cNvGrpSpPr/>
            <p:nvPr/>
          </p:nvGrpSpPr>
          <p:grpSpPr>
            <a:xfrm>
              <a:off x="1669096" y="2835455"/>
              <a:ext cx="1170055" cy="212142"/>
              <a:chOff x="585216" y="2874874"/>
              <a:chExt cx="1170055" cy="212142"/>
            </a:xfrm>
          </p:grpSpPr>
          <p:sp>
            <p:nvSpPr>
              <p:cNvPr id="4" name="5-Point Star 3">
                <a:extLst>
                  <a:ext uri="{FF2B5EF4-FFF2-40B4-BE49-F238E27FC236}">
                    <a16:creationId xmlns:a16="http://schemas.microsoft.com/office/drawing/2014/main" id="{F9A766F0-AD6A-1D42-B193-50AC67D03F27}"/>
                  </a:ext>
                </a:extLst>
              </p:cNvPr>
              <p:cNvSpPr/>
              <p:nvPr/>
            </p:nvSpPr>
            <p:spPr>
              <a:xfrm>
                <a:off x="585216" y="2874875"/>
                <a:ext cx="212141" cy="212141"/>
              </a:xfrm>
              <a:prstGeom prst="star5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5-Point Star 19">
                <a:extLst>
                  <a:ext uri="{FF2B5EF4-FFF2-40B4-BE49-F238E27FC236}">
                    <a16:creationId xmlns:a16="http://schemas.microsoft.com/office/drawing/2014/main" id="{158A251F-E963-5146-98B9-BAFB896BB109}"/>
                  </a:ext>
                </a:extLst>
              </p:cNvPr>
              <p:cNvSpPr/>
              <p:nvPr/>
            </p:nvSpPr>
            <p:spPr>
              <a:xfrm>
                <a:off x="824694" y="2874875"/>
                <a:ext cx="212141" cy="212141"/>
              </a:xfrm>
              <a:prstGeom prst="star5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5-Point Star 20">
                <a:extLst>
                  <a:ext uri="{FF2B5EF4-FFF2-40B4-BE49-F238E27FC236}">
                    <a16:creationId xmlns:a16="http://schemas.microsoft.com/office/drawing/2014/main" id="{D52CE817-0155-DA47-BE68-947EE706F190}"/>
                  </a:ext>
                </a:extLst>
              </p:cNvPr>
              <p:cNvSpPr/>
              <p:nvPr/>
            </p:nvSpPr>
            <p:spPr>
              <a:xfrm>
                <a:off x="1064173" y="2874875"/>
                <a:ext cx="212141" cy="212141"/>
              </a:xfrm>
              <a:prstGeom prst="star5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5-Point Star 21">
                <a:extLst>
                  <a:ext uri="{FF2B5EF4-FFF2-40B4-BE49-F238E27FC236}">
                    <a16:creationId xmlns:a16="http://schemas.microsoft.com/office/drawing/2014/main" id="{7B399233-BD85-BE43-B14F-CB070581DB04}"/>
                  </a:ext>
                </a:extLst>
              </p:cNvPr>
              <p:cNvSpPr/>
              <p:nvPr/>
            </p:nvSpPr>
            <p:spPr>
              <a:xfrm>
                <a:off x="1303652" y="2874875"/>
                <a:ext cx="212141" cy="212141"/>
              </a:xfrm>
              <a:prstGeom prst="star5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5-Point Star 22">
                <a:extLst>
                  <a:ext uri="{FF2B5EF4-FFF2-40B4-BE49-F238E27FC236}">
                    <a16:creationId xmlns:a16="http://schemas.microsoft.com/office/drawing/2014/main" id="{825AC6AD-0E55-1048-BDE3-58F9063D31D3}"/>
                  </a:ext>
                </a:extLst>
              </p:cNvPr>
              <p:cNvSpPr/>
              <p:nvPr/>
            </p:nvSpPr>
            <p:spPr>
              <a:xfrm>
                <a:off x="1543130" y="2874874"/>
                <a:ext cx="212141" cy="212141"/>
              </a:xfrm>
              <a:prstGeom prst="star5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6F00CD-6FF1-BC4A-BD74-BF1608E3C21F}"/>
                </a:ext>
              </a:extLst>
            </p:cNvPr>
            <p:cNvGrpSpPr/>
            <p:nvPr/>
          </p:nvGrpSpPr>
          <p:grpSpPr>
            <a:xfrm>
              <a:off x="3847807" y="2835454"/>
              <a:ext cx="1063984" cy="212142"/>
              <a:chOff x="3758794" y="4016892"/>
              <a:chExt cx="1063984" cy="212142"/>
            </a:xfrm>
          </p:grpSpPr>
          <p:sp>
            <p:nvSpPr>
              <p:cNvPr id="24" name="5-Point Star 23">
                <a:extLst>
                  <a:ext uri="{FF2B5EF4-FFF2-40B4-BE49-F238E27FC236}">
                    <a16:creationId xmlns:a16="http://schemas.microsoft.com/office/drawing/2014/main" id="{FFB0D54E-5852-BE4A-BB1F-BB6ED19C674D}"/>
                  </a:ext>
                </a:extLst>
              </p:cNvPr>
              <p:cNvSpPr/>
              <p:nvPr/>
            </p:nvSpPr>
            <p:spPr>
              <a:xfrm>
                <a:off x="3758794" y="4016893"/>
                <a:ext cx="212141" cy="212141"/>
              </a:xfrm>
              <a:prstGeom prst="star5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5-Point Star 24">
                <a:extLst>
                  <a:ext uri="{FF2B5EF4-FFF2-40B4-BE49-F238E27FC236}">
                    <a16:creationId xmlns:a16="http://schemas.microsoft.com/office/drawing/2014/main" id="{5B289C58-ED08-B74B-B7AA-9B121E5133C5}"/>
                  </a:ext>
                </a:extLst>
              </p:cNvPr>
              <p:cNvSpPr/>
              <p:nvPr/>
            </p:nvSpPr>
            <p:spPr>
              <a:xfrm>
                <a:off x="3998272" y="4016893"/>
                <a:ext cx="212141" cy="212141"/>
              </a:xfrm>
              <a:prstGeom prst="star5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5-Point Star 25">
                <a:extLst>
                  <a:ext uri="{FF2B5EF4-FFF2-40B4-BE49-F238E27FC236}">
                    <a16:creationId xmlns:a16="http://schemas.microsoft.com/office/drawing/2014/main" id="{1B1F20B7-9368-0445-B28E-8B7E7F3AB9AF}"/>
                  </a:ext>
                </a:extLst>
              </p:cNvPr>
              <p:cNvSpPr/>
              <p:nvPr/>
            </p:nvSpPr>
            <p:spPr>
              <a:xfrm>
                <a:off x="4237751" y="4016893"/>
                <a:ext cx="212141" cy="212141"/>
              </a:xfrm>
              <a:prstGeom prst="star5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5-Point Star 26">
                <a:extLst>
                  <a:ext uri="{FF2B5EF4-FFF2-40B4-BE49-F238E27FC236}">
                    <a16:creationId xmlns:a16="http://schemas.microsoft.com/office/drawing/2014/main" id="{E14E6BAD-4B95-224C-A508-616F5C536FC0}"/>
                  </a:ext>
                </a:extLst>
              </p:cNvPr>
              <p:cNvSpPr/>
              <p:nvPr/>
            </p:nvSpPr>
            <p:spPr>
              <a:xfrm>
                <a:off x="4477230" y="4016893"/>
                <a:ext cx="212141" cy="212141"/>
              </a:xfrm>
              <a:prstGeom prst="star5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5-Point Star 27">
                <a:extLst>
                  <a:ext uri="{FF2B5EF4-FFF2-40B4-BE49-F238E27FC236}">
                    <a16:creationId xmlns:a16="http://schemas.microsoft.com/office/drawing/2014/main" id="{912FA0E2-67AA-9645-AFFC-E3F06C2B593A}"/>
                  </a:ext>
                </a:extLst>
              </p:cNvPr>
              <p:cNvSpPr/>
              <p:nvPr/>
            </p:nvSpPr>
            <p:spPr>
              <a:xfrm>
                <a:off x="4716707" y="4016892"/>
                <a:ext cx="106071" cy="212140"/>
              </a:xfrm>
              <a:custGeom>
                <a:avLst/>
                <a:gdLst>
                  <a:gd name="connsiteX0" fmla="*/ 0 w 212141"/>
                  <a:gd name="connsiteY0" fmla="*/ 81030 h 212141"/>
                  <a:gd name="connsiteX1" fmla="*/ 81031 w 212141"/>
                  <a:gd name="connsiteY1" fmla="*/ 81031 h 212141"/>
                  <a:gd name="connsiteX2" fmla="*/ 106071 w 212141"/>
                  <a:gd name="connsiteY2" fmla="*/ 0 h 212141"/>
                  <a:gd name="connsiteX3" fmla="*/ 131110 w 212141"/>
                  <a:gd name="connsiteY3" fmla="*/ 81031 h 212141"/>
                  <a:gd name="connsiteX4" fmla="*/ 212141 w 212141"/>
                  <a:gd name="connsiteY4" fmla="*/ 81030 h 212141"/>
                  <a:gd name="connsiteX5" fmla="*/ 146585 w 212141"/>
                  <a:gd name="connsiteY5" fmla="*/ 131110 h 212141"/>
                  <a:gd name="connsiteX6" fmla="*/ 171626 w 212141"/>
                  <a:gd name="connsiteY6" fmla="*/ 212140 h 212141"/>
                  <a:gd name="connsiteX7" fmla="*/ 106071 w 212141"/>
                  <a:gd name="connsiteY7" fmla="*/ 162060 h 212141"/>
                  <a:gd name="connsiteX8" fmla="*/ 40515 w 212141"/>
                  <a:gd name="connsiteY8" fmla="*/ 212140 h 212141"/>
                  <a:gd name="connsiteX9" fmla="*/ 65556 w 212141"/>
                  <a:gd name="connsiteY9" fmla="*/ 131110 h 212141"/>
                  <a:gd name="connsiteX10" fmla="*/ 0 w 212141"/>
                  <a:gd name="connsiteY10" fmla="*/ 81030 h 212141"/>
                  <a:gd name="connsiteX0" fmla="*/ 0 w 212141"/>
                  <a:gd name="connsiteY0" fmla="*/ 81030 h 212140"/>
                  <a:gd name="connsiteX1" fmla="*/ 81031 w 212141"/>
                  <a:gd name="connsiteY1" fmla="*/ 81031 h 212140"/>
                  <a:gd name="connsiteX2" fmla="*/ 106071 w 212141"/>
                  <a:gd name="connsiteY2" fmla="*/ 0 h 212140"/>
                  <a:gd name="connsiteX3" fmla="*/ 105710 w 212141"/>
                  <a:gd name="connsiteY3" fmla="*/ 112781 h 212140"/>
                  <a:gd name="connsiteX4" fmla="*/ 212141 w 212141"/>
                  <a:gd name="connsiteY4" fmla="*/ 81030 h 212140"/>
                  <a:gd name="connsiteX5" fmla="*/ 146585 w 212141"/>
                  <a:gd name="connsiteY5" fmla="*/ 131110 h 212140"/>
                  <a:gd name="connsiteX6" fmla="*/ 171626 w 212141"/>
                  <a:gd name="connsiteY6" fmla="*/ 212140 h 212140"/>
                  <a:gd name="connsiteX7" fmla="*/ 106071 w 212141"/>
                  <a:gd name="connsiteY7" fmla="*/ 162060 h 212140"/>
                  <a:gd name="connsiteX8" fmla="*/ 40515 w 212141"/>
                  <a:gd name="connsiteY8" fmla="*/ 212140 h 212140"/>
                  <a:gd name="connsiteX9" fmla="*/ 65556 w 212141"/>
                  <a:gd name="connsiteY9" fmla="*/ 131110 h 212140"/>
                  <a:gd name="connsiteX10" fmla="*/ 0 w 212141"/>
                  <a:gd name="connsiteY10" fmla="*/ 81030 h 212140"/>
                  <a:gd name="connsiteX0" fmla="*/ 0 w 171626"/>
                  <a:gd name="connsiteY0" fmla="*/ 81030 h 212140"/>
                  <a:gd name="connsiteX1" fmla="*/ 81031 w 171626"/>
                  <a:gd name="connsiteY1" fmla="*/ 81031 h 212140"/>
                  <a:gd name="connsiteX2" fmla="*/ 106071 w 171626"/>
                  <a:gd name="connsiteY2" fmla="*/ 0 h 212140"/>
                  <a:gd name="connsiteX3" fmla="*/ 105710 w 171626"/>
                  <a:gd name="connsiteY3" fmla="*/ 112781 h 212140"/>
                  <a:gd name="connsiteX4" fmla="*/ 170866 w 171626"/>
                  <a:gd name="connsiteY4" fmla="*/ 100080 h 212140"/>
                  <a:gd name="connsiteX5" fmla="*/ 146585 w 171626"/>
                  <a:gd name="connsiteY5" fmla="*/ 131110 h 212140"/>
                  <a:gd name="connsiteX6" fmla="*/ 171626 w 171626"/>
                  <a:gd name="connsiteY6" fmla="*/ 212140 h 212140"/>
                  <a:gd name="connsiteX7" fmla="*/ 106071 w 171626"/>
                  <a:gd name="connsiteY7" fmla="*/ 162060 h 212140"/>
                  <a:gd name="connsiteX8" fmla="*/ 40515 w 171626"/>
                  <a:gd name="connsiteY8" fmla="*/ 212140 h 212140"/>
                  <a:gd name="connsiteX9" fmla="*/ 65556 w 171626"/>
                  <a:gd name="connsiteY9" fmla="*/ 131110 h 212140"/>
                  <a:gd name="connsiteX10" fmla="*/ 0 w 171626"/>
                  <a:gd name="connsiteY10" fmla="*/ 81030 h 212140"/>
                  <a:gd name="connsiteX0" fmla="*/ 0 w 171626"/>
                  <a:gd name="connsiteY0" fmla="*/ 81030 h 212140"/>
                  <a:gd name="connsiteX1" fmla="*/ 81031 w 171626"/>
                  <a:gd name="connsiteY1" fmla="*/ 81031 h 212140"/>
                  <a:gd name="connsiteX2" fmla="*/ 106071 w 171626"/>
                  <a:gd name="connsiteY2" fmla="*/ 0 h 212140"/>
                  <a:gd name="connsiteX3" fmla="*/ 105710 w 171626"/>
                  <a:gd name="connsiteY3" fmla="*/ 112781 h 212140"/>
                  <a:gd name="connsiteX4" fmla="*/ 146585 w 171626"/>
                  <a:gd name="connsiteY4" fmla="*/ 131110 h 212140"/>
                  <a:gd name="connsiteX5" fmla="*/ 171626 w 171626"/>
                  <a:gd name="connsiteY5" fmla="*/ 212140 h 212140"/>
                  <a:gd name="connsiteX6" fmla="*/ 106071 w 171626"/>
                  <a:gd name="connsiteY6" fmla="*/ 162060 h 212140"/>
                  <a:gd name="connsiteX7" fmla="*/ 40515 w 171626"/>
                  <a:gd name="connsiteY7" fmla="*/ 212140 h 212140"/>
                  <a:gd name="connsiteX8" fmla="*/ 65556 w 171626"/>
                  <a:gd name="connsiteY8" fmla="*/ 131110 h 212140"/>
                  <a:gd name="connsiteX9" fmla="*/ 0 w 171626"/>
                  <a:gd name="connsiteY9" fmla="*/ 81030 h 212140"/>
                  <a:gd name="connsiteX0" fmla="*/ 0 w 171626"/>
                  <a:gd name="connsiteY0" fmla="*/ 81030 h 212140"/>
                  <a:gd name="connsiteX1" fmla="*/ 81031 w 171626"/>
                  <a:gd name="connsiteY1" fmla="*/ 81031 h 212140"/>
                  <a:gd name="connsiteX2" fmla="*/ 106071 w 171626"/>
                  <a:gd name="connsiteY2" fmla="*/ 0 h 212140"/>
                  <a:gd name="connsiteX3" fmla="*/ 105710 w 171626"/>
                  <a:gd name="connsiteY3" fmla="*/ 112781 h 212140"/>
                  <a:gd name="connsiteX4" fmla="*/ 171626 w 171626"/>
                  <a:gd name="connsiteY4" fmla="*/ 212140 h 212140"/>
                  <a:gd name="connsiteX5" fmla="*/ 106071 w 171626"/>
                  <a:gd name="connsiteY5" fmla="*/ 162060 h 212140"/>
                  <a:gd name="connsiteX6" fmla="*/ 40515 w 171626"/>
                  <a:gd name="connsiteY6" fmla="*/ 212140 h 212140"/>
                  <a:gd name="connsiteX7" fmla="*/ 65556 w 171626"/>
                  <a:gd name="connsiteY7" fmla="*/ 131110 h 212140"/>
                  <a:gd name="connsiteX8" fmla="*/ 0 w 171626"/>
                  <a:gd name="connsiteY8" fmla="*/ 81030 h 212140"/>
                  <a:gd name="connsiteX0" fmla="*/ 0 w 106071"/>
                  <a:gd name="connsiteY0" fmla="*/ 81030 h 212140"/>
                  <a:gd name="connsiteX1" fmla="*/ 81031 w 106071"/>
                  <a:gd name="connsiteY1" fmla="*/ 81031 h 212140"/>
                  <a:gd name="connsiteX2" fmla="*/ 106071 w 106071"/>
                  <a:gd name="connsiteY2" fmla="*/ 0 h 212140"/>
                  <a:gd name="connsiteX3" fmla="*/ 105710 w 106071"/>
                  <a:gd name="connsiteY3" fmla="*/ 112781 h 212140"/>
                  <a:gd name="connsiteX4" fmla="*/ 106071 w 106071"/>
                  <a:gd name="connsiteY4" fmla="*/ 162060 h 212140"/>
                  <a:gd name="connsiteX5" fmla="*/ 40515 w 106071"/>
                  <a:gd name="connsiteY5" fmla="*/ 212140 h 212140"/>
                  <a:gd name="connsiteX6" fmla="*/ 65556 w 106071"/>
                  <a:gd name="connsiteY6" fmla="*/ 131110 h 212140"/>
                  <a:gd name="connsiteX7" fmla="*/ 0 w 106071"/>
                  <a:gd name="connsiteY7" fmla="*/ 81030 h 212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071" h="212140">
                    <a:moveTo>
                      <a:pt x="0" y="81030"/>
                    </a:moveTo>
                    <a:lnTo>
                      <a:pt x="81031" y="81031"/>
                    </a:lnTo>
                    <a:lnTo>
                      <a:pt x="106071" y="0"/>
                    </a:lnTo>
                    <a:cubicBezTo>
                      <a:pt x="105951" y="37594"/>
                      <a:pt x="105830" y="75187"/>
                      <a:pt x="105710" y="112781"/>
                    </a:cubicBezTo>
                    <a:cubicBezTo>
                      <a:pt x="105830" y="129207"/>
                      <a:pt x="105951" y="145634"/>
                      <a:pt x="106071" y="162060"/>
                    </a:cubicBezTo>
                    <a:lnTo>
                      <a:pt x="40515" y="212140"/>
                    </a:lnTo>
                    <a:lnTo>
                      <a:pt x="65556" y="131110"/>
                    </a:lnTo>
                    <a:lnTo>
                      <a:pt x="0" y="810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7328EBB-125C-5D4E-9FB9-8292571D3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29649" y="1504088"/>
              <a:ext cx="1021678" cy="1223265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0E90D9B-3780-F843-92EA-EACD0B1A2C57}"/>
                </a:ext>
              </a:extLst>
            </p:cNvPr>
            <p:cNvGrpSpPr/>
            <p:nvPr/>
          </p:nvGrpSpPr>
          <p:grpSpPr>
            <a:xfrm>
              <a:off x="6026518" y="2835453"/>
              <a:ext cx="1170055" cy="212142"/>
              <a:chOff x="4942638" y="2874872"/>
              <a:chExt cx="1170055" cy="212142"/>
            </a:xfrm>
          </p:grpSpPr>
          <p:sp>
            <p:nvSpPr>
              <p:cNvPr id="30" name="5-Point Star 29">
                <a:extLst>
                  <a:ext uri="{FF2B5EF4-FFF2-40B4-BE49-F238E27FC236}">
                    <a16:creationId xmlns:a16="http://schemas.microsoft.com/office/drawing/2014/main" id="{674F658D-AAA8-6C40-8CC8-CEC97EDAAC16}"/>
                  </a:ext>
                </a:extLst>
              </p:cNvPr>
              <p:cNvSpPr/>
              <p:nvPr/>
            </p:nvSpPr>
            <p:spPr>
              <a:xfrm>
                <a:off x="4942638" y="2874873"/>
                <a:ext cx="212141" cy="212141"/>
              </a:xfrm>
              <a:prstGeom prst="star5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5-Point Star 30">
                <a:extLst>
                  <a:ext uri="{FF2B5EF4-FFF2-40B4-BE49-F238E27FC236}">
                    <a16:creationId xmlns:a16="http://schemas.microsoft.com/office/drawing/2014/main" id="{FAD6C251-2BC4-E043-BBB4-098E9D99E535}"/>
                  </a:ext>
                </a:extLst>
              </p:cNvPr>
              <p:cNvSpPr/>
              <p:nvPr/>
            </p:nvSpPr>
            <p:spPr>
              <a:xfrm>
                <a:off x="5182116" y="2874873"/>
                <a:ext cx="212141" cy="212141"/>
              </a:xfrm>
              <a:prstGeom prst="star5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5-Point Star 31">
                <a:extLst>
                  <a:ext uri="{FF2B5EF4-FFF2-40B4-BE49-F238E27FC236}">
                    <a16:creationId xmlns:a16="http://schemas.microsoft.com/office/drawing/2014/main" id="{A58983E6-3A12-F345-97F7-134A2155711D}"/>
                  </a:ext>
                </a:extLst>
              </p:cNvPr>
              <p:cNvSpPr/>
              <p:nvPr/>
            </p:nvSpPr>
            <p:spPr>
              <a:xfrm>
                <a:off x="5421595" y="2874873"/>
                <a:ext cx="212141" cy="212141"/>
              </a:xfrm>
              <a:prstGeom prst="star5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5-Point Star 32">
                <a:extLst>
                  <a:ext uri="{FF2B5EF4-FFF2-40B4-BE49-F238E27FC236}">
                    <a16:creationId xmlns:a16="http://schemas.microsoft.com/office/drawing/2014/main" id="{EF4806A9-3747-2944-937C-3D6CDA733B7E}"/>
                  </a:ext>
                </a:extLst>
              </p:cNvPr>
              <p:cNvSpPr/>
              <p:nvPr/>
            </p:nvSpPr>
            <p:spPr>
              <a:xfrm>
                <a:off x="5661074" y="2874873"/>
                <a:ext cx="212141" cy="212141"/>
              </a:xfrm>
              <a:prstGeom prst="star5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5-Point Star 33">
                <a:extLst>
                  <a:ext uri="{FF2B5EF4-FFF2-40B4-BE49-F238E27FC236}">
                    <a16:creationId xmlns:a16="http://schemas.microsoft.com/office/drawing/2014/main" id="{78129049-FF0B-784B-8462-5C5A94F485BD}"/>
                  </a:ext>
                </a:extLst>
              </p:cNvPr>
              <p:cNvSpPr/>
              <p:nvPr/>
            </p:nvSpPr>
            <p:spPr>
              <a:xfrm>
                <a:off x="5900552" y="2874872"/>
                <a:ext cx="212141" cy="212141"/>
              </a:xfrm>
              <a:prstGeom prst="star5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01CFFECB-E523-0442-B332-1DC275753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67624" y="1926566"/>
              <a:ext cx="1487842" cy="486410"/>
            </a:xfrm>
            <a:prstGeom prst="rect">
              <a:avLst/>
            </a:prstGeom>
          </p:spPr>
        </p:pic>
        <p:sp>
          <p:nvSpPr>
            <p:cNvPr id="39" name="TextBox 54">
              <a:extLst>
                <a:ext uri="{FF2B5EF4-FFF2-40B4-BE49-F238E27FC236}">
                  <a16:creationId xmlns:a16="http://schemas.microsoft.com/office/drawing/2014/main" id="{CE1D1943-F3F2-B64E-8C91-B5692398BFFA}"/>
                </a:ext>
              </a:extLst>
            </p:cNvPr>
            <p:cNvSpPr txBox="1">
              <a:spLocks/>
            </p:cNvSpPr>
            <p:nvPr/>
          </p:nvSpPr>
          <p:spPr>
            <a:xfrm>
              <a:off x="1836422" y="3047594"/>
              <a:ext cx="826518" cy="27430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rgbClr val="FC661E"/>
                </a:buClr>
                <a:buSzPct val="80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3088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012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9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4775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­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5813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5813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5813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55813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2700"/>
                </a:spcBef>
                <a:buNone/>
              </a:pPr>
              <a:r>
                <a:rPr lang="en-US" sz="1200">
                  <a:latin typeface="Century Gothic"/>
                </a:rPr>
                <a:t>4.9 of 5</a:t>
              </a:r>
            </a:p>
          </p:txBody>
        </p:sp>
        <p:sp>
          <p:nvSpPr>
            <p:cNvPr id="40" name="TextBox 54">
              <a:extLst>
                <a:ext uri="{FF2B5EF4-FFF2-40B4-BE49-F238E27FC236}">
                  <a16:creationId xmlns:a16="http://schemas.microsoft.com/office/drawing/2014/main" id="{A0C2B7A4-687B-964A-B79A-DC842626CB83}"/>
                </a:ext>
              </a:extLst>
            </p:cNvPr>
            <p:cNvSpPr txBox="1">
              <a:spLocks/>
            </p:cNvSpPr>
            <p:nvPr/>
          </p:nvSpPr>
          <p:spPr>
            <a:xfrm>
              <a:off x="4024544" y="3047594"/>
              <a:ext cx="826518" cy="27430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rgbClr val="FC661E"/>
                </a:buClr>
                <a:buSzPct val="80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3088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012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9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4775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­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5813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5813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5813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55813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2700"/>
                </a:spcBef>
                <a:buNone/>
              </a:pPr>
              <a:r>
                <a:rPr lang="en-US" sz="1200">
                  <a:latin typeface="Century Gothic"/>
                </a:rPr>
                <a:t>4.7 of 5</a:t>
              </a:r>
            </a:p>
          </p:txBody>
        </p:sp>
        <p:sp>
          <p:nvSpPr>
            <p:cNvPr id="41" name="TextBox 54">
              <a:extLst>
                <a:ext uri="{FF2B5EF4-FFF2-40B4-BE49-F238E27FC236}">
                  <a16:creationId xmlns:a16="http://schemas.microsoft.com/office/drawing/2014/main" id="{BBA50703-77E0-5049-BDD6-E296A5768150}"/>
                </a:ext>
              </a:extLst>
            </p:cNvPr>
            <p:cNvSpPr txBox="1">
              <a:spLocks/>
            </p:cNvSpPr>
            <p:nvPr/>
          </p:nvSpPr>
          <p:spPr>
            <a:xfrm>
              <a:off x="6192971" y="3047594"/>
              <a:ext cx="826518" cy="27430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rgbClr val="FC661E"/>
                </a:buClr>
                <a:buSzPct val="80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3088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012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9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4775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­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5813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5813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5813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55813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2700"/>
                </a:spcBef>
                <a:buNone/>
              </a:pPr>
              <a:r>
                <a:rPr lang="en-US" sz="1200">
                  <a:latin typeface="Century Gothic"/>
                </a:rPr>
                <a:t>5 of 5</a:t>
              </a:r>
            </a:p>
          </p:txBody>
        </p:sp>
      </p:grp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F35A5B-9ABF-E2A1-BE8A-B54EF4344D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311" y="3822660"/>
            <a:ext cx="2245382" cy="11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51D81D1-9B51-4216-B7E8-C0FBABDA9859}"/>
              </a:ext>
            </a:extLst>
          </p:cNvPr>
          <p:cNvSpPr txBox="1">
            <a:spLocks/>
          </p:cNvSpPr>
          <p:nvPr/>
        </p:nvSpPr>
        <p:spPr>
          <a:xfrm>
            <a:off x="411097" y="4790652"/>
            <a:ext cx="4114800" cy="184666"/>
          </a:xfrm>
          <a:prstGeom prst="rect">
            <a:avLst/>
          </a:prstGeom>
        </p:spPr>
        <p:txBody>
          <a:bodyPr wrap="none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600">
                <a:latin typeface="Century Gothic" panose="020B0502020202020204" pitchFamily="34" charset="0"/>
              </a:rPr>
              <a:t>© Avalara. Confidential and proprietary.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A23E3-9AA7-47EA-8BE8-38F1AC164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" t="12711" r="1097"/>
          <a:stretch/>
        </p:blipFill>
        <p:spPr>
          <a:xfrm>
            <a:off x="1014601" y="1149044"/>
            <a:ext cx="7022592" cy="3334726"/>
          </a:xfrm>
          <a:prstGeom prst="rect">
            <a:avLst/>
          </a:prstGeom>
        </p:spPr>
      </p:pic>
      <p:sp>
        <p:nvSpPr>
          <p:cNvPr id="6" name="Google Shape;72;p3">
            <a:extLst>
              <a:ext uri="{FF2B5EF4-FFF2-40B4-BE49-F238E27FC236}">
                <a16:creationId xmlns:a16="http://schemas.microsoft.com/office/drawing/2014/main" id="{BE9B34BE-141A-454D-B354-69D2FF01699F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111111"/>
            </a:pPr>
            <a:r>
              <a:rPr lang="en-US"/>
              <a:t>About Avalara </a:t>
            </a:r>
            <a:r>
              <a:rPr lang="en-US" b="0"/>
              <a:t>(NYSE: AVLR)</a:t>
            </a:r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8861F4F2-3409-C5A5-FA16-EF094EE79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555" y="4428256"/>
            <a:ext cx="1307247" cy="5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8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242B1-A641-4A46-BFFB-260BF55218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D76ED6D-61E4-47B1-B71F-B6599343319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D13FB862-1F57-CE45-AEE3-7CEE725E8F02}"/>
              </a:ext>
            </a:extLst>
          </p:cNvPr>
          <p:cNvSpPr txBox="1">
            <a:spLocks/>
          </p:cNvSpPr>
          <p:nvPr/>
        </p:nvSpPr>
        <p:spPr>
          <a:xfrm>
            <a:off x="0" y="1425252"/>
            <a:ext cx="9144000" cy="29478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</a:rPr>
              <a:t>davosalestax.com</a:t>
            </a:r>
          </a:p>
          <a:p>
            <a:pPr marL="114300" indent="0" algn="ctr">
              <a:buNone/>
            </a:pPr>
            <a:endParaRPr lang="en-US" sz="1400">
              <a:latin typeface="Century Gothic" panose="020B0502020202020204" pitchFamily="34" charset="0"/>
            </a:endParaRPr>
          </a:p>
          <a:p>
            <a:pPr marL="114300" indent="0" algn="ctr">
              <a:buNone/>
            </a:pPr>
            <a:endParaRPr lang="en-US" sz="1400" b="1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 algn="ctr">
              <a:buNone/>
            </a:pPr>
            <a:r>
              <a:rPr lang="en-US" sz="1400" b="1">
                <a:solidFill>
                  <a:schemeClr val="bg2"/>
                </a:solidFill>
                <a:latin typeface="Century Gothic" panose="020B0502020202020204" pitchFamily="34" charset="0"/>
              </a:rPr>
              <a:t>Contact:</a:t>
            </a:r>
          </a:p>
          <a:p>
            <a:pPr marL="114300" indent="0" algn="ctr">
              <a:buNone/>
            </a:pPr>
            <a:r>
              <a:rPr lang="en-US" sz="1400">
                <a:solidFill>
                  <a:schemeClr val="bg2"/>
                </a:solidFill>
                <a:latin typeface="Century Gothic" panose="020B0502020202020204" pitchFamily="34" charset="0"/>
              </a:rPr>
              <a:t>David Joseph – Co-Founder</a:t>
            </a:r>
          </a:p>
          <a:p>
            <a:pPr marL="114300" indent="0" algn="ctr">
              <a:buNone/>
            </a:pPr>
            <a:r>
              <a:rPr lang="en-US" sz="1400">
                <a:latin typeface="Century Gothic" panose="020B0502020202020204" pitchFamily="34" charset="0"/>
                <a:hlinkClick r:id="rId3"/>
              </a:rPr>
              <a:t>david.joseph@avalara.com</a:t>
            </a:r>
            <a:endParaRPr lang="en-US" sz="1400">
              <a:latin typeface="Century Gothic" panose="020B0502020202020204" pitchFamily="34" charset="0"/>
            </a:endParaRPr>
          </a:p>
          <a:p>
            <a:pPr marL="114300" indent="0" algn="ctr">
              <a:buNone/>
            </a:pPr>
            <a:endParaRPr lang="en-US" sz="1400">
              <a:latin typeface="Century Gothic" panose="020B0502020202020204" pitchFamily="34" charset="0"/>
            </a:endParaRPr>
          </a:p>
          <a:p>
            <a:pPr marL="114300" indent="0" algn="ctr">
              <a:buNone/>
            </a:pPr>
            <a:r>
              <a:rPr lang="en-US" sz="1400" b="1">
                <a:solidFill>
                  <a:schemeClr val="bg2"/>
                </a:solidFill>
                <a:latin typeface="Century Gothic" panose="020B0502020202020204" pitchFamily="34" charset="0"/>
              </a:rPr>
              <a:t>Bilingual DAVO support: </a:t>
            </a:r>
          </a:p>
          <a:p>
            <a:pPr marL="114300" indent="0" algn="ctr">
              <a:buNone/>
            </a:pPr>
            <a:r>
              <a:rPr lang="en-US" sz="1400">
                <a:latin typeface="Century Gothic" panose="020B0502020202020204" pitchFamily="34" charset="0"/>
                <a:hlinkClick r:id="rId4"/>
              </a:rPr>
              <a:t>support@davosalestax.com</a:t>
            </a:r>
            <a:endParaRPr lang="en-US" sz="1400">
              <a:latin typeface="Century Gothic" panose="020B0502020202020204" pitchFamily="34" charset="0"/>
            </a:endParaRPr>
          </a:p>
          <a:p>
            <a:pPr marL="114300" indent="0" algn="ctr">
              <a:buNone/>
            </a:pPr>
            <a:r>
              <a:rPr lang="en-US" sz="1400">
                <a:solidFill>
                  <a:schemeClr val="bg2"/>
                </a:solidFill>
                <a:latin typeface="Century Gothic" panose="020B0502020202020204" pitchFamily="34" charset="0"/>
              </a:rPr>
              <a:t>(888)659-84</a:t>
            </a:r>
            <a:r>
              <a:rPr lang="en-US" sz="1400">
                <a:latin typeface="Century Gothic" panose="020B0502020202020204" pitchFamily="34" charset="0"/>
              </a:rPr>
              <a:t>32</a:t>
            </a:r>
          </a:p>
        </p:txBody>
      </p:sp>
      <p:pic>
        <p:nvPicPr>
          <p:cNvPr id="6" name="Picture 8" descr="Logo&#10;&#10;Description automatically generated">
            <a:extLst>
              <a:ext uri="{FF2B5EF4-FFF2-40B4-BE49-F238E27FC236}">
                <a16:creationId xmlns:a16="http://schemas.microsoft.com/office/drawing/2014/main" id="{66D6AB31-BF60-7843-9726-B07480AA0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795" y="283923"/>
            <a:ext cx="2909514" cy="106724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988F09F-3DA0-4AC9-B73D-E62F7D3859D8}"/>
              </a:ext>
            </a:extLst>
          </p:cNvPr>
          <p:cNvSpPr txBox="1">
            <a:spLocks/>
          </p:cNvSpPr>
          <p:nvPr/>
        </p:nvSpPr>
        <p:spPr>
          <a:xfrm>
            <a:off x="411097" y="4790652"/>
            <a:ext cx="4114800" cy="184666"/>
          </a:xfrm>
          <a:prstGeom prst="rect">
            <a:avLst/>
          </a:prstGeom>
        </p:spPr>
        <p:txBody>
          <a:bodyPr wrap="none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600">
                <a:latin typeface="Century Gothic" panose="020B0502020202020204" pitchFamily="34" charset="0"/>
              </a:rPr>
              <a:t>© Avalara. Confidential and proprietary.</a:t>
            </a: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BE46CDA2-0D96-B4EF-0742-0F99E3478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576" y="4159316"/>
            <a:ext cx="2166898" cy="8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subTitle" idx="1"/>
          </p:nvPr>
        </p:nvSpPr>
        <p:spPr>
          <a:xfrm>
            <a:off x="0" y="2571750"/>
            <a:ext cx="914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400" b="1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Sales</a:t>
            </a:r>
            <a:r>
              <a:rPr lang="en-US" sz="4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tax on autopilot</a:t>
            </a:r>
            <a:endParaRPr sz="4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2" name="Google Shape;52;p1"/>
          <p:cNvGrpSpPr/>
          <p:nvPr/>
        </p:nvGrpSpPr>
        <p:grpSpPr>
          <a:xfrm>
            <a:off x="2609144" y="1117161"/>
            <a:ext cx="1839766" cy="1070558"/>
            <a:chOff x="2512565" y="202731"/>
            <a:chExt cx="1839766" cy="1070558"/>
          </a:xfrm>
        </p:grpSpPr>
        <p:pic>
          <p:nvPicPr>
            <p:cNvPr id="53" name="Google Shape;53;p1"/>
            <p:cNvPicPr preferRelativeResize="0"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544" r="22544"/>
            <a:stretch/>
          </p:blipFill>
          <p:spPr>
            <a:xfrm>
              <a:off x="2512565" y="202731"/>
              <a:ext cx="1620098" cy="107055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4" name="Google Shape;54;p1"/>
            <p:cNvCxnSpPr/>
            <p:nvPr/>
          </p:nvCxnSpPr>
          <p:spPr>
            <a:xfrm>
              <a:off x="4348200" y="298948"/>
              <a:ext cx="4131" cy="9681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1DD60F-1D0D-6141-84D2-89D6227B3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504" y="1205286"/>
            <a:ext cx="2245382" cy="11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2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6" name="Google Shape;62;p2">
            <a:extLst>
              <a:ext uri="{FF2B5EF4-FFF2-40B4-BE49-F238E27FC236}">
                <a16:creationId xmlns:a16="http://schemas.microsoft.com/office/drawing/2014/main" id="{177A4EBD-7738-460D-BC0B-6626990BE25A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11111"/>
            </a:pPr>
            <a:r>
              <a:rPr lang="en-US"/>
              <a:t>Merchants are reluctant tax collectors</a:t>
            </a:r>
          </a:p>
        </p:txBody>
      </p:sp>
      <p:pic>
        <p:nvPicPr>
          <p:cNvPr id="17" name="Google Shape;63;p2">
            <a:extLst>
              <a:ext uri="{FF2B5EF4-FFF2-40B4-BE49-F238E27FC236}">
                <a16:creationId xmlns:a16="http://schemas.microsoft.com/office/drawing/2014/main" id="{EC99F579-B021-4D0C-8C57-8DB2012B31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3823" y="2819334"/>
            <a:ext cx="6110176" cy="23241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54">
            <a:extLst>
              <a:ext uri="{FF2B5EF4-FFF2-40B4-BE49-F238E27FC236}">
                <a16:creationId xmlns:a16="http://schemas.microsoft.com/office/drawing/2014/main" id="{B4A022E7-7A7A-493F-A663-3FF37AC2619B}"/>
              </a:ext>
            </a:extLst>
          </p:cNvPr>
          <p:cNvSpPr txBox="1">
            <a:spLocks/>
          </p:cNvSpPr>
          <p:nvPr/>
        </p:nvSpPr>
        <p:spPr>
          <a:xfrm>
            <a:off x="1576957" y="1364302"/>
            <a:ext cx="2948940" cy="54864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FC661E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581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581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581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581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700"/>
              </a:spcBef>
              <a:buNone/>
            </a:pPr>
            <a:r>
              <a:rPr lang="en-US" sz="1500">
                <a:latin typeface="Century Gothic"/>
              </a:rPr>
              <a:t>Mismanagement of sales tax is a leading reason SMBs fail</a:t>
            </a:r>
          </a:p>
        </p:txBody>
      </p:sp>
      <p:sp>
        <p:nvSpPr>
          <p:cNvPr id="19" name="TextBox 54">
            <a:extLst>
              <a:ext uri="{FF2B5EF4-FFF2-40B4-BE49-F238E27FC236}">
                <a16:creationId xmlns:a16="http://schemas.microsoft.com/office/drawing/2014/main" id="{A1ABA477-1839-46FC-BECE-45FFCE6CBDA2}"/>
              </a:ext>
            </a:extLst>
          </p:cNvPr>
          <p:cNvSpPr txBox="1">
            <a:spLocks/>
          </p:cNvSpPr>
          <p:nvPr/>
        </p:nvSpPr>
        <p:spPr>
          <a:xfrm>
            <a:off x="1560383" y="3520286"/>
            <a:ext cx="3046356" cy="54864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FC661E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581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581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581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581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700"/>
              </a:spcBef>
              <a:buNone/>
            </a:pPr>
            <a:r>
              <a:rPr lang="en-US" sz="1500">
                <a:latin typeface="Century Gothic"/>
              </a:rPr>
              <a:t>It's absurd that we use a manual process in a digital age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8A3811-7254-4D2F-B765-9E36B8F6B294}"/>
              </a:ext>
            </a:extLst>
          </p:cNvPr>
          <p:cNvSpPr/>
          <p:nvPr/>
        </p:nvSpPr>
        <p:spPr>
          <a:xfrm>
            <a:off x="756963" y="1311170"/>
            <a:ext cx="685799" cy="685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B2CBCA-EC7F-4F0E-BCE0-BE32D5C6C145}"/>
              </a:ext>
            </a:extLst>
          </p:cNvPr>
          <p:cNvSpPr/>
          <p:nvPr/>
        </p:nvSpPr>
        <p:spPr>
          <a:xfrm>
            <a:off x="745047" y="3458402"/>
            <a:ext cx="685799" cy="685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99507F-C84B-4431-8890-442485A4AA33}"/>
              </a:ext>
            </a:extLst>
          </p:cNvPr>
          <p:cNvSpPr/>
          <p:nvPr/>
        </p:nvSpPr>
        <p:spPr>
          <a:xfrm>
            <a:off x="745047" y="2382732"/>
            <a:ext cx="685799" cy="6857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TextBox 54">
            <a:extLst>
              <a:ext uri="{FF2B5EF4-FFF2-40B4-BE49-F238E27FC236}">
                <a16:creationId xmlns:a16="http://schemas.microsoft.com/office/drawing/2014/main" id="{60DBF622-4799-48C5-A234-35AD58F2A35F}"/>
              </a:ext>
            </a:extLst>
          </p:cNvPr>
          <p:cNvSpPr txBox="1">
            <a:spLocks/>
          </p:cNvSpPr>
          <p:nvPr/>
        </p:nvSpPr>
        <p:spPr>
          <a:xfrm>
            <a:off x="1576957" y="2489158"/>
            <a:ext cx="2948940" cy="54864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FC661E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581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581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581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581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700"/>
              </a:spcBef>
              <a:buNone/>
            </a:pPr>
            <a:r>
              <a:rPr lang="en-US" sz="1500">
                <a:latin typeface="Century Gothic"/>
              </a:rPr>
              <a:t>Merchants gain no direct benefit from collecting sales tax</a:t>
            </a:r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5E878BED-3677-4AB9-A9E7-B187391AE2B0}"/>
              </a:ext>
            </a:extLst>
          </p:cNvPr>
          <p:cNvSpPr txBox="1">
            <a:spLocks/>
          </p:cNvSpPr>
          <p:nvPr/>
        </p:nvSpPr>
        <p:spPr>
          <a:xfrm>
            <a:off x="411097" y="4790652"/>
            <a:ext cx="4114800" cy="184666"/>
          </a:xfrm>
          <a:prstGeom prst="rect">
            <a:avLst/>
          </a:prstGeom>
        </p:spPr>
        <p:txBody>
          <a:bodyPr wrap="none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600">
                <a:latin typeface="Century Gothic" panose="020B0502020202020204" pitchFamily="34" charset="0"/>
              </a:rPr>
              <a:t>© Avalara. Confidential and proprietary.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51F0EC3-6BE6-0C48-9677-B362CFB7E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29" y="1446373"/>
            <a:ext cx="433485" cy="43348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4D98CEA-A5A8-4547-A981-215A96FBD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50" y="2521719"/>
            <a:ext cx="407824" cy="40782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9E45618-860C-3144-9B00-47330359A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879" y="3575994"/>
            <a:ext cx="407824" cy="407824"/>
          </a:xfrm>
          <a:prstGeom prst="rect">
            <a:avLst/>
          </a:prstGeom>
        </p:spPr>
      </p:pic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E20612AF-6730-F2C0-C371-3C7765B57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83" y="4341811"/>
            <a:ext cx="1062319" cy="4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E0BA3C-C199-4141-AD31-20749EE97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9" r="9456" b="-115"/>
          <a:stretch/>
        </p:blipFill>
        <p:spPr>
          <a:xfrm>
            <a:off x="0" y="-166"/>
            <a:ext cx="5200401" cy="51480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CC3D7E-A2BE-F14A-9A45-CFFE791F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067" y="896475"/>
            <a:ext cx="3943350" cy="415499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  <a:latin typeface="Century Gothic"/>
              </a:rPr>
              <a:t>What is sales </a:t>
            </a:r>
            <a:r>
              <a:rPr lang="en-US">
                <a:solidFill>
                  <a:schemeClr val="tx1"/>
                </a:solidFill>
              </a:rPr>
              <a:t>t</a:t>
            </a:r>
            <a:r>
              <a:rPr lang="en-US">
                <a:solidFill>
                  <a:schemeClr val="tx1"/>
                </a:solidFill>
                <a:latin typeface="Century Gothic"/>
              </a:rPr>
              <a:t>ax?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E03131A-92AA-EF49-9AB7-EF66F013093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198068" y="1395591"/>
            <a:ext cx="3945932" cy="1059087"/>
          </a:xfr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2250">
                <a:latin typeface="Century Gothic"/>
              </a:rPr>
              <a:t>Coffee:        $4.00</a:t>
            </a:r>
            <a:endParaRPr lang="en-US"/>
          </a:p>
          <a:p>
            <a:r>
              <a:rPr lang="en-US" sz="2250">
                <a:latin typeface="Century Gothic"/>
              </a:rPr>
              <a:t>Sales Tax:    </a:t>
            </a:r>
            <a:r>
              <a:rPr lang="en-US" sz="2250" u="sng">
                <a:latin typeface="Century Gothic"/>
              </a:rPr>
              <a:t>$  .32</a:t>
            </a:r>
          </a:p>
          <a:p>
            <a:r>
              <a:rPr lang="en-US" sz="2250">
                <a:latin typeface="Century Gothic"/>
              </a:rPr>
              <a:t>Total:           $4.32</a:t>
            </a:r>
            <a:endParaRPr lang="en-US" sz="2250" u="sng">
              <a:latin typeface="Century Gothic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49B14E0-39EE-4E60-A18E-319FD60F0B53}"/>
              </a:ext>
            </a:extLst>
          </p:cNvPr>
          <p:cNvSpPr txBox="1">
            <a:spLocks/>
          </p:cNvSpPr>
          <p:nvPr/>
        </p:nvSpPr>
        <p:spPr bwMode="black">
          <a:xfrm>
            <a:off x="5200650" y="3178014"/>
            <a:ext cx="3943350" cy="4154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6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accent3"/>
                </a:solidFill>
                <a:latin typeface="Century Gothic"/>
              </a:rPr>
              <a:t>And who owns it?</a:t>
            </a:r>
          </a:p>
        </p:txBody>
      </p:sp>
      <p:pic>
        <p:nvPicPr>
          <p:cNvPr id="4" name="Picture 8" descr="Logo&#10;&#10;Description automatically generated">
            <a:extLst>
              <a:ext uri="{FF2B5EF4-FFF2-40B4-BE49-F238E27FC236}">
                <a16:creationId xmlns:a16="http://schemas.microsoft.com/office/drawing/2014/main" id="{21F776DA-852F-734D-D258-F04801552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963" y="4039253"/>
            <a:ext cx="1974797" cy="8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A85C70-AB27-E643-82EE-8815B8BB8678}"/>
              </a:ext>
            </a:extLst>
          </p:cNvPr>
          <p:cNvSpPr/>
          <p:nvPr/>
        </p:nvSpPr>
        <p:spPr>
          <a:xfrm>
            <a:off x="6651653" y="1"/>
            <a:ext cx="2492347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Google Shape;61;p2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None/>
            </a:pP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US"/>
              <a:t>p</a:t>
            </a: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roblems of sales tax</a:t>
            </a:r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body" idx="4294967295"/>
          </p:nvPr>
        </p:nvSpPr>
        <p:spPr>
          <a:xfrm>
            <a:off x="399392" y="1280325"/>
            <a:ext cx="6025684" cy="266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>
              <a:lnSpc>
                <a:spcPct val="150000"/>
              </a:lnSpc>
              <a:buClr>
                <a:schemeClr val="accent2"/>
              </a:buClr>
              <a:buChar char="•"/>
            </a:pPr>
            <a:r>
              <a:rPr lang="en-US" sz="1600" b="1">
                <a:latin typeface="Century Gothic"/>
                <a:ea typeface="Century Gothic"/>
                <a:cs typeface="Century Gothic"/>
                <a:sym typeface="Century Gothic"/>
              </a:rPr>
              <a:t>Cash management </a:t>
            </a: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- sales tax funds are frequently used as working capital</a:t>
            </a:r>
          </a:p>
          <a:p>
            <a:pPr marL="342900" lvl="0">
              <a:lnSpc>
                <a:spcPct val="150000"/>
              </a:lnSpc>
              <a:buClr>
                <a:schemeClr val="accent2"/>
              </a:buClr>
              <a:buChar char="•"/>
            </a:pPr>
            <a:r>
              <a:rPr lang="en-US" sz="1600" b="1">
                <a:latin typeface="Century Gothic"/>
                <a:ea typeface="Century Gothic"/>
                <a:cs typeface="Century Gothic"/>
                <a:sym typeface="Century Gothic"/>
              </a:rPr>
              <a:t>Restaurants double paying sales tax </a:t>
            </a: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with 3rd party apps</a:t>
            </a:r>
          </a:p>
          <a:p>
            <a:pPr marL="342900" lvl="0">
              <a:lnSpc>
                <a:spcPct val="150000"/>
              </a:lnSpc>
              <a:buClr>
                <a:schemeClr val="accent2"/>
              </a:buClr>
              <a:buChar char="•"/>
            </a:pPr>
            <a:r>
              <a:rPr lang="en-US" sz="1600" b="1">
                <a:latin typeface="Century Gothic"/>
                <a:ea typeface="Century Gothic"/>
                <a:cs typeface="Century Gothic"/>
                <a:sym typeface="Century Gothic"/>
              </a:rPr>
              <a:t>Frequent return filing </a:t>
            </a: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and remittances (monthly/quarterly)</a:t>
            </a:r>
          </a:p>
          <a:p>
            <a:pPr marL="342900" lvl="0">
              <a:lnSpc>
                <a:spcPct val="150000"/>
              </a:lnSpc>
              <a:buClr>
                <a:schemeClr val="accent2"/>
              </a:buClr>
              <a:buChar char="•"/>
            </a:pPr>
            <a:r>
              <a:rPr lang="en-US" sz="1600" b="1">
                <a:latin typeface="Century Gothic"/>
                <a:ea typeface="Century Gothic"/>
                <a:cs typeface="Century Gothic"/>
                <a:sym typeface="Century Gothic"/>
              </a:rPr>
              <a:t>Excessive fines and penalties </a:t>
            </a: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for late sales tax payments</a:t>
            </a:r>
          </a:p>
          <a:p>
            <a:pPr marL="342900" lvl="0">
              <a:lnSpc>
                <a:spcPct val="150000"/>
              </a:lnSpc>
              <a:buChar char="•"/>
            </a:pPr>
            <a:endParaRPr lang="en-US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17220" lvl="1" indent="-2539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BE88E38-59EF-4516-A1B0-16573600A9A1}"/>
              </a:ext>
            </a:extLst>
          </p:cNvPr>
          <p:cNvSpPr txBox="1">
            <a:spLocks/>
          </p:cNvSpPr>
          <p:nvPr/>
        </p:nvSpPr>
        <p:spPr>
          <a:xfrm>
            <a:off x="411097" y="4790652"/>
            <a:ext cx="4114800" cy="184666"/>
          </a:xfrm>
          <a:prstGeom prst="rect">
            <a:avLst/>
          </a:prstGeom>
        </p:spPr>
        <p:txBody>
          <a:bodyPr wrap="none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600">
                <a:latin typeface="Century Gothic" panose="020B0502020202020204" pitchFamily="34" charset="0"/>
              </a:rPr>
              <a:t>© Avalara. Confidential and proprietary.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374AF-5F7B-5C47-9B9A-13E6773A6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53" y="1017725"/>
            <a:ext cx="2492347" cy="2492347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F693F5-433F-EA88-3BBE-55E450586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777" y="3510496"/>
            <a:ext cx="2245382" cy="1151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70;p3">
            <a:extLst>
              <a:ext uri="{FF2B5EF4-FFF2-40B4-BE49-F238E27FC236}">
                <a16:creationId xmlns:a16="http://schemas.microsoft.com/office/drawing/2014/main" id="{88F617B9-E52A-5B48-AC49-E6CDF706CD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3823" y="2819334"/>
            <a:ext cx="6110176" cy="232416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None/>
            </a:pP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DAVO solves the problem</a:t>
            </a:r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body" idx="4294967295"/>
          </p:nvPr>
        </p:nvSpPr>
        <p:spPr>
          <a:xfrm>
            <a:off x="399391" y="1280325"/>
            <a:ext cx="7700736" cy="266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>
              <a:lnSpc>
                <a:spcPct val="150000"/>
              </a:lnSpc>
              <a:buClr>
                <a:schemeClr val="accent2"/>
              </a:buClr>
              <a:buChar char="•"/>
            </a:pPr>
            <a:r>
              <a:rPr lang="en-US" sz="1600" i="1">
                <a:latin typeface="Century Gothic"/>
                <a:ea typeface="Century Gothic"/>
                <a:cs typeface="Century Gothic"/>
                <a:sym typeface="Century Gothic"/>
              </a:rPr>
              <a:t>Cash management - sales tax funds are frequently used as working capital</a:t>
            </a:r>
          </a:p>
          <a:p>
            <a:pPr marL="800100" lvl="1">
              <a:lnSpc>
                <a:spcPct val="150000"/>
              </a:lnSpc>
              <a:buClr>
                <a:schemeClr val="accent4"/>
              </a:buClr>
              <a:buSzPct val="125000"/>
              <a:buFont typeface="Wingdings" pitchFamily="2" charset="2"/>
              <a:buChar char="ü"/>
            </a:pPr>
            <a:r>
              <a:rPr lang="en-US" b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Automatically sets sales tax aside daily</a:t>
            </a:r>
          </a:p>
          <a:p>
            <a:pPr marL="342900" lvl="0">
              <a:lnSpc>
                <a:spcPct val="150000"/>
              </a:lnSpc>
              <a:buClr>
                <a:schemeClr val="accent2"/>
              </a:buClr>
              <a:buChar char="•"/>
            </a:pPr>
            <a:r>
              <a:rPr lang="en-US" sz="1600" i="1">
                <a:latin typeface="Century Gothic"/>
                <a:ea typeface="Century Gothic"/>
                <a:cs typeface="Century Gothic"/>
                <a:sym typeface="Century Gothic"/>
              </a:rPr>
              <a:t>Frequent return filing and remittances (monthly/quarterly)</a:t>
            </a:r>
          </a:p>
          <a:p>
            <a:pPr marL="800100" lvl="1">
              <a:lnSpc>
                <a:spcPct val="150000"/>
              </a:lnSpc>
              <a:buClr>
                <a:schemeClr val="accent4"/>
              </a:buClr>
              <a:buSzPct val="125000"/>
              <a:buFont typeface="Wingdings" pitchFamily="2" charset="2"/>
              <a:buChar char="ü"/>
            </a:pPr>
            <a:r>
              <a:rPr lang="en-US" b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Seamlessly files and pays sales tax when due</a:t>
            </a:r>
            <a:endParaRPr lang="en-US" sz="1600" b="1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>
              <a:lnSpc>
                <a:spcPct val="150000"/>
              </a:lnSpc>
              <a:buClr>
                <a:schemeClr val="accent2"/>
              </a:buClr>
              <a:buChar char="•"/>
            </a:pPr>
            <a:r>
              <a:rPr lang="en-US" sz="1600" i="1">
                <a:latin typeface="Century Gothic"/>
                <a:ea typeface="Century Gothic"/>
                <a:cs typeface="Century Gothic"/>
                <a:sym typeface="Century Gothic"/>
              </a:rPr>
              <a:t>Excessive fines and penalties for late sales tax payments</a:t>
            </a:r>
          </a:p>
          <a:p>
            <a:pPr marL="800100" lvl="1">
              <a:lnSpc>
                <a:spcPct val="150000"/>
              </a:lnSpc>
              <a:buClr>
                <a:schemeClr val="accent4"/>
              </a:buClr>
              <a:buSzPct val="125000"/>
              <a:buFont typeface="Wingdings" pitchFamily="2" charset="2"/>
              <a:buChar char="ü"/>
            </a:pPr>
            <a:r>
              <a:rPr lang="en-US" b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Guarantees sales tax is paid on time</a:t>
            </a:r>
          </a:p>
          <a:p>
            <a:pPr marL="342900" lvl="0">
              <a:lnSpc>
                <a:spcPct val="150000"/>
              </a:lnSpc>
              <a:buChar char="•"/>
            </a:pPr>
            <a:endParaRPr lang="en-US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17220" lvl="1" indent="-2539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BE88E38-59EF-4516-A1B0-16573600A9A1}"/>
              </a:ext>
            </a:extLst>
          </p:cNvPr>
          <p:cNvSpPr txBox="1">
            <a:spLocks/>
          </p:cNvSpPr>
          <p:nvPr/>
        </p:nvSpPr>
        <p:spPr>
          <a:xfrm>
            <a:off x="411097" y="4790652"/>
            <a:ext cx="4114800" cy="184666"/>
          </a:xfrm>
          <a:prstGeom prst="rect">
            <a:avLst/>
          </a:prstGeom>
        </p:spPr>
        <p:txBody>
          <a:bodyPr wrap="none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600">
                <a:latin typeface="Century Gothic" panose="020B0502020202020204" pitchFamily="34" charset="0"/>
              </a:rPr>
              <a:t>© Avalara. Confidential and proprietary.</a:t>
            </a: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BBDDD4A4-8A5B-729B-6CA3-3DAE908DB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78" y="4144908"/>
            <a:ext cx="1489743" cy="6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242B1-A641-4A46-BFFB-260BF55218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D76ED6D-61E4-47B1-B71F-B6599343319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00CAE63-907D-D944-86FB-F7E1BA6ED0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283185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Century Gothic"/>
              </a:rPr>
              <a:t>How DAVO by Avalara automates </a:t>
            </a:r>
            <a:r>
              <a:rPr lang="en-US"/>
              <a:t>s</a:t>
            </a:r>
            <a:r>
              <a:rPr lang="en-US">
                <a:latin typeface="Century Gothic"/>
              </a:rPr>
              <a:t>ales </a:t>
            </a:r>
            <a:r>
              <a:rPr lang="en-US"/>
              <a:t>t</a:t>
            </a:r>
            <a:r>
              <a:rPr lang="en-US">
                <a:latin typeface="Century Gothic"/>
              </a:rPr>
              <a:t>ax</a:t>
            </a:r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28F418B-EB8A-3F45-A563-821D5123B845}"/>
              </a:ext>
            </a:extLst>
          </p:cNvPr>
          <p:cNvGrpSpPr/>
          <p:nvPr/>
        </p:nvGrpSpPr>
        <p:grpSpPr>
          <a:xfrm>
            <a:off x="2497978" y="1278219"/>
            <a:ext cx="6334322" cy="2997069"/>
            <a:chOff x="1913072" y="1526838"/>
            <a:chExt cx="6334322" cy="2997069"/>
          </a:xfrm>
        </p:grpSpPr>
        <p:sp>
          <p:nvSpPr>
            <p:cNvPr id="117" name="TextBox 1">
              <a:extLst>
                <a:ext uri="{FF2B5EF4-FFF2-40B4-BE49-F238E27FC236}">
                  <a16:creationId xmlns:a16="http://schemas.microsoft.com/office/drawing/2014/main" id="{E3CE44F3-8243-B442-9196-A78D47E279CE}"/>
                </a:ext>
              </a:extLst>
            </p:cNvPr>
            <p:cNvSpPr txBox="1"/>
            <p:nvPr/>
          </p:nvSpPr>
          <p:spPr>
            <a:xfrm>
              <a:off x="6193396" y="3961483"/>
              <a:ext cx="1511519" cy="5624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solidFill>
                    <a:schemeClr val="bg2"/>
                  </a:solidFill>
                  <a:latin typeface="Century Gothic" panose="020B0502020202020204" pitchFamily="34" charset="0"/>
                </a:rPr>
                <a:t>State Department</a:t>
              </a:r>
            </a:p>
            <a:p>
              <a:r>
                <a:rPr lang="en-US" sz="900">
                  <a:solidFill>
                    <a:schemeClr val="bg2"/>
                  </a:solidFill>
                  <a:latin typeface="Century Gothic" panose="020B0502020202020204" pitchFamily="34" charset="0"/>
                </a:rPr>
                <a:t>of Revenue</a:t>
              </a:r>
            </a:p>
          </p:txBody>
        </p:sp>
        <p:sp>
          <p:nvSpPr>
            <p:cNvPr id="118" name="TextBox 1">
              <a:extLst>
                <a:ext uri="{FF2B5EF4-FFF2-40B4-BE49-F238E27FC236}">
                  <a16:creationId xmlns:a16="http://schemas.microsoft.com/office/drawing/2014/main" id="{DC89199B-7104-614B-9D9D-5C9B41D00961}"/>
                </a:ext>
              </a:extLst>
            </p:cNvPr>
            <p:cNvSpPr txBox="1"/>
            <p:nvPr/>
          </p:nvSpPr>
          <p:spPr>
            <a:xfrm>
              <a:off x="6193397" y="2817815"/>
              <a:ext cx="1511519" cy="30332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solidFill>
                    <a:schemeClr val="bg2"/>
                  </a:solidFill>
                  <a:latin typeface="Century Gothic" panose="020B0502020202020204" pitchFamily="34" charset="0"/>
                </a:rPr>
                <a:t>DAVO's Secure Tax </a:t>
              </a:r>
            </a:p>
            <a:p>
              <a:r>
                <a:rPr lang="en-US" sz="900">
                  <a:solidFill>
                    <a:schemeClr val="bg2"/>
                  </a:solidFill>
                  <a:latin typeface="Century Gothic" panose="020B0502020202020204" pitchFamily="34" charset="0"/>
                </a:rPr>
                <a:t>Holding Account</a:t>
              </a:r>
            </a:p>
          </p:txBody>
        </p:sp>
        <p:sp>
          <p:nvSpPr>
            <p:cNvPr id="119" name="TextBox 1">
              <a:extLst>
                <a:ext uri="{FF2B5EF4-FFF2-40B4-BE49-F238E27FC236}">
                  <a16:creationId xmlns:a16="http://schemas.microsoft.com/office/drawing/2014/main" id="{1DAA28FF-0953-4247-8FE1-8639261C2FF1}"/>
                </a:ext>
              </a:extLst>
            </p:cNvPr>
            <p:cNvSpPr txBox="1"/>
            <p:nvPr/>
          </p:nvSpPr>
          <p:spPr>
            <a:xfrm>
              <a:off x="6193397" y="1614442"/>
              <a:ext cx="2053997" cy="30332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solidFill>
                    <a:schemeClr val="bg2"/>
                  </a:solidFill>
                  <a:latin typeface="Century Gothic" panose="020B0502020202020204" pitchFamily="34" charset="0"/>
                </a:rPr>
                <a:t>Merchant Bank </a:t>
              </a:r>
            </a:p>
            <a:p>
              <a:r>
                <a:rPr lang="en-US" sz="900">
                  <a:solidFill>
                    <a:schemeClr val="bg2"/>
                  </a:solidFill>
                  <a:latin typeface="Century Gothic" panose="020B0502020202020204" pitchFamily="34" charset="0"/>
                </a:rPr>
                <a:t>Account</a:t>
              </a:r>
            </a:p>
          </p:txBody>
        </p:sp>
        <p:sp>
          <p:nvSpPr>
            <p:cNvPr id="127" name="TextBox 1">
              <a:extLst>
                <a:ext uri="{FF2B5EF4-FFF2-40B4-BE49-F238E27FC236}">
                  <a16:creationId xmlns:a16="http://schemas.microsoft.com/office/drawing/2014/main" id="{2DFA7D0C-E93B-FA4A-B67C-617BA76DAF6D}"/>
                </a:ext>
              </a:extLst>
            </p:cNvPr>
            <p:cNvSpPr txBox="1"/>
            <p:nvPr/>
          </p:nvSpPr>
          <p:spPr>
            <a:xfrm>
              <a:off x="5968450" y="3383934"/>
              <a:ext cx="1598252" cy="31475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solidFill>
                    <a:schemeClr val="bg2"/>
                  </a:solidFill>
                  <a:latin typeface="Century Gothic" panose="020B0502020202020204" pitchFamily="34" charset="0"/>
                </a:rPr>
                <a:t>Monthly / Quarterly </a:t>
              </a:r>
            </a:p>
            <a:p>
              <a:r>
                <a:rPr lang="en-US" sz="900">
                  <a:solidFill>
                    <a:schemeClr val="bg2"/>
                  </a:solidFill>
                  <a:latin typeface="Century Gothic" panose="020B0502020202020204" pitchFamily="34" charset="0"/>
                </a:rPr>
                <a:t>Tax Remittance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B1DD118B-7612-D74F-90D0-AF6104670E0F}"/>
                </a:ext>
              </a:extLst>
            </p:cNvPr>
            <p:cNvGrpSpPr/>
            <p:nvPr/>
          </p:nvGrpSpPr>
          <p:grpSpPr>
            <a:xfrm>
              <a:off x="1913072" y="1526838"/>
              <a:ext cx="5307324" cy="2997069"/>
              <a:chOff x="1913072" y="1526838"/>
              <a:chExt cx="5307324" cy="2997069"/>
            </a:xfrm>
          </p:grpSpPr>
          <p:sp>
            <p:nvSpPr>
              <p:cNvPr id="110" name="Right Brace 109">
                <a:extLst>
                  <a:ext uri="{FF2B5EF4-FFF2-40B4-BE49-F238E27FC236}">
                    <a16:creationId xmlns:a16="http://schemas.microsoft.com/office/drawing/2014/main" id="{DE283390-C410-D04C-B1C3-3A3DB3273FE4}"/>
                  </a:ext>
                </a:extLst>
              </p:cNvPr>
              <p:cNvSpPr/>
              <p:nvPr/>
            </p:nvSpPr>
            <p:spPr>
              <a:xfrm>
                <a:off x="1913072" y="1941349"/>
                <a:ext cx="221841" cy="1515833"/>
              </a:xfrm>
              <a:prstGeom prst="rightBrac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16" name="TextBox 1">
                <a:extLst>
                  <a:ext uri="{FF2B5EF4-FFF2-40B4-BE49-F238E27FC236}">
                    <a16:creationId xmlns:a16="http://schemas.microsoft.com/office/drawing/2014/main" id="{49F23C97-FDF4-284D-BEAC-F98554E9E00B}"/>
                  </a:ext>
                </a:extLst>
              </p:cNvPr>
              <p:cNvSpPr txBox="1"/>
              <p:nvPr/>
            </p:nvSpPr>
            <p:spPr>
              <a:xfrm>
                <a:off x="4067280" y="4220580"/>
                <a:ext cx="1351499" cy="30332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>
                    <a:solidFill>
                      <a:schemeClr val="bg2"/>
                    </a:solidFill>
                    <a:latin typeface="Century Gothic" panose="020B0502020202020204" pitchFamily="34" charset="0"/>
                  </a:rPr>
                  <a:t>Monthly / Quarterly </a:t>
                </a:r>
              </a:p>
              <a:p>
                <a:pPr algn="ctr"/>
                <a:r>
                  <a:rPr lang="en-US" sz="900">
                    <a:solidFill>
                      <a:schemeClr val="bg2"/>
                    </a:solidFill>
                    <a:latin typeface="Century Gothic" panose="020B0502020202020204" pitchFamily="34" charset="0"/>
                  </a:rPr>
                  <a:t>Tax Returns</a:t>
                </a:r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0BA791E8-8D33-AB44-8807-7B34178007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1059" y="2699265"/>
                <a:ext cx="1193769" cy="0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or: Elbow 43">
                <a:extLst>
                  <a:ext uri="{FF2B5EF4-FFF2-40B4-BE49-F238E27FC236}">
                    <a16:creationId xmlns:a16="http://schemas.microsoft.com/office/drawing/2014/main" id="{9449B0B0-06A4-004E-95AD-5106F8317A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9349" y="2662991"/>
                <a:ext cx="767363" cy="14874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">
                <a:extLst>
                  <a:ext uri="{FF2B5EF4-FFF2-40B4-BE49-F238E27FC236}">
                    <a16:creationId xmlns:a16="http://schemas.microsoft.com/office/drawing/2014/main" id="{DEB30F04-5710-8A4E-888D-FBCE083CABEF}"/>
                  </a:ext>
                </a:extLst>
              </p:cNvPr>
              <p:cNvSpPr txBox="1"/>
              <p:nvPr/>
            </p:nvSpPr>
            <p:spPr>
              <a:xfrm>
                <a:off x="5708877" y="2312080"/>
                <a:ext cx="1511519" cy="30332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>
                    <a:solidFill>
                      <a:schemeClr val="bg2"/>
                    </a:solidFill>
                    <a:latin typeface="Century Gothic" panose="020B0502020202020204" pitchFamily="34" charset="0"/>
                  </a:rPr>
                  <a:t>Daily Tax Set-Aside</a:t>
                </a:r>
              </a:p>
            </p:txBody>
          </p:sp>
          <p:sp>
            <p:nvSpPr>
              <p:cNvPr id="130" name="TextBox 1">
                <a:extLst>
                  <a:ext uri="{FF2B5EF4-FFF2-40B4-BE49-F238E27FC236}">
                    <a16:creationId xmlns:a16="http://schemas.microsoft.com/office/drawing/2014/main" id="{426C4807-3F7E-6A4F-B899-1A66D55D1A07}"/>
                  </a:ext>
                </a:extLst>
              </p:cNvPr>
              <p:cNvSpPr txBox="1"/>
              <p:nvPr/>
            </p:nvSpPr>
            <p:spPr>
              <a:xfrm>
                <a:off x="2003269" y="2807716"/>
                <a:ext cx="1271489" cy="30332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>
                    <a:solidFill>
                      <a:schemeClr val="bg2"/>
                    </a:solidFill>
                    <a:latin typeface="Century Gothic" panose="020B0502020202020204" pitchFamily="34" charset="0"/>
                  </a:rPr>
                  <a:t>Daily Sales Data</a:t>
                </a:r>
              </a:p>
            </p:txBody>
          </p:sp>
          <p:pic>
            <p:nvPicPr>
              <p:cNvPr id="131" name="Picture 11" descr="Logo&#10;&#10;Description automatically generated">
                <a:extLst>
                  <a:ext uri="{FF2B5EF4-FFF2-40B4-BE49-F238E27FC236}">
                    <a16:creationId xmlns:a16="http://schemas.microsoft.com/office/drawing/2014/main" id="{DB51E017-5679-014C-BB24-2601CD96A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1906" y="2347183"/>
                <a:ext cx="1807460" cy="642373"/>
              </a:xfrm>
              <a:prstGeom prst="rect">
                <a:avLst/>
              </a:prstGeom>
            </p:spPr>
          </p:pic>
          <p:pic>
            <p:nvPicPr>
              <p:cNvPr id="133" name="Picture 132" descr="Icon&#10;&#10;Description automatically generated">
                <a:extLst>
                  <a:ext uri="{FF2B5EF4-FFF2-40B4-BE49-F238E27FC236}">
                    <a16:creationId xmlns:a16="http://schemas.microsoft.com/office/drawing/2014/main" id="{7D150067-F153-E747-881A-C14745DD3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6439" y="1526838"/>
                <a:ext cx="653130" cy="653130"/>
              </a:xfrm>
              <a:prstGeom prst="rect">
                <a:avLst/>
              </a:prstGeom>
            </p:spPr>
          </p:pic>
          <p:sp>
            <p:nvSpPr>
              <p:cNvPr id="143" name="Right Brace 142">
                <a:extLst>
                  <a:ext uri="{FF2B5EF4-FFF2-40B4-BE49-F238E27FC236}">
                    <a16:creationId xmlns:a16="http://schemas.microsoft.com/office/drawing/2014/main" id="{689DBD5B-0E95-1447-B9A2-6E3327764A53}"/>
                  </a:ext>
                </a:extLst>
              </p:cNvPr>
              <p:cNvSpPr/>
              <p:nvPr/>
            </p:nvSpPr>
            <p:spPr>
              <a:xfrm rot="10800000">
                <a:off x="5088201" y="1857152"/>
                <a:ext cx="221841" cy="1132402"/>
              </a:xfrm>
              <a:prstGeom prst="rightBrace">
                <a:avLst>
                  <a:gd name="adj1" fmla="val 8333"/>
                  <a:gd name="adj2" fmla="val 28688"/>
                </a:avLst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pic>
            <p:nvPicPr>
              <p:cNvPr id="153" name="Picture 152" descr="Icon&#10;&#10;Description automatically generated">
                <a:extLst>
                  <a:ext uri="{FF2B5EF4-FFF2-40B4-BE49-F238E27FC236}">
                    <a16:creationId xmlns:a16="http://schemas.microsoft.com/office/drawing/2014/main" id="{D00942A3-976D-E242-AB66-9A436BF9D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6439" y="2661007"/>
                <a:ext cx="653130" cy="653130"/>
              </a:xfrm>
              <a:prstGeom prst="rect">
                <a:avLst/>
              </a:prstGeom>
            </p:spPr>
          </p:pic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FA1652DE-5FC2-2C44-81B4-17CBFA273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5446439" y="3794544"/>
                <a:ext cx="653130" cy="653130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5C02ADD0-B3C5-7643-9F01-920959417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3467743" y="3794544"/>
                <a:ext cx="653130" cy="653130"/>
              </a:xfrm>
              <a:prstGeom prst="rect">
                <a:avLst/>
              </a:prstGeom>
            </p:spPr>
          </p:pic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519E4C4E-E1A1-EF48-9BBA-095883BFEA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3004" y="2235673"/>
                <a:ext cx="0" cy="369629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7974D7B8-1BF3-D348-9C9E-2A419C4395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8510" y="3356499"/>
                <a:ext cx="0" cy="369629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A5F21E0E-B914-8D4E-95C1-8FA461B83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9228" y="4111411"/>
                <a:ext cx="1176670" cy="0"/>
              </a:xfrm>
              <a:prstGeom prst="straightConnector1">
                <a:avLst/>
              </a:prstGeom>
              <a:ln w="190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E38419-717E-6742-9522-5A03C686AA3F}"/>
              </a:ext>
            </a:extLst>
          </p:cNvPr>
          <p:cNvCxnSpPr>
            <a:cxnSpLocks/>
          </p:cNvCxnSpPr>
          <p:nvPr/>
        </p:nvCxnSpPr>
        <p:spPr>
          <a:xfrm>
            <a:off x="4385435" y="2750478"/>
            <a:ext cx="0" cy="72703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oter Placeholder 2">
            <a:extLst>
              <a:ext uri="{FF2B5EF4-FFF2-40B4-BE49-F238E27FC236}">
                <a16:creationId xmlns:a16="http://schemas.microsoft.com/office/drawing/2014/main" id="{F182D743-AF3D-4BD8-BCC7-3D123C29ED76}"/>
              </a:ext>
            </a:extLst>
          </p:cNvPr>
          <p:cNvSpPr txBox="1">
            <a:spLocks/>
          </p:cNvSpPr>
          <p:nvPr/>
        </p:nvSpPr>
        <p:spPr>
          <a:xfrm>
            <a:off x="411097" y="4790652"/>
            <a:ext cx="4114800" cy="184666"/>
          </a:xfrm>
          <a:prstGeom prst="rect">
            <a:avLst/>
          </a:prstGeom>
        </p:spPr>
        <p:txBody>
          <a:bodyPr wrap="none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600">
                <a:latin typeface="Century Gothic" panose="020B0502020202020204" pitchFamily="34" charset="0"/>
              </a:rPr>
              <a:t>© Avalara. Confidential and proprietary.</a:t>
            </a:r>
          </a:p>
        </p:txBody>
      </p:sp>
      <p:pic>
        <p:nvPicPr>
          <p:cNvPr id="5" name="Picture 4" descr="A picture containing text, electronics, remote control&#10;&#10;Description automatically generated">
            <a:extLst>
              <a:ext uri="{FF2B5EF4-FFF2-40B4-BE49-F238E27FC236}">
                <a16:creationId xmlns:a16="http://schemas.microsoft.com/office/drawing/2014/main" id="{41CCABAB-734A-F749-AF20-338D9D327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88998" y="1884444"/>
            <a:ext cx="1320128" cy="1132403"/>
          </a:xfrm>
          <a:prstGeom prst="rect">
            <a:avLst/>
          </a:prstGeom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329B329E-C52D-AE4C-BDFA-FEF8857E521D}"/>
              </a:ext>
            </a:extLst>
          </p:cNvPr>
          <p:cNvSpPr txBox="1"/>
          <p:nvPr/>
        </p:nvSpPr>
        <p:spPr>
          <a:xfrm>
            <a:off x="1093126" y="1433927"/>
            <a:ext cx="1320128" cy="30332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latin typeface="Century Gothic" panose="020B0502020202020204" pitchFamily="34" charset="0"/>
              </a:rPr>
              <a:t>Point of Sale</a:t>
            </a:r>
          </a:p>
          <a:p>
            <a:pPr algn="ctr"/>
            <a:r>
              <a:rPr lang="en-US" sz="1000" b="1">
                <a:latin typeface="Century Gothic" panose="020B0502020202020204" pitchFamily="34" charset="0"/>
              </a:rPr>
              <a:t>Partners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432D32F3-4568-DF4A-891C-BDFEBF645BB6}"/>
              </a:ext>
            </a:extLst>
          </p:cNvPr>
          <p:cNvSpPr txBox="1"/>
          <p:nvPr/>
        </p:nvSpPr>
        <p:spPr>
          <a:xfrm>
            <a:off x="940659" y="3264808"/>
            <a:ext cx="1616805" cy="81006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chemeClr val="bg2"/>
                </a:solidFill>
                <a:latin typeface="Century Gothic" panose="020B0502020202020204" pitchFamily="34" charset="0"/>
              </a:rPr>
              <a:t>Clover • Square • Toast Lightspeed • </a:t>
            </a:r>
            <a:r>
              <a:rPr lang="en-US" sz="900" err="1">
                <a:solidFill>
                  <a:schemeClr val="bg2"/>
                </a:solidFill>
                <a:latin typeface="Century Gothic" panose="020B0502020202020204" pitchFamily="34" charset="0"/>
              </a:rPr>
              <a:t>Upserve</a:t>
            </a:r>
            <a:br>
              <a:rPr lang="en-US" sz="900">
                <a:solidFill>
                  <a:schemeClr val="bg2"/>
                </a:solidFill>
                <a:latin typeface="Century Gothic" panose="020B0502020202020204" pitchFamily="34" charset="0"/>
              </a:rPr>
            </a:br>
            <a:r>
              <a:rPr lang="en-US" sz="900">
                <a:solidFill>
                  <a:schemeClr val="bg2"/>
                </a:solidFill>
                <a:latin typeface="Century Gothic" panose="020B0502020202020204" pitchFamily="34" charset="0"/>
              </a:rPr>
              <a:t> Vend • </a:t>
            </a:r>
            <a:r>
              <a:rPr lang="en-US" sz="900" err="1">
                <a:solidFill>
                  <a:schemeClr val="bg2"/>
                </a:solidFill>
                <a:latin typeface="Century Gothic" panose="020B0502020202020204" pitchFamily="34" charset="0"/>
              </a:rPr>
              <a:t>SpotOn</a:t>
            </a:r>
            <a:r>
              <a:rPr lang="en-US" sz="900">
                <a:solidFill>
                  <a:schemeClr val="bg2"/>
                </a:solidFill>
                <a:latin typeface="Century Gothic" panose="020B0502020202020204" pitchFamily="34" charset="0"/>
              </a:rPr>
              <a:t> • Heartland</a:t>
            </a:r>
            <a:br>
              <a:rPr lang="en-US" sz="900">
                <a:solidFill>
                  <a:schemeClr val="bg2"/>
                </a:solidFill>
                <a:latin typeface="Century Gothic" panose="020B0502020202020204" pitchFamily="34" charset="0"/>
              </a:rPr>
            </a:br>
            <a:r>
              <a:rPr lang="en-US" sz="900">
                <a:solidFill>
                  <a:schemeClr val="bg2"/>
                </a:solidFill>
                <a:latin typeface="Century Gothic" panose="020B0502020202020204" pitchFamily="34" charset="0"/>
              </a:rPr>
              <a:t>Par Brink • </a:t>
            </a:r>
            <a:r>
              <a:rPr lang="en-US" sz="900" err="1">
                <a:solidFill>
                  <a:schemeClr val="bg2"/>
                </a:solidFill>
                <a:latin typeface="Century Gothic" panose="020B0502020202020204" pitchFamily="34" charset="0"/>
              </a:rPr>
              <a:t>Poynt</a:t>
            </a:r>
            <a:r>
              <a:rPr lang="en-US" sz="900">
                <a:solidFill>
                  <a:schemeClr val="bg2"/>
                </a:solidFill>
                <a:latin typeface="Century Gothic" panose="020B0502020202020204" pitchFamily="34" charset="0"/>
              </a:rPr>
              <a:t> • Revel OVVI • </a:t>
            </a:r>
            <a:r>
              <a:rPr lang="en-US" sz="900" err="1">
                <a:solidFill>
                  <a:schemeClr val="bg2"/>
                </a:solidFill>
                <a:latin typeface="Century Gothic" panose="020B0502020202020204" pitchFamily="34" charset="0"/>
              </a:rPr>
              <a:t>Quickbooks</a:t>
            </a:r>
            <a:endParaRPr lang="en-US" sz="90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8E407CB8-7F28-76DF-579F-735532B8E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173" y="4140106"/>
            <a:ext cx="1532965" cy="6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title" idx="4294967295"/>
          </p:nvPr>
        </p:nvSpPr>
        <p:spPr>
          <a:xfrm>
            <a:off x="311700" y="2252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DAVO Merchant Dashboard</a:t>
            </a:r>
            <a:endParaRPr b="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7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8154" y="823068"/>
            <a:ext cx="5627691" cy="3815066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A92ADDA-9FFF-40B7-804B-787A21E297D7}"/>
              </a:ext>
            </a:extLst>
          </p:cNvPr>
          <p:cNvSpPr txBox="1">
            <a:spLocks/>
          </p:cNvSpPr>
          <p:nvPr/>
        </p:nvSpPr>
        <p:spPr>
          <a:xfrm>
            <a:off x="411097" y="4790652"/>
            <a:ext cx="4114800" cy="184666"/>
          </a:xfrm>
          <a:prstGeom prst="rect">
            <a:avLst/>
          </a:prstGeom>
        </p:spPr>
        <p:txBody>
          <a:bodyPr wrap="none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600" dirty="0">
                <a:latin typeface="Century Gothic" panose="020B0502020202020204" pitchFamily="34" charset="0"/>
              </a:rPr>
              <a:t>© Avalara. Confidential and proprietary.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CF6393D-C2CF-3886-B3F5-B3FD5C72E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472" y="4495492"/>
            <a:ext cx="1143961" cy="474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Benefits and pricing</a:t>
            </a:r>
            <a:endParaRPr b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4294967295"/>
          </p:nvPr>
        </p:nvSpPr>
        <p:spPr>
          <a:xfrm>
            <a:off x="399393" y="1280325"/>
            <a:ext cx="7170988" cy="266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7175" lvl="0" indent="-257175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Automatically sets sales tax aside daily</a:t>
            </a:r>
            <a:endParaRPr/>
          </a:p>
          <a:p>
            <a:pPr marL="257175" lvl="0" indent="-257175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Transaction level sales data ensures accuracy</a:t>
            </a:r>
            <a:endParaRPr/>
          </a:p>
          <a:p>
            <a:pPr marL="257175" lvl="0" indent="-257175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Guaranteed on-time return filing and payments</a:t>
            </a:r>
            <a:endParaRPr/>
          </a:p>
          <a:p>
            <a:pPr marL="257175" lvl="0" indent="-257175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State filing discounts refunded where applicable</a:t>
            </a:r>
            <a:endParaRPr/>
          </a:p>
          <a:p>
            <a:pPr marL="257175" lvl="0" indent="-257175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Sales records and tax document storage</a:t>
            </a:r>
            <a:endParaRPr/>
          </a:p>
          <a:p>
            <a:pPr marL="257175" lvl="0" indent="-257175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Efficient use of resources</a:t>
            </a:r>
            <a:endParaRPr/>
          </a:p>
          <a:p>
            <a:pPr marL="257175" lvl="0" indent="-257175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Multi-unit discounts available</a:t>
            </a:r>
            <a:endParaRPr sz="1600"/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59" y="1271908"/>
            <a:ext cx="1972807" cy="2731260"/>
          </a:xfrm>
          <a:prstGeom prst="rect">
            <a:avLst/>
          </a:prstGeom>
          <a:noFill/>
          <a:ln>
            <a:noFill/>
          </a:ln>
          <a:effectLst>
            <a:outerShdw blurRad="306550" dist="38100" dir="2700000" sx="98480" sy="98480" algn="tl" rotWithShape="0">
              <a:srgbClr val="000000">
                <a:alpha val="26274"/>
              </a:srgbClr>
            </a:outerShdw>
          </a:effectLst>
        </p:spPr>
      </p:pic>
      <p:sp>
        <p:nvSpPr>
          <p:cNvPr id="112" name="Google Shape;112;p5"/>
          <p:cNvSpPr/>
          <p:nvPr/>
        </p:nvSpPr>
        <p:spPr>
          <a:xfrm>
            <a:off x="5830422" y="2443228"/>
            <a:ext cx="1112874" cy="111287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04800" dist="38100" dir="2700000" sx="98000" sy="98000" algn="tl" rotWithShape="0">
              <a:srgbClr val="000000">
                <a:alpha val="26666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 Month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</a:t>
            </a:r>
            <a:endParaRPr/>
          </a:p>
        </p:txBody>
      </p:sp>
      <p:sp>
        <p:nvSpPr>
          <p:cNvPr id="113" name="Google Shape;113;p5"/>
          <p:cNvSpPr/>
          <p:nvPr/>
        </p:nvSpPr>
        <p:spPr>
          <a:xfrm>
            <a:off x="6481832" y="4111879"/>
            <a:ext cx="17828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davosalestax.com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51D81D1-9B51-4216-B7E8-C0FBABDA9859}"/>
              </a:ext>
            </a:extLst>
          </p:cNvPr>
          <p:cNvSpPr txBox="1">
            <a:spLocks/>
          </p:cNvSpPr>
          <p:nvPr/>
        </p:nvSpPr>
        <p:spPr>
          <a:xfrm>
            <a:off x="411097" y="4790652"/>
            <a:ext cx="4114800" cy="184666"/>
          </a:xfrm>
          <a:prstGeom prst="rect">
            <a:avLst/>
          </a:prstGeom>
        </p:spPr>
        <p:txBody>
          <a:bodyPr wrap="none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600">
                <a:latin typeface="Century Gothic" panose="020B0502020202020204" pitchFamily="34" charset="0"/>
              </a:rPr>
              <a:t>© Avalara. Confidential and proprietary.</a:t>
            </a: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026AAE62-918C-7C15-270D-775D2A0A7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88" y="4116093"/>
            <a:ext cx="1513755" cy="628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Automation vs. manual </a:t>
            </a:r>
            <a:endParaRPr b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4294967295"/>
          </p:nvPr>
        </p:nvSpPr>
        <p:spPr>
          <a:xfrm>
            <a:off x="411097" y="1190683"/>
            <a:ext cx="3559770" cy="33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>
                <a:solidFill>
                  <a:schemeClr val="bg2"/>
                </a:solidFill>
                <a:latin typeface="Century Gothic"/>
              </a:rPr>
              <a:t>Fully automated end-to-end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Century Gothic"/>
              </a:rPr>
              <a:t>Set it and forget 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>
                <a:solidFill>
                  <a:schemeClr val="bg2"/>
                </a:solidFill>
                <a:latin typeface="Century Gothic"/>
              </a:rPr>
              <a:t>Reduced risk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Century Gothic"/>
              </a:rPr>
              <a:t>Guaranteed on-time payments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>
                <a:solidFill>
                  <a:schemeClr val="bg2"/>
                </a:solidFill>
                <a:latin typeface="Century Gothic"/>
              </a:rPr>
              <a:t>Affordable - $49.99/month per location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Century Gothic"/>
              </a:rPr>
              <a:t>Less than a bookkeeper or accountant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Century Gothic"/>
              </a:rPr>
              <a:t>Less than 2 hours of your time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51D81D1-9B51-4216-B7E8-C0FBABDA9859}"/>
              </a:ext>
            </a:extLst>
          </p:cNvPr>
          <p:cNvSpPr txBox="1">
            <a:spLocks/>
          </p:cNvSpPr>
          <p:nvPr/>
        </p:nvSpPr>
        <p:spPr>
          <a:xfrm>
            <a:off x="411097" y="4790652"/>
            <a:ext cx="4114800" cy="184666"/>
          </a:xfrm>
          <a:prstGeom prst="rect">
            <a:avLst/>
          </a:prstGeom>
        </p:spPr>
        <p:txBody>
          <a:bodyPr wrap="none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600">
                <a:latin typeface="Century Gothic" panose="020B0502020202020204" pitchFamily="34" charset="0"/>
              </a:rPr>
              <a:t>© Avalara. Confidential and proprietary.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1DDA3B7-CB47-6546-BB0F-2936C11AA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032" y="971607"/>
            <a:ext cx="5162126" cy="3687233"/>
          </a:xfrm>
          <a:prstGeom prst="rect">
            <a:avLst/>
          </a:prstGeom>
        </p:spPr>
      </p:pic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85E96870-D816-C2D6-1674-FE0F35DFB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080" y="173223"/>
            <a:ext cx="2046835" cy="8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DAVO Colors">
      <a:dk1>
        <a:srgbClr val="192F5B"/>
      </a:dk1>
      <a:lt1>
        <a:srgbClr val="FFFFFF"/>
      </a:lt1>
      <a:dk2>
        <a:srgbClr val="444444"/>
      </a:dk2>
      <a:lt2>
        <a:srgbClr val="F4F4F4"/>
      </a:lt2>
      <a:accent1>
        <a:srgbClr val="192F5B"/>
      </a:accent1>
      <a:accent2>
        <a:srgbClr val="50BAFC"/>
      </a:accent2>
      <a:accent3>
        <a:srgbClr val="02BA9C"/>
      </a:accent3>
      <a:accent4>
        <a:srgbClr val="FB5B46"/>
      </a:accent4>
      <a:accent5>
        <a:srgbClr val="FBC000"/>
      </a:accent5>
      <a:accent6>
        <a:srgbClr val="CCCCCC"/>
      </a:accent6>
      <a:hlink>
        <a:srgbClr val="02BA9C"/>
      </a:hlink>
      <a:folHlink>
        <a:srgbClr val="02BA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 Light</vt:lpstr>
      <vt:lpstr>PowerPoint Presentation</vt:lpstr>
      <vt:lpstr>PowerPoint Presentation</vt:lpstr>
      <vt:lpstr>What is sales tax?</vt:lpstr>
      <vt:lpstr>The problems of sales tax</vt:lpstr>
      <vt:lpstr>DAVO solves the problem</vt:lpstr>
      <vt:lpstr>How DAVO by Avalara automates sales tax</vt:lpstr>
      <vt:lpstr>DAVO Merchant Dashboard</vt:lpstr>
      <vt:lpstr>Benefits and pricing</vt:lpstr>
      <vt:lpstr>Automation vs. manual </vt:lpstr>
      <vt:lpstr>On-time filing discounts available in 26 states</vt:lpstr>
      <vt:lpstr>3rd party delivery apps for restaurants</vt:lpstr>
      <vt:lpstr>PowerPoint Presentation</vt:lpstr>
      <vt:lpstr>PowerPoint Presentation</vt:lpstr>
      <vt:lpstr>PowerPoint Presentation</vt:lpstr>
      <vt:lpstr>Our customers say DAVO is a “must have”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Petersen</dc:creator>
  <cp:revision>43</cp:revision>
  <dcterms:modified xsi:type="dcterms:W3CDTF">2022-03-22T15:02:30Z</dcterms:modified>
</cp:coreProperties>
</file>