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handoutMasterIdLst>
    <p:handoutMasterId r:id="rId14"/>
  </p:handoutMasterIdLst>
  <p:sldIdLst>
    <p:sldId id="256" r:id="rId2"/>
    <p:sldId id="257" r:id="rId3"/>
    <p:sldId id="262" r:id="rId4"/>
    <p:sldId id="258" r:id="rId5"/>
    <p:sldId id="274" r:id="rId6"/>
    <p:sldId id="261" r:id="rId7"/>
    <p:sldId id="266" r:id="rId8"/>
    <p:sldId id="267" r:id="rId9"/>
    <p:sldId id="273" r:id="rId10"/>
    <p:sldId id="271" r:id="rId11"/>
    <p:sldId id="272"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639"/>
    <a:srgbClr val="FF3300"/>
    <a:srgbClr val="339966"/>
    <a:srgbClr val="003C6F"/>
    <a:srgbClr val="CA5A5A"/>
    <a:srgbClr val="0077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27E464-DA72-4E31-868B-3920E8C95387}" v="75" dt="2023-03-02T03:30:01.703"/>
    <p1510:client id="{FA40CFB8-2DCE-BF3E-D305-6616509EFB36}" v="13" dt="2023-03-03T18:29:08.376"/>
    <p1510:client id="{FD59040E-0439-46E3-A07E-DCE0FC82A3F2}" v="52" dt="2023-03-02T17:32:42.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10"/>
    <p:restoredTop sz="94694"/>
  </p:normalViewPr>
  <p:slideViewPr>
    <p:cSldViewPr snapToGrid="0" snapToObjects="1">
      <p:cViewPr varScale="1">
        <p:scale>
          <a:sx n="86" d="100"/>
          <a:sy n="86" d="100"/>
        </p:scale>
        <p:origin x="557" y="58"/>
      </p:cViewPr>
      <p:guideLst/>
    </p:cSldViewPr>
  </p:slideViewPr>
  <p:notesTextViewPr>
    <p:cViewPr>
      <p:scale>
        <a:sx n="1" d="1"/>
        <a:sy n="1" d="1"/>
      </p:scale>
      <p:origin x="0" y="0"/>
    </p:cViewPr>
  </p:notesTextViewPr>
  <p:notesViewPr>
    <p:cSldViewPr snapToGrid="0" snapToObjects="1">
      <p:cViewPr varScale="1">
        <p:scale>
          <a:sx n="86" d="100"/>
          <a:sy n="86" d="100"/>
        </p:scale>
        <p:origin x="39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Global Supply Chain Disruptions</c:v>
                </c:pt>
              </c:strCache>
            </c:strRef>
          </c:tx>
          <c:spPr>
            <a:solidFill>
              <a:srgbClr val="F9A639"/>
            </a:solidFill>
            <a:ln>
              <a:noFill/>
            </a:ln>
            <a:effectLst/>
          </c:spPr>
          <c:invertIfNegative val="0"/>
          <c:cat>
            <c:numRef>
              <c:f>Sheet1!$A$2:$A$4</c:f>
              <c:numCache>
                <c:formatCode>General</c:formatCode>
                <c:ptCount val="3"/>
                <c:pt idx="0">
                  <c:v>2019</c:v>
                </c:pt>
                <c:pt idx="1">
                  <c:v>2020</c:v>
                </c:pt>
                <c:pt idx="2">
                  <c:v>2021</c:v>
                </c:pt>
              </c:numCache>
            </c:numRef>
          </c:cat>
          <c:val>
            <c:numRef>
              <c:f>Sheet1!$B$2:$B$4</c:f>
              <c:numCache>
                <c:formatCode>General</c:formatCode>
                <c:ptCount val="3"/>
                <c:pt idx="0">
                  <c:v>3700</c:v>
                </c:pt>
                <c:pt idx="1">
                  <c:v>6192</c:v>
                </c:pt>
                <c:pt idx="2">
                  <c:v>11642</c:v>
                </c:pt>
              </c:numCache>
            </c:numRef>
          </c:val>
          <c:extLst>
            <c:ext xmlns:c16="http://schemas.microsoft.com/office/drawing/2014/chart" uri="{C3380CC4-5D6E-409C-BE32-E72D297353CC}">
              <c16:uniqueId val="{00000000-7070-473E-AE9D-549F8CDE81E3}"/>
            </c:ext>
          </c:extLst>
        </c:ser>
        <c:dLbls>
          <c:showLegendKey val="0"/>
          <c:showVal val="0"/>
          <c:showCatName val="0"/>
          <c:showSerName val="0"/>
          <c:showPercent val="0"/>
          <c:showBubbleSize val="0"/>
        </c:dLbls>
        <c:gapWidth val="219"/>
        <c:overlap val="-27"/>
        <c:axId val="1945320671"/>
        <c:axId val="1949061279"/>
      </c:barChart>
      <c:catAx>
        <c:axId val="1945320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9061279"/>
        <c:crosses val="autoZero"/>
        <c:auto val="1"/>
        <c:lblAlgn val="ctr"/>
        <c:lblOffset val="100"/>
        <c:noMultiLvlLbl val="0"/>
      </c:catAx>
      <c:valAx>
        <c:axId val="19490612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5320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574C78-A7E7-6D48-AAFD-66E7F9B0FA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40469C-883B-234D-BA96-D92EF85421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12172A-458F-2442-A786-D5A2082336E2}" type="datetimeFigureOut">
              <a:rPr lang="en-US" smtClean="0"/>
              <a:t>3/7/2023</a:t>
            </a:fld>
            <a:endParaRPr lang="en-US"/>
          </a:p>
        </p:txBody>
      </p:sp>
      <p:sp>
        <p:nvSpPr>
          <p:cNvPr id="4" name="Footer Placeholder 3">
            <a:extLst>
              <a:ext uri="{FF2B5EF4-FFF2-40B4-BE49-F238E27FC236}">
                <a16:creationId xmlns:a16="http://schemas.microsoft.com/office/drawing/2014/main" id="{CEBD422B-38AE-3C4D-9501-EB5ACA4F18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44470B-97BC-2E4D-B37D-42464FC814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8EFD3C-24C9-4341-BA5D-E636C03FE28D}" type="slidenum">
              <a:rPr lang="en-US" smtClean="0"/>
              <a:t>‹#›</a:t>
            </a:fld>
            <a:endParaRPr lang="en-US"/>
          </a:p>
        </p:txBody>
      </p:sp>
    </p:spTree>
    <p:extLst>
      <p:ext uri="{BB962C8B-B14F-4D97-AF65-F5344CB8AC3E}">
        <p14:creationId xmlns:p14="http://schemas.microsoft.com/office/powerpoint/2010/main" val="344348198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699054"/>
            <a:ext cx="8761413" cy="706964"/>
          </a:xfrm>
          <a:prstGeom prst="rect">
            <a:avLst/>
          </a:prstGeom>
        </p:spPr>
        <p:txBody>
          <a:bodyPr/>
          <a:lstStyle/>
          <a:p>
            <a:r>
              <a:rPr lang="en-US" dirty="0"/>
              <a:t>Click to edit Master title style</a:t>
            </a:r>
          </a:p>
        </p:txBody>
      </p:sp>
      <p:sp>
        <p:nvSpPr>
          <p:cNvPr id="3" name="Content Placeholder 2"/>
          <p:cNvSpPr>
            <a:spLocks noGrp="1"/>
          </p:cNvSpPr>
          <p:nvPr>
            <p:ph idx="1" hasCustomPrompt="1"/>
          </p:nvPr>
        </p:nvSpPr>
        <p:spPr>
          <a:xfrm>
            <a:off x="1154954" y="2603500"/>
            <a:ext cx="8825659" cy="3416300"/>
          </a:xfrm>
        </p:spPr>
        <p:txBody>
          <a:bodyPr/>
          <a:lstStyle>
            <a:lvl1pPr marL="571500" indent="-571500">
              <a:buFont typeface="Arial" panose="020B0604020202020204" pitchFamily="34" charset="0"/>
              <a:buChar char="•"/>
              <a:defRPr sz="3800" b="1" i="0">
                <a:latin typeface="Helvetica" pitchFamily="2" charset="0"/>
              </a:defRPr>
            </a:lvl1pPr>
            <a:lvl2pPr marL="914400" indent="-457200">
              <a:buFont typeface="Arial" panose="020B0604020202020204" pitchFamily="34" charset="0"/>
              <a:buChar char="•"/>
              <a:defRPr sz="3200" b="0" i="0">
                <a:solidFill>
                  <a:schemeClr val="tx1"/>
                </a:solidFill>
                <a:latin typeface="Helvetica" pitchFamily="2" charset="0"/>
              </a:defRPr>
            </a:lvl2pPr>
            <a:lvl3pPr marL="1371600" indent="-457200">
              <a:buFont typeface="Arial" panose="020B0604020202020204" pitchFamily="34" charset="0"/>
              <a:buChar char="•"/>
              <a:defRPr sz="2800">
                <a:solidFill>
                  <a:schemeClr val="tx2"/>
                </a:solidFill>
                <a:latin typeface="Helvetica" pitchFamily="2" charset="0"/>
              </a:defRPr>
            </a:lvl3pPr>
          </a:lstStyle>
          <a:p>
            <a:pPr lvl="0"/>
            <a:r>
              <a:rPr lang="en-US" dirty="0"/>
              <a:t>SUB</a:t>
            </a:r>
          </a:p>
          <a:p>
            <a:pPr lvl="1"/>
            <a:r>
              <a:rPr lang="en-US" dirty="0"/>
              <a:t>Body</a:t>
            </a:r>
          </a:p>
          <a:p>
            <a:pPr lvl="2"/>
            <a:r>
              <a:rPr lang="en-US" dirty="0"/>
              <a:t>body</a:t>
            </a:r>
          </a:p>
        </p:txBody>
      </p:sp>
    </p:spTree>
    <p:extLst>
      <p:ext uri="{BB962C8B-B14F-4D97-AF65-F5344CB8AC3E}">
        <p14:creationId xmlns:p14="http://schemas.microsoft.com/office/powerpoint/2010/main" val="281742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BC6C468-9EFC-8F43-BB2F-9BDBA693B70D}"/>
              </a:ext>
            </a:extLst>
          </p:cNvPr>
          <p:cNvSpPr>
            <a:spLocks noGrp="1"/>
          </p:cNvSpPr>
          <p:nvPr>
            <p:ph type="title"/>
          </p:nvPr>
        </p:nvSpPr>
        <p:spPr>
          <a:xfrm>
            <a:off x="1154954" y="699054"/>
            <a:ext cx="8761413" cy="706964"/>
          </a:xfrm>
          <a:prstGeom prst="rect">
            <a:avLst/>
          </a:prstGeo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E10FC6A9-203C-7442-A922-9CC6BE3F83F3}"/>
              </a:ext>
            </a:extLst>
          </p:cNvPr>
          <p:cNvSpPr>
            <a:spLocks noGrp="1"/>
          </p:cNvSpPr>
          <p:nvPr>
            <p:ph idx="1" hasCustomPrompt="1"/>
          </p:nvPr>
        </p:nvSpPr>
        <p:spPr>
          <a:xfrm>
            <a:off x="1154954" y="2603500"/>
            <a:ext cx="8825659" cy="3416300"/>
          </a:xfrm>
        </p:spPr>
        <p:txBody>
          <a:bodyPr/>
          <a:lstStyle>
            <a:lvl1pPr marL="571500" indent="-571500">
              <a:buFont typeface="Arial" panose="020B0604020202020204" pitchFamily="34" charset="0"/>
              <a:buChar char="•"/>
              <a:defRPr sz="3800" b="1" i="0">
                <a:latin typeface="Helvetica" pitchFamily="2" charset="0"/>
              </a:defRPr>
            </a:lvl1pPr>
            <a:lvl2pPr marL="914400" indent="-457200">
              <a:buFont typeface="Arial" panose="020B0604020202020204" pitchFamily="34" charset="0"/>
              <a:buChar char="•"/>
              <a:defRPr sz="3200" b="0" i="0">
                <a:solidFill>
                  <a:schemeClr val="tx1"/>
                </a:solidFill>
                <a:latin typeface="Helvetica" pitchFamily="2" charset="0"/>
              </a:defRPr>
            </a:lvl2pPr>
            <a:lvl3pPr marL="1371600" indent="-457200">
              <a:buFont typeface="Arial" panose="020B0604020202020204" pitchFamily="34" charset="0"/>
              <a:buChar char="•"/>
              <a:defRPr sz="2800">
                <a:solidFill>
                  <a:schemeClr val="tx2"/>
                </a:solidFill>
                <a:latin typeface="Helvetica" pitchFamily="2" charset="0"/>
              </a:defRPr>
            </a:lvl3pPr>
          </a:lstStyle>
          <a:p>
            <a:pPr lvl="0"/>
            <a:r>
              <a:rPr lang="en-US" dirty="0"/>
              <a:t>SUB</a:t>
            </a:r>
          </a:p>
          <a:p>
            <a:pPr lvl="1"/>
            <a:r>
              <a:rPr lang="en-US" dirty="0"/>
              <a:t>Body</a:t>
            </a:r>
          </a:p>
          <a:p>
            <a:pPr lvl="2"/>
            <a:r>
              <a:rPr lang="en-US" dirty="0"/>
              <a:t>body</a:t>
            </a:r>
          </a:p>
        </p:txBody>
      </p:sp>
    </p:spTree>
    <p:extLst>
      <p:ext uri="{BB962C8B-B14F-4D97-AF65-F5344CB8AC3E}">
        <p14:creationId xmlns:p14="http://schemas.microsoft.com/office/powerpoint/2010/main" val="136425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699054"/>
            <a:ext cx="8761413" cy="706964"/>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049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699054"/>
            <a:ext cx="8761413" cy="706964"/>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561110" y="6391838"/>
            <a:ext cx="3859795" cy="304801"/>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2427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a:prstGeom prst="rect">
            <a:avLst/>
          </a:prstGeom>
        </p:spPr>
        <p:txBody>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147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0" y="6391838"/>
            <a:ext cx="3859795" cy="304801"/>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02030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391100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237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3BE31F-5CE8-044B-B726-3A6ED7B6D2B7}"/>
              </a:ext>
            </a:extLst>
          </p:cNvPr>
          <p:cNvSpPr/>
          <p:nvPr userDrawn="1"/>
        </p:nvSpPr>
        <p:spPr>
          <a:xfrm>
            <a:off x="0" y="1"/>
            <a:ext cx="12191999" cy="1789042"/>
          </a:xfrm>
          <a:prstGeom prst="rect">
            <a:avLst/>
          </a:prstGeom>
          <a:solidFill>
            <a:srgbClr val="003C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cap="none" spc="0" dirty="0">
              <a:ln w="0">
                <a:noFill/>
              </a:ln>
              <a:solidFill>
                <a:schemeClr val="tx1"/>
              </a:solidFill>
              <a:effectLst>
                <a:outerShdw blurRad="38100" dist="19050" dir="2700000" algn="tl" rotWithShape="0">
                  <a:schemeClr val="dk1">
                    <a:alpha val="40000"/>
                  </a:schemeClr>
                </a:outerShdw>
              </a:effectLst>
            </a:endParaRPr>
          </a:p>
        </p:txBody>
      </p:sp>
      <p:sp>
        <p:nvSpPr>
          <p:cNvPr id="3" name="Text Placeholder 2"/>
          <p:cNvSpPr>
            <a:spLocks noGrp="1"/>
          </p:cNvSpPr>
          <p:nvPr>
            <p:ph type="body" idx="1"/>
          </p:nvPr>
        </p:nvSpPr>
        <p:spPr>
          <a:xfrm>
            <a:off x="1154954" y="2154167"/>
            <a:ext cx="9405010" cy="3865633"/>
          </a:xfrm>
          <a:prstGeom prst="rect">
            <a:avLst/>
          </a:prstGeom>
        </p:spPr>
        <p:txBody>
          <a:bodyPr vert="horz" lIns="91440" tIns="45720" rIns="91440" bIns="45720" rtlCol="0">
            <a:normAutofit/>
          </a:bodyPr>
          <a:lstStyle/>
          <a:p>
            <a:pPr lvl="0"/>
            <a:r>
              <a:rPr lang="en-US" dirty="0"/>
              <a:t>Click to edit Master text styles</a:t>
            </a:r>
          </a:p>
          <a:p>
            <a:pPr lvl="1"/>
            <a:r>
              <a:rPr lang="en-US" dirty="0"/>
              <a:t>Text</a:t>
            </a:r>
          </a:p>
          <a:p>
            <a:pPr lvl="2"/>
            <a:r>
              <a:rPr lang="en-US" dirty="0"/>
              <a:t>Text</a:t>
            </a:r>
          </a:p>
          <a:p>
            <a:pPr lvl="0"/>
            <a:endParaRPr lang="en-US" dirty="0"/>
          </a:p>
          <a:p>
            <a:pPr lvl="0"/>
            <a:r>
              <a:rPr lang="en-US" dirty="0"/>
              <a:t> </a:t>
            </a:r>
          </a:p>
          <a:p>
            <a:pPr lvl="0"/>
            <a:endParaRPr lang="en-US" dirty="0"/>
          </a:p>
          <a:p>
            <a:pPr lvl="0"/>
            <a:endParaRPr lang="en-US" dirty="0"/>
          </a:p>
        </p:txBody>
      </p:sp>
      <p:sp>
        <p:nvSpPr>
          <p:cNvPr id="8" name="Title Placeholder 7">
            <a:extLst>
              <a:ext uri="{FF2B5EF4-FFF2-40B4-BE49-F238E27FC236}">
                <a16:creationId xmlns:a16="http://schemas.microsoft.com/office/drawing/2014/main" id="{5B174F06-228D-734E-92C3-96A335D47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11" name="Picture 10" descr="A picture containing drawing&#10;&#10;Description automatically generated">
            <a:extLst>
              <a:ext uri="{FF2B5EF4-FFF2-40B4-BE49-F238E27FC236}">
                <a16:creationId xmlns:a16="http://schemas.microsoft.com/office/drawing/2014/main" id="{22B61427-107A-F349-A354-2E539C69C48A}"/>
              </a:ext>
            </a:extLst>
          </p:cNvPr>
          <p:cNvPicPr>
            <a:picLocks noChangeAspect="1"/>
          </p:cNvPicPr>
          <p:nvPr userDrawn="1"/>
        </p:nvPicPr>
        <p:blipFill>
          <a:blip r:embed="rId10"/>
          <a:stretch>
            <a:fillRect/>
          </a:stretch>
        </p:blipFill>
        <p:spPr>
          <a:xfrm>
            <a:off x="278765" y="6197580"/>
            <a:ext cx="1118870" cy="462466"/>
          </a:xfrm>
          <a:prstGeom prst="rect">
            <a:avLst/>
          </a:prstGeom>
        </p:spPr>
      </p:pic>
      <p:pic>
        <p:nvPicPr>
          <p:cNvPr id="5" name="Picture 4" descr="Shape&#10;&#10;Description automatically generated">
            <a:extLst>
              <a:ext uri="{FF2B5EF4-FFF2-40B4-BE49-F238E27FC236}">
                <a16:creationId xmlns:a16="http://schemas.microsoft.com/office/drawing/2014/main" id="{FF15EB36-F3D0-14A3-1FB1-E0CD08BB8545}"/>
              </a:ext>
            </a:extLst>
          </p:cNvPr>
          <p:cNvPicPr>
            <a:picLocks noChangeAspect="1"/>
          </p:cNvPicPr>
          <p:nvPr userDrawn="1"/>
        </p:nvPicPr>
        <p:blipFill>
          <a:blip r:embed="rId11"/>
          <a:stretch>
            <a:fillRect/>
          </a:stretch>
        </p:blipFill>
        <p:spPr>
          <a:xfrm>
            <a:off x="8157172" y="6146742"/>
            <a:ext cx="3900719" cy="682626"/>
          </a:xfrm>
          <a:prstGeom prst="rect">
            <a:avLst/>
          </a:prstGeom>
        </p:spPr>
      </p:pic>
    </p:spTree>
    <p:extLst>
      <p:ext uri="{BB962C8B-B14F-4D97-AF65-F5344CB8AC3E}">
        <p14:creationId xmlns:p14="http://schemas.microsoft.com/office/powerpoint/2010/main" val="656026761"/>
      </p:ext>
    </p:extLst>
  </p:cSld>
  <p:clrMap bg1="lt1" tx1="dk1" bg2="lt2" tx2="dk2" accent1="accent1" accent2="accent2" accent3="accent3" accent4="accent4" accent5="accent5" accent6="accent6" hlink="hlink" folHlink="folHlink"/>
  <p:sldLayoutIdLst>
    <p:sldLayoutId id="2147483688" r:id="rId1"/>
    <p:sldLayoutId id="2147483687" r:id="rId2"/>
    <p:sldLayoutId id="2147483690" r:id="rId3"/>
    <p:sldLayoutId id="2147483691" r:id="rId4"/>
    <p:sldLayoutId id="2147483692" r:id="rId5"/>
    <p:sldLayoutId id="2147483700" r:id="rId6"/>
    <p:sldLayoutId id="2147483701" r:id="rId7"/>
    <p:sldLayoutId id="2147483702" r:id="rId8"/>
  </p:sldLayoutIdLst>
  <p:hf sldNum="0" hdr="0" ftr="0" dt="0"/>
  <p:txStyles>
    <p:titleStyle>
      <a:lvl1pPr algn="l" defTabSz="457200" rtl="0" eaLnBrk="1" latinLnBrk="0" hangingPunct="1">
        <a:spcBef>
          <a:spcPct val="0"/>
        </a:spcBef>
        <a:buNone/>
        <a:defRPr sz="4500" b="0" i="0" kern="1200">
          <a:solidFill>
            <a:schemeClr val="bg1"/>
          </a:solidFill>
          <a:latin typeface="Helvetica"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0"/>
        </a:spcAft>
        <a:buClr>
          <a:schemeClr val="accent1"/>
        </a:buClr>
        <a:buSzPct val="80000"/>
        <a:buFont typeface="Arial" panose="020B0604020202020204" pitchFamily="34" charset="0"/>
        <a:buNone/>
        <a:defRPr sz="3800" b="1" i="0" kern="1200">
          <a:solidFill>
            <a:schemeClr val="tx1"/>
          </a:solidFill>
          <a:latin typeface="Helvetica" pitchFamily="2"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Arial" panose="020B0604020202020204" pitchFamily="34" charset="0"/>
        <a:buChar char="•"/>
        <a:defRPr sz="3400" b="1" i="0" kern="1200">
          <a:solidFill>
            <a:schemeClr val="tx1"/>
          </a:solidFill>
          <a:latin typeface="Helvetica" pitchFamily="2"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Arial" panose="020B0604020202020204" pitchFamily="34" charset="0"/>
        <a:buChar char="•"/>
        <a:defRPr sz="2800" b="0" i="0" kern="1200">
          <a:solidFill>
            <a:schemeClr val="tx1">
              <a:lumMod val="75000"/>
              <a:lumOff val="25000"/>
            </a:schemeClr>
          </a:solidFill>
          <a:latin typeface="Helvetica" pitchFamily="2"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8E0DD0-BD4B-4E41-BC1C-DC618F9237DF}"/>
              </a:ext>
            </a:extLst>
          </p:cNvPr>
          <p:cNvSpPr/>
          <p:nvPr/>
        </p:nvSpPr>
        <p:spPr>
          <a:xfrm>
            <a:off x="0" y="5665607"/>
            <a:ext cx="12192000" cy="119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EC2F915-823A-9B42-BA88-EE9815FF35DC}"/>
              </a:ext>
            </a:extLst>
          </p:cNvPr>
          <p:cNvSpPr>
            <a:spLocks noGrp="1"/>
          </p:cNvSpPr>
          <p:nvPr>
            <p:ph type="title"/>
          </p:nvPr>
        </p:nvSpPr>
        <p:spPr>
          <a:xfrm>
            <a:off x="5928521" y="1643845"/>
            <a:ext cx="6027136" cy="2420695"/>
          </a:xfrm>
        </p:spPr>
        <p:txBody>
          <a:bodyPr>
            <a:normAutofit fontScale="90000"/>
          </a:bodyPr>
          <a:lstStyle/>
          <a:p>
            <a:r>
              <a:rPr lang="en-US" b="1" i="0" dirty="0">
                <a:effectLst/>
                <a:latin typeface="Almaden Sans"/>
              </a:rPr>
              <a:t>Supplier Agreements – Strategies for Building Stronger Contracts During Turbulent Times</a:t>
            </a:r>
            <a:endParaRPr lang="en-US" dirty="0"/>
          </a:p>
        </p:txBody>
      </p:sp>
      <p:sp>
        <p:nvSpPr>
          <p:cNvPr id="7" name="Title 1">
            <a:extLst>
              <a:ext uri="{FF2B5EF4-FFF2-40B4-BE49-F238E27FC236}">
                <a16:creationId xmlns:a16="http://schemas.microsoft.com/office/drawing/2014/main" id="{9AAADD29-E39E-8C49-B3DE-10666F859D68}"/>
              </a:ext>
            </a:extLst>
          </p:cNvPr>
          <p:cNvSpPr txBox="1">
            <a:spLocks/>
          </p:cNvSpPr>
          <p:nvPr/>
        </p:nvSpPr>
        <p:spPr>
          <a:xfrm>
            <a:off x="-516213" y="5864185"/>
            <a:ext cx="6444734" cy="42894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500" b="0" i="0" kern="1200">
                <a:solidFill>
                  <a:schemeClr val="bg1"/>
                </a:solidFill>
                <a:latin typeface="Helvetica"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500" dirty="0">
                <a:solidFill>
                  <a:srgbClr val="003C6F"/>
                </a:solidFill>
              </a:rPr>
              <a:t>SPONSORED BY:</a:t>
            </a:r>
          </a:p>
        </p:txBody>
      </p:sp>
      <p:sp>
        <p:nvSpPr>
          <p:cNvPr id="9" name="Title 1">
            <a:extLst>
              <a:ext uri="{FF2B5EF4-FFF2-40B4-BE49-F238E27FC236}">
                <a16:creationId xmlns:a16="http://schemas.microsoft.com/office/drawing/2014/main" id="{60EEF136-A025-3F46-BA68-864907CE81D6}"/>
              </a:ext>
            </a:extLst>
          </p:cNvPr>
          <p:cNvSpPr txBox="1">
            <a:spLocks/>
          </p:cNvSpPr>
          <p:nvPr/>
        </p:nvSpPr>
        <p:spPr>
          <a:xfrm>
            <a:off x="2196505" y="4557693"/>
            <a:ext cx="4733620" cy="70696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500" b="0" i="0" kern="1200">
                <a:solidFill>
                  <a:schemeClr val="bg1"/>
                </a:solidFill>
                <a:latin typeface="Helvetica"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solidFill>
                  <a:srgbClr val="003C6F"/>
                </a:solidFill>
              </a:rPr>
              <a:t>IFA WEBINAR SERIES</a:t>
            </a:r>
          </a:p>
        </p:txBody>
      </p:sp>
      <p:sp>
        <p:nvSpPr>
          <p:cNvPr id="2" name="TextBox 1">
            <a:extLst>
              <a:ext uri="{FF2B5EF4-FFF2-40B4-BE49-F238E27FC236}">
                <a16:creationId xmlns:a16="http://schemas.microsoft.com/office/drawing/2014/main" id="{7EE7AE45-C95D-45C9-87D1-BAB7E74CC3E3}"/>
              </a:ext>
            </a:extLst>
          </p:cNvPr>
          <p:cNvSpPr txBox="1"/>
          <p:nvPr/>
        </p:nvSpPr>
        <p:spPr>
          <a:xfrm>
            <a:off x="9839325" y="5248272"/>
            <a:ext cx="2276475" cy="369332"/>
          </a:xfrm>
          <a:prstGeom prst="rect">
            <a:avLst/>
          </a:prstGeom>
          <a:noFill/>
        </p:spPr>
        <p:txBody>
          <a:bodyPr wrap="square" lIns="91440" tIns="45720" rIns="91440" bIns="45720" rtlCol="0" anchor="t">
            <a:spAutoFit/>
          </a:bodyPr>
          <a:lstStyle/>
          <a:p>
            <a:r>
              <a:rPr lang="en-US" dirty="0">
                <a:solidFill>
                  <a:schemeClr val="bg1"/>
                </a:solidFill>
                <a:latin typeface="Helvetica"/>
                <a:cs typeface="Helvetica"/>
              </a:rPr>
              <a:t>March 7, 2023</a:t>
            </a:r>
            <a:endParaRPr lang="en-US" dirty="0">
              <a:solidFill>
                <a:schemeClr val="bg1"/>
              </a:solidFill>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2046EA65-7A20-4F3B-A29F-3B92186BD7F0}"/>
              </a:ext>
            </a:extLst>
          </p:cNvPr>
          <p:cNvPicPr>
            <a:picLocks noChangeAspect="1"/>
          </p:cNvPicPr>
          <p:nvPr/>
        </p:nvPicPr>
        <p:blipFill>
          <a:blip r:embed="rId3"/>
          <a:stretch>
            <a:fillRect/>
          </a:stretch>
        </p:blipFill>
        <p:spPr>
          <a:xfrm>
            <a:off x="711031" y="709198"/>
            <a:ext cx="4458322" cy="4058216"/>
          </a:xfrm>
          <a:prstGeom prst="rect">
            <a:avLst/>
          </a:prstGeom>
        </p:spPr>
      </p:pic>
      <p:pic>
        <p:nvPicPr>
          <p:cNvPr id="11" name="Picture 10">
            <a:extLst>
              <a:ext uri="{FF2B5EF4-FFF2-40B4-BE49-F238E27FC236}">
                <a16:creationId xmlns:a16="http://schemas.microsoft.com/office/drawing/2014/main" id="{B55B9146-83F2-4934-894A-FC767BB72703}"/>
              </a:ext>
            </a:extLst>
          </p:cNvPr>
          <p:cNvPicPr>
            <a:picLocks noChangeAspect="1"/>
          </p:cNvPicPr>
          <p:nvPr/>
        </p:nvPicPr>
        <p:blipFill>
          <a:blip r:embed="rId4"/>
          <a:stretch>
            <a:fillRect/>
          </a:stretch>
        </p:blipFill>
        <p:spPr>
          <a:xfrm>
            <a:off x="10615698" y="471454"/>
            <a:ext cx="1106426" cy="475489"/>
          </a:xfrm>
          <a:prstGeom prst="rect">
            <a:avLst/>
          </a:prstGeom>
        </p:spPr>
      </p:pic>
      <p:pic>
        <p:nvPicPr>
          <p:cNvPr id="12" name="Picture 11">
            <a:extLst>
              <a:ext uri="{FF2B5EF4-FFF2-40B4-BE49-F238E27FC236}">
                <a16:creationId xmlns:a16="http://schemas.microsoft.com/office/drawing/2014/main" id="{2A095D45-39B3-F85F-1654-255C297EA988}"/>
              </a:ext>
            </a:extLst>
          </p:cNvPr>
          <p:cNvPicPr>
            <a:picLocks noChangeAspect="1"/>
          </p:cNvPicPr>
          <p:nvPr/>
        </p:nvPicPr>
        <p:blipFill>
          <a:blip r:embed="rId5"/>
          <a:stretch>
            <a:fillRect/>
          </a:stretch>
        </p:blipFill>
        <p:spPr>
          <a:xfrm>
            <a:off x="3690106" y="5872097"/>
            <a:ext cx="4811788" cy="842063"/>
          </a:xfrm>
          <a:prstGeom prst="rect">
            <a:avLst/>
          </a:prstGeom>
        </p:spPr>
      </p:pic>
    </p:spTree>
    <p:extLst>
      <p:ext uri="{BB962C8B-B14F-4D97-AF65-F5344CB8AC3E}">
        <p14:creationId xmlns:p14="http://schemas.microsoft.com/office/powerpoint/2010/main" val="2313084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everal people in a warehouse&#10;&#10;Description automatically generated with low confidence">
            <a:extLst>
              <a:ext uri="{FF2B5EF4-FFF2-40B4-BE49-F238E27FC236}">
                <a16:creationId xmlns:a16="http://schemas.microsoft.com/office/drawing/2014/main" id="{F1237E38-CAA4-4163-A692-151916F877F6}"/>
              </a:ext>
            </a:extLst>
          </p:cNvPr>
          <p:cNvPicPr>
            <a:picLocks noChangeAspect="1"/>
          </p:cNvPicPr>
          <p:nvPr/>
        </p:nvPicPr>
        <p:blipFill rotWithShape="1">
          <a:blip r:embed="rId2">
            <a:extLst>
              <a:ext uri="{28A0092B-C50C-407E-A947-70E740481C1C}">
                <a14:useLocalDpi xmlns:a14="http://schemas.microsoft.com/office/drawing/2010/main" val="0"/>
              </a:ext>
            </a:extLst>
          </a:blip>
          <a:srcRect r="1" b="8311"/>
          <a:stretch/>
        </p:blipFill>
        <p:spPr>
          <a:xfrm>
            <a:off x="7199440" y="-7942"/>
            <a:ext cx="4992560" cy="6142043"/>
          </a:xfrm>
          <a:prstGeom prst="rect">
            <a:avLst/>
          </a:prstGeom>
          <a:effectLst/>
        </p:spPr>
      </p:pic>
      <p:sp>
        <p:nvSpPr>
          <p:cNvPr id="2" name="Title 1">
            <a:extLst>
              <a:ext uri="{FF2B5EF4-FFF2-40B4-BE49-F238E27FC236}">
                <a16:creationId xmlns:a16="http://schemas.microsoft.com/office/drawing/2014/main" id="{FA721EFC-0CB6-4D22-8F7F-1B220628F0D2}"/>
              </a:ext>
            </a:extLst>
          </p:cNvPr>
          <p:cNvSpPr>
            <a:spLocks noGrp="1"/>
          </p:cNvSpPr>
          <p:nvPr>
            <p:ph type="title"/>
          </p:nvPr>
        </p:nvSpPr>
        <p:spPr>
          <a:xfrm>
            <a:off x="908241" y="246820"/>
            <a:ext cx="6002110" cy="1495425"/>
          </a:xfrm>
        </p:spPr>
        <p:txBody>
          <a:bodyPr>
            <a:normAutofit/>
          </a:bodyPr>
          <a:lstStyle/>
          <a:p>
            <a:r>
              <a:rPr lang="en-US" sz="4000" dirty="0"/>
              <a:t>REPLACEMENT DAMAGES</a:t>
            </a:r>
          </a:p>
        </p:txBody>
      </p:sp>
      <p:sp>
        <p:nvSpPr>
          <p:cNvPr id="9" name="Content Placeholder 8">
            <a:extLst>
              <a:ext uri="{FF2B5EF4-FFF2-40B4-BE49-F238E27FC236}">
                <a16:creationId xmlns:a16="http://schemas.microsoft.com/office/drawing/2014/main" id="{F9B7EFBC-D7B0-D62F-1CF0-7D00C4B3C6F2}"/>
              </a:ext>
            </a:extLst>
          </p:cNvPr>
          <p:cNvSpPr>
            <a:spLocks noGrp="1"/>
          </p:cNvSpPr>
          <p:nvPr>
            <p:ph idx="1"/>
          </p:nvPr>
        </p:nvSpPr>
        <p:spPr>
          <a:xfrm>
            <a:off x="598141" y="2007502"/>
            <a:ext cx="6127028" cy="3729034"/>
          </a:xfrm>
        </p:spPr>
        <p:txBody>
          <a:bodyPr>
            <a:normAutofit fontScale="92500"/>
          </a:bodyPr>
          <a:lstStyle/>
          <a:p>
            <a:endParaRPr lang="en-US" sz="2000" dirty="0"/>
          </a:p>
          <a:p>
            <a:r>
              <a:rPr lang="en-US" sz="2000" b="0" dirty="0"/>
              <a:t>Applies in situations where a supplier fails to meet its delivery obligations for reasons other than a force majeure event</a:t>
            </a:r>
          </a:p>
          <a:p>
            <a:r>
              <a:rPr lang="en-US" sz="2000" b="0" dirty="0"/>
              <a:t>Allows a company to obtain a replacement supplier and recover the difference between what was paid to the replacement supplier and what would have been paid to the original supplier </a:t>
            </a:r>
          </a:p>
          <a:p>
            <a:r>
              <a:rPr lang="en-US" sz="2000" b="0" dirty="0"/>
              <a:t>Not intended to be punitive, but rather to put the company in the place it would have been had the supplier met its delivery obligations</a:t>
            </a:r>
          </a:p>
        </p:txBody>
      </p:sp>
    </p:spTree>
    <p:extLst>
      <p:ext uri="{BB962C8B-B14F-4D97-AF65-F5344CB8AC3E}">
        <p14:creationId xmlns:p14="http://schemas.microsoft.com/office/powerpoint/2010/main" val="1844011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sky, water, boat&#10;&#10;Description automatically generated">
            <a:extLst>
              <a:ext uri="{FF2B5EF4-FFF2-40B4-BE49-F238E27FC236}">
                <a16:creationId xmlns:a16="http://schemas.microsoft.com/office/drawing/2014/main" id="{0A084382-2195-4F6C-B5AE-F8A1305DD98B}"/>
              </a:ext>
            </a:extLst>
          </p:cNvPr>
          <p:cNvPicPr>
            <a:picLocks noChangeAspect="1"/>
          </p:cNvPicPr>
          <p:nvPr/>
        </p:nvPicPr>
        <p:blipFill rotWithShape="1">
          <a:blip r:embed="rId2">
            <a:extLst>
              <a:ext uri="{28A0092B-C50C-407E-A947-70E740481C1C}">
                <a14:useLocalDpi xmlns:a14="http://schemas.microsoft.com/office/drawing/2010/main" val="0"/>
              </a:ext>
            </a:extLst>
          </a:blip>
          <a:srcRect r="5723"/>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9" name="Content Placeholder 8">
            <a:extLst>
              <a:ext uri="{FF2B5EF4-FFF2-40B4-BE49-F238E27FC236}">
                <a16:creationId xmlns:a16="http://schemas.microsoft.com/office/drawing/2014/main" id="{7E867EA2-A369-3A75-1203-F708CC43FD4F}"/>
              </a:ext>
            </a:extLst>
          </p:cNvPr>
          <p:cNvSpPr>
            <a:spLocks noGrp="1"/>
          </p:cNvSpPr>
          <p:nvPr>
            <p:ph idx="1"/>
          </p:nvPr>
        </p:nvSpPr>
        <p:spPr>
          <a:xfrm>
            <a:off x="7176050" y="2032801"/>
            <a:ext cx="4314645" cy="3717317"/>
          </a:xfrm>
        </p:spPr>
        <p:txBody>
          <a:bodyPr anchor="t">
            <a:normAutofit/>
          </a:bodyPr>
          <a:lstStyle/>
          <a:p>
            <a:r>
              <a:rPr lang="en-US" sz="1800" b="0" dirty="0"/>
              <a:t>Expressly</a:t>
            </a:r>
            <a:r>
              <a:rPr lang="en-US" sz="1800" dirty="0"/>
              <a:t> </a:t>
            </a:r>
            <a:r>
              <a:rPr lang="en-US" sz="1800" b="0" dirty="0"/>
              <a:t>state that all price changes are subject to mutual agreement and clarify what happens if the parties can’t agree</a:t>
            </a:r>
          </a:p>
          <a:p>
            <a:r>
              <a:rPr lang="en-US" sz="1800" b="0" dirty="0"/>
              <a:t>Link any price increases to an applicable index</a:t>
            </a:r>
          </a:p>
          <a:p>
            <a:r>
              <a:rPr lang="en-US" sz="1800" b="0" dirty="0"/>
              <a:t>If all else fails, set a cap on the number and/or amount of any price increase</a:t>
            </a:r>
            <a:endParaRPr lang="en-US" sz="1800" dirty="0"/>
          </a:p>
        </p:txBody>
      </p:sp>
      <p:sp>
        <p:nvSpPr>
          <p:cNvPr id="4" name="Title 3">
            <a:extLst>
              <a:ext uri="{FF2B5EF4-FFF2-40B4-BE49-F238E27FC236}">
                <a16:creationId xmlns:a16="http://schemas.microsoft.com/office/drawing/2014/main" id="{EAE41E60-E0DC-4CF2-8B9E-B7560218ADDA}"/>
              </a:ext>
            </a:extLst>
          </p:cNvPr>
          <p:cNvSpPr>
            <a:spLocks noGrp="1"/>
          </p:cNvSpPr>
          <p:nvPr>
            <p:ph type="title"/>
          </p:nvPr>
        </p:nvSpPr>
        <p:spPr>
          <a:xfrm>
            <a:off x="7116417" y="583096"/>
            <a:ext cx="4811630" cy="706964"/>
          </a:xfrm>
        </p:spPr>
        <p:txBody>
          <a:bodyPr>
            <a:normAutofit fontScale="90000"/>
          </a:bodyPr>
          <a:lstStyle/>
          <a:p>
            <a:r>
              <a:rPr lang="en-US" dirty="0"/>
              <a:t>PRICE CHANGES</a:t>
            </a:r>
          </a:p>
        </p:txBody>
      </p:sp>
    </p:spTree>
    <p:extLst>
      <p:ext uri="{BB962C8B-B14F-4D97-AF65-F5344CB8AC3E}">
        <p14:creationId xmlns:p14="http://schemas.microsoft.com/office/powerpoint/2010/main" val="958097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8">
            <a:extLst>
              <a:ext uri="{FF2B5EF4-FFF2-40B4-BE49-F238E27FC236}">
                <a16:creationId xmlns:a16="http://schemas.microsoft.com/office/drawing/2014/main" id="{DFBD18A9-0FC1-F3C2-8631-D53A56587992}"/>
              </a:ext>
            </a:extLst>
          </p:cNvPr>
          <p:cNvSpPr>
            <a:spLocks noGrp="1"/>
          </p:cNvSpPr>
          <p:nvPr>
            <p:ph idx="1"/>
          </p:nvPr>
        </p:nvSpPr>
        <p:spPr>
          <a:xfrm>
            <a:off x="1144923" y="2405894"/>
            <a:ext cx="5315189" cy="3535083"/>
          </a:xfrm>
        </p:spPr>
        <p:txBody>
          <a:bodyPr anchor="t">
            <a:normAutofit/>
          </a:bodyPr>
          <a:lstStyle/>
          <a:p>
            <a:pPr marL="0" indent="0">
              <a:buNone/>
            </a:pPr>
            <a:r>
              <a:rPr lang="en-US" sz="4800" dirty="0"/>
              <a:t>Toni N. Brown</a:t>
            </a:r>
          </a:p>
          <a:p>
            <a:pPr marL="0" indent="0">
              <a:spcBef>
                <a:spcPts val="0"/>
              </a:spcBef>
              <a:buNone/>
            </a:pPr>
            <a:endParaRPr lang="en-US" sz="2000" dirty="0"/>
          </a:p>
          <a:p>
            <a:pPr marL="0" indent="0">
              <a:spcBef>
                <a:spcPts val="0"/>
              </a:spcBef>
              <a:buNone/>
            </a:pPr>
            <a:r>
              <a:rPr lang="en-US" sz="2000" dirty="0"/>
              <a:t>O: 678.553.2122</a:t>
            </a:r>
          </a:p>
          <a:p>
            <a:pPr marL="0" indent="0">
              <a:spcBef>
                <a:spcPts val="0"/>
              </a:spcBef>
              <a:buNone/>
            </a:pPr>
            <a:r>
              <a:rPr lang="en-US" sz="2000" dirty="0"/>
              <a:t>toni.brown@gtlaw.com</a:t>
            </a:r>
          </a:p>
        </p:txBody>
      </p:sp>
      <p:pic>
        <p:nvPicPr>
          <p:cNvPr id="5" name="Content Placeholder 4" descr="Medium shot of a person smiling&#10;&#10;Description automatically generated">
            <a:extLst>
              <a:ext uri="{FF2B5EF4-FFF2-40B4-BE49-F238E27FC236}">
                <a16:creationId xmlns:a16="http://schemas.microsoft.com/office/drawing/2014/main" id="{1E7F5044-82C7-4E57-A73F-6586932E8409}"/>
              </a:ext>
            </a:extLst>
          </p:cNvPr>
          <p:cNvPicPr>
            <a:picLocks noChangeAspect="1"/>
          </p:cNvPicPr>
          <p:nvPr/>
        </p:nvPicPr>
        <p:blipFill rotWithShape="1">
          <a:blip r:embed="rId2">
            <a:extLst>
              <a:ext uri="{28A0092B-C50C-407E-A947-70E740481C1C}">
                <a14:useLocalDpi xmlns:a14="http://schemas.microsoft.com/office/drawing/2010/main" val="0"/>
              </a:ext>
            </a:extLst>
          </a:blip>
          <a:srcRect r="1" b="14510"/>
          <a:stretch/>
        </p:blipFill>
        <p:spPr>
          <a:xfrm>
            <a:off x="7075967" y="1365982"/>
            <a:ext cx="4170530" cy="4157928"/>
          </a:xfrm>
          <a:prstGeom prst="rect">
            <a:avLst/>
          </a:prstGeom>
        </p:spPr>
      </p:pic>
      <p:sp>
        <p:nvSpPr>
          <p:cNvPr id="3" name="TextBox 2">
            <a:extLst>
              <a:ext uri="{FF2B5EF4-FFF2-40B4-BE49-F238E27FC236}">
                <a16:creationId xmlns:a16="http://schemas.microsoft.com/office/drawing/2014/main" id="{4FEA8BAD-D5EE-4DCF-B843-2B6081AAF724}"/>
              </a:ext>
            </a:extLst>
          </p:cNvPr>
          <p:cNvSpPr txBox="1"/>
          <p:nvPr/>
        </p:nvSpPr>
        <p:spPr>
          <a:xfrm>
            <a:off x="792948" y="514180"/>
            <a:ext cx="6019137" cy="923330"/>
          </a:xfrm>
          <a:prstGeom prst="rect">
            <a:avLst/>
          </a:prstGeom>
          <a:noFill/>
        </p:spPr>
        <p:txBody>
          <a:bodyPr wrap="square" rtlCol="0">
            <a:spAutoFit/>
          </a:bodyPr>
          <a:lstStyle/>
          <a:p>
            <a:r>
              <a:rPr lang="en-US" sz="5400" dirty="0">
                <a:solidFill>
                  <a:schemeClr val="bg1"/>
                </a:solidFill>
              </a:rPr>
              <a:t>THANK YOU</a:t>
            </a:r>
          </a:p>
        </p:txBody>
      </p:sp>
    </p:spTree>
    <p:extLst>
      <p:ext uri="{BB962C8B-B14F-4D97-AF65-F5344CB8AC3E}">
        <p14:creationId xmlns:p14="http://schemas.microsoft.com/office/powerpoint/2010/main" val="70421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EF49-0525-E648-A31D-B5B384152E00}"/>
              </a:ext>
            </a:extLst>
          </p:cNvPr>
          <p:cNvSpPr>
            <a:spLocks noGrp="1"/>
          </p:cNvSpPr>
          <p:nvPr>
            <p:ph type="title"/>
          </p:nvPr>
        </p:nvSpPr>
        <p:spPr/>
        <p:txBody>
          <a:bodyPr>
            <a:normAutofit fontScale="90000"/>
          </a:bodyPr>
          <a:lstStyle/>
          <a:p>
            <a:r>
              <a:rPr lang="en-US" dirty="0"/>
              <a:t>Webinar Sponsor</a:t>
            </a:r>
          </a:p>
        </p:txBody>
      </p:sp>
      <p:sp>
        <p:nvSpPr>
          <p:cNvPr id="3" name="Content Placeholder 2">
            <a:extLst>
              <a:ext uri="{FF2B5EF4-FFF2-40B4-BE49-F238E27FC236}">
                <a16:creationId xmlns:a16="http://schemas.microsoft.com/office/drawing/2014/main" id="{DF12AAA5-DB5F-4B46-8E07-D2EF2344C207}"/>
              </a:ext>
            </a:extLst>
          </p:cNvPr>
          <p:cNvSpPr>
            <a:spLocks noGrp="1"/>
          </p:cNvSpPr>
          <p:nvPr>
            <p:ph idx="1"/>
          </p:nvPr>
        </p:nvSpPr>
        <p:spPr>
          <a:xfrm>
            <a:off x="7400925" y="2733411"/>
            <a:ext cx="4419600" cy="3093066"/>
          </a:xfrm>
        </p:spPr>
        <p:txBody>
          <a:bodyPr vert="horz" lIns="91440" tIns="45720" rIns="91440" bIns="45720" rtlCol="0" anchor="t">
            <a:normAutofit/>
          </a:bodyPr>
          <a:lstStyle/>
          <a:p>
            <a:pPr marL="0" indent="0">
              <a:buNone/>
            </a:pPr>
            <a:r>
              <a:rPr lang="en-US" sz="2500" dirty="0">
                <a:latin typeface="Helvetica"/>
                <a:cs typeface="Helvetica"/>
              </a:rPr>
              <a:t>www.gtlaw.com</a:t>
            </a:r>
            <a:endParaRPr lang="en-US" dirty="0"/>
          </a:p>
        </p:txBody>
      </p:sp>
      <p:sp>
        <p:nvSpPr>
          <p:cNvPr id="5" name="Rectangle 4">
            <a:extLst>
              <a:ext uri="{FF2B5EF4-FFF2-40B4-BE49-F238E27FC236}">
                <a16:creationId xmlns:a16="http://schemas.microsoft.com/office/drawing/2014/main" id="{A6BABCF2-F9FA-664E-93D0-9CDB585D79A5}"/>
              </a:ext>
            </a:extLst>
          </p:cNvPr>
          <p:cNvSpPr/>
          <p:nvPr/>
        </p:nvSpPr>
        <p:spPr>
          <a:xfrm>
            <a:off x="0" y="5764697"/>
            <a:ext cx="12192000" cy="1093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EAE93EB-26A3-9EDE-738D-A67EFC1CFE68}"/>
              </a:ext>
            </a:extLst>
          </p:cNvPr>
          <p:cNvPicPr>
            <a:picLocks noChangeAspect="1"/>
          </p:cNvPicPr>
          <p:nvPr/>
        </p:nvPicPr>
        <p:blipFill>
          <a:blip r:embed="rId2"/>
          <a:stretch>
            <a:fillRect/>
          </a:stretch>
        </p:blipFill>
        <p:spPr>
          <a:xfrm>
            <a:off x="611782" y="2480406"/>
            <a:ext cx="5906285" cy="1033600"/>
          </a:xfrm>
          <a:prstGeom prst="rect">
            <a:avLst/>
          </a:prstGeom>
        </p:spPr>
      </p:pic>
    </p:spTree>
    <p:extLst>
      <p:ext uri="{BB962C8B-B14F-4D97-AF65-F5344CB8AC3E}">
        <p14:creationId xmlns:p14="http://schemas.microsoft.com/office/powerpoint/2010/main" val="4212908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EF49-0525-E648-A31D-B5B384152E00}"/>
              </a:ext>
            </a:extLst>
          </p:cNvPr>
          <p:cNvSpPr>
            <a:spLocks noGrp="1"/>
          </p:cNvSpPr>
          <p:nvPr>
            <p:ph type="title"/>
          </p:nvPr>
        </p:nvSpPr>
        <p:spPr/>
        <p:txBody>
          <a:bodyPr>
            <a:normAutofit fontScale="90000"/>
          </a:bodyPr>
          <a:lstStyle/>
          <a:p>
            <a:r>
              <a:rPr lang="en-US" dirty="0"/>
              <a:t>POLL QUESTION</a:t>
            </a:r>
          </a:p>
        </p:txBody>
      </p:sp>
      <p:sp>
        <p:nvSpPr>
          <p:cNvPr id="3" name="Content Placeholder 2">
            <a:extLst>
              <a:ext uri="{FF2B5EF4-FFF2-40B4-BE49-F238E27FC236}">
                <a16:creationId xmlns:a16="http://schemas.microsoft.com/office/drawing/2014/main" id="{DF12AAA5-DB5F-4B46-8E07-D2EF2344C207}"/>
              </a:ext>
            </a:extLst>
          </p:cNvPr>
          <p:cNvSpPr>
            <a:spLocks noGrp="1"/>
          </p:cNvSpPr>
          <p:nvPr>
            <p:ph idx="1"/>
          </p:nvPr>
        </p:nvSpPr>
        <p:spPr>
          <a:xfrm>
            <a:off x="1154953" y="2539106"/>
            <a:ext cx="10185350" cy="3416300"/>
          </a:xfrm>
        </p:spPr>
        <p:txBody>
          <a:bodyPr>
            <a:normAutofit/>
          </a:bodyPr>
          <a:lstStyle/>
          <a:p>
            <a:pPr marL="0" indent="0">
              <a:buNone/>
            </a:pPr>
            <a:r>
              <a:rPr lang="en-US" sz="4000" b="0" dirty="0">
                <a:solidFill>
                  <a:schemeClr val="tx1"/>
                </a:solidFill>
              </a:rPr>
              <a:t>Has your business been negatively impacted by supply chain delays/disruptions within the past two years?</a:t>
            </a:r>
          </a:p>
        </p:txBody>
      </p:sp>
    </p:spTree>
    <p:extLst>
      <p:ext uri="{BB962C8B-B14F-4D97-AF65-F5344CB8AC3E}">
        <p14:creationId xmlns:p14="http://schemas.microsoft.com/office/powerpoint/2010/main" val="115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tationary&#10;&#10;Description automatically generated">
            <a:extLst>
              <a:ext uri="{FF2B5EF4-FFF2-40B4-BE49-F238E27FC236}">
                <a16:creationId xmlns:a16="http://schemas.microsoft.com/office/drawing/2014/main" id="{83B52579-E0D1-4A6F-B59F-0FBB6AE1DDD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E3A88342-C0E6-4664-999A-A32401188215}"/>
              </a:ext>
            </a:extLst>
          </p:cNvPr>
          <p:cNvSpPr>
            <a:spLocks noGrp="1"/>
          </p:cNvSpPr>
          <p:nvPr>
            <p:ph type="title"/>
          </p:nvPr>
        </p:nvSpPr>
        <p:spPr>
          <a:xfrm>
            <a:off x="643467" y="321734"/>
            <a:ext cx="6891186" cy="1135737"/>
          </a:xfrm>
        </p:spPr>
        <p:txBody>
          <a:bodyPr>
            <a:normAutofit/>
          </a:bodyPr>
          <a:lstStyle/>
          <a:p>
            <a:r>
              <a:rPr lang="en-US" sz="6000" b="1" dirty="0"/>
              <a:t>AGENDA</a:t>
            </a:r>
          </a:p>
        </p:txBody>
      </p:sp>
      <p:sp>
        <p:nvSpPr>
          <p:cNvPr id="9" name="Content Placeholder 8">
            <a:extLst>
              <a:ext uri="{FF2B5EF4-FFF2-40B4-BE49-F238E27FC236}">
                <a16:creationId xmlns:a16="http://schemas.microsoft.com/office/drawing/2014/main" id="{273968B3-E511-F13E-67B3-3D02A61511CA}"/>
              </a:ext>
            </a:extLst>
          </p:cNvPr>
          <p:cNvSpPr>
            <a:spLocks noGrp="1"/>
          </p:cNvSpPr>
          <p:nvPr>
            <p:ph idx="1"/>
          </p:nvPr>
        </p:nvSpPr>
        <p:spPr>
          <a:xfrm>
            <a:off x="643467" y="1782981"/>
            <a:ext cx="6891187" cy="4393982"/>
          </a:xfrm>
        </p:spPr>
        <p:txBody>
          <a:bodyPr vert="horz" lIns="91440" tIns="45720" rIns="91440" bIns="45720" rtlCol="0" anchor="t">
            <a:normAutofit/>
          </a:bodyPr>
          <a:lstStyle/>
          <a:p>
            <a:r>
              <a:rPr lang="en-US" sz="3600" dirty="0">
                <a:solidFill>
                  <a:schemeClr val="bg1"/>
                </a:solidFill>
                <a:latin typeface="Helvetica"/>
                <a:cs typeface="Helvetica"/>
              </a:rPr>
              <a:t>How did we get here?</a:t>
            </a:r>
          </a:p>
          <a:p>
            <a:r>
              <a:rPr lang="en-US" sz="3600" dirty="0">
                <a:solidFill>
                  <a:schemeClr val="bg1"/>
                </a:solidFill>
                <a:latin typeface="Helvetica"/>
                <a:cs typeface="Helvetica"/>
              </a:rPr>
              <a:t>Why do we need to focus on our supply chain?</a:t>
            </a:r>
          </a:p>
          <a:p>
            <a:r>
              <a:rPr lang="en-US" sz="3600" dirty="0">
                <a:solidFill>
                  <a:schemeClr val="bg1"/>
                </a:solidFill>
                <a:latin typeface="Helvetica"/>
                <a:cs typeface="Helvetica"/>
              </a:rPr>
              <a:t>What can we do?</a:t>
            </a:r>
          </a:p>
          <a:p>
            <a:endParaRPr lang="en-US" sz="2000" dirty="0"/>
          </a:p>
        </p:txBody>
      </p:sp>
    </p:spTree>
    <p:extLst>
      <p:ext uri="{BB962C8B-B14F-4D97-AF65-F5344CB8AC3E}">
        <p14:creationId xmlns:p14="http://schemas.microsoft.com/office/powerpoint/2010/main" val="3833579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B5124-84AA-40EE-B111-45DB7F384EC2}"/>
              </a:ext>
            </a:extLst>
          </p:cNvPr>
          <p:cNvSpPr>
            <a:spLocks noGrp="1"/>
          </p:cNvSpPr>
          <p:nvPr>
            <p:ph type="title"/>
          </p:nvPr>
        </p:nvSpPr>
        <p:spPr>
          <a:xfrm>
            <a:off x="405914" y="244105"/>
            <a:ext cx="6268770" cy="1536192"/>
          </a:xfrm>
        </p:spPr>
        <p:txBody>
          <a:bodyPr anchor="b">
            <a:normAutofit fontScale="90000"/>
          </a:bodyPr>
          <a:lstStyle/>
          <a:p>
            <a:r>
              <a:rPr lang="en-US" sz="5400" cap="all" dirty="0"/>
              <a:t>How did we get here?</a:t>
            </a:r>
            <a:endParaRPr lang="en-US" sz="5200" dirty="0"/>
          </a:p>
        </p:txBody>
      </p:sp>
      <p:sp>
        <p:nvSpPr>
          <p:cNvPr id="1046" name="Content Placeholder 1029">
            <a:extLst>
              <a:ext uri="{FF2B5EF4-FFF2-40B4-BE49-F238E27FC236}">
                <a16:creationId xmlns:a16="http://schemas.microsoft.com/office/drawing/2014/main" id="{B8D988F4-DB9B-D377-4BEF-AFCBD7B83FC5}"/>
              </a:ext>
            </a:extLst>
          </p:cNvPr>
          <p:cNvSpPr>
            <a:spLocks noGrp="1"/>
          </p:cNvSpPr>
          <p:nvPr>
            <p:ph idx="1"/>
          </p:nvPr>
        </p:nvSpPr>
        <p:spPr>
          <a:xfrm>
            <a:off x="405914" y="2016252"/>
            <a:ext cx="6268770" cy="3994934"/>
          </a:xfrm>
        </p:spPr>
        <p:txBody>
          <a:bodyPr vert="horz" lIns="91440" tIns="45720" rIns="91440" bIns="45720" rtlCol="0" anchor="t">
            <a:normAutofit fontScale="77500" lnSpcReduction="20000"/>
          </a:bodyPr>
          <a:lstStyle/>
          <a:p>
            <a:r>
              <a:rPr lang="en-US" sz="2500" dirty="0"/>
              <a:t>Labor Shortages</a:t>
            </a:r>
          </a:p>
          <a:p>
            <a:pPr lvl="1"/>
            <a:r>
              <a:rPr lang="en-US" sz="1800" dirty="0">
                <a:latin typeface="Helvetica"/>
                <a:cs typeface="Helvetica"/>
              </a:rPr>
              <a:t>COVID-19 outbreaks and mandated shutdowns</a:t>
            </a:r>
          </a:p>
          <a:p>
            <a:pPr lvl="1"/>
            <a:r>
              <a:rPr lang="en-US" sz="1800" b="0" dirty="0"/>
              <a:t>Resistance against </a:t>
            </a:r>
            <a:r>
              <a:rPr lang="en-US" sz="1800" dirty="0"/>
              <a:t>return to work </a:t>
            </a:r>
          </a:p>
          <a:p>
            <a:pPr lvl="1"/>
            <a:r>
              <a:rPr lang="en-US" sz="1800" b="0" dirty="0"/>
              <a:t>Demand for workers exceeds applicants</a:t>
            </a:r>
            <a:endParaRPr lang="en-US" sz="1800" b="0" dirty="0">
              <a:solidFill>
                <a:schemeClr val="tx1"/>
              </a:solidFill>
            </a:endParaRPr>
          </a:p>
          <a:p>
            <a:r>
              <a:rPr lang="en-US" sz="2500" dirty="0"/>
              <a:t>Transportation Issues</a:t>
            </a:r>
          </a:p>
          <a:p>
            <a:pPr lvl="1"/>
            <a:r>
              <a:rPr lang="en-US" sz="1900" b="0" dirty="0"/>
              <a:t>Shipping container shortages</a:t>
            </a:r>
          </a:p>
          <a:p>
            <a:pPr lvl="1"/>
            <a:r>
              <a:rPr lang="en-US" sz="1900" b="0" dirty="0"/>
              <a:t>Storage cost increases</a:t>
            </a:r>
          </a:p>
          <a:p>
            <a:pPr lvl="1"/>
            <a:r>
              <a:rPr lang="en-US" sz="1900" b="0" dirty="0"/>
              <a:t>Freight delays</a:t>
            </a:r>
          </a:p>
          <a:p>
            <a:r>
              <a:rPr lang="en-US" sz="2500" dirty="0">
                <a:solidFill>
                  <a:schemeClr val="tx1"/>
                </a:solidFill>
              </a:rPr>
              <a:t>Globalization of Supply Chains</a:t>
            </a:r>
          </a:p>
          <a:p>
            <a:pPr lvl="1"/>
            <a:r>
              <a:rPr lang="en-US" sz="1800" b="0" dirty="0">
                <a:solidFill>
                  <a:schemeClr val="tx1"/>
                </a:solidFill>
              </a:rPr>
              <a:t>Supply chain issues can’t be compartmentalized</a:t>
            </a:r>
          </a:p>
          <a:p>
            <a:r>
              <a:rPr lang="en-US" sz="2500" dirty="0">
                <a:solidFill>
                  <a:schemeClr val="tx1"/>
                </a:solidFill>
              </a:rPr>
              <a:t>Inherent Volatility of JIT Supply Chain Strategy</a:t>
            </a:r>
          </a:p>
          <a:p>
            <a:pPr lvl="1"/>
            <a:r>
              <a:rPr lang="en-US" sz="1800" dirty="0">
                <a:latin typeface="Helvetica"/>
                <a:cs typeface="Helvetica"/>
              </a:rPr>
              <a:t>Lack of on-hand inventory</a:t>
            </a:r>
            <a:endParaRPr lang="en-US" sz="1800" b="0" dirty="0">
              <a:solidFill>
                <a:schemeClr val="tx1"/>
              </a:solidFill>
              <a:latin typeface="Helvetica"/>
              <a:cs typeface="Helvetica"/>
            </a:endParaRPr>
          </a:p>
          <a:p>
            <a:endParaRPr lang="en-US" sz="2200" dirty="0"/>
          </a:p>
        </p:txBody>
      </p:sp>
      <p:pic>
        <p:nvPicPr>
          <p:cNvPr id="1026" name="Picture 2" descr="Free Aerial Shot of a Freighter with Cargo Containers Stock Photo">
            <a:extLst>
              <a:ext uri="{FF2B5EF4-FFF2-40B4-BE49-F238E27FC236}">
                <a16:creationId xmlns:a16="http://schemas.microsoft.com/office/drawing/2014/main" id="{AD696D0A-8A45-42F9-9203-367BD1FFA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0" r="863"/>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7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0C64-4976-9B4C-8D11-8E59CB6CF5AA}"/>
              </a:ext>
            </a:extLst>
          </p:cNvPr>
          <p:cNvSpPr>
            <a:spLocks noGrp="1"/>
          </p:cNvSpPr>
          <p:nvPr>
            <p:ph type="title"/>
          </p:nvPr>
        </p:nvSpPr>
        <p:spPr>
          <a:xfrm>
            <a:off x="795917" y="627934"/>
            <a:ext cx="10600166" cy="706964"/>
          </a:xfrm>
        </p:spPr>
        <p:txBody>
          <a:bodyPr>
            <a:normAutofit fontScale="90000"/>
          </a:bodyPr>
          <a:lstStyle/>
          <a:p>
            <a:r>
              <a:rPr lang="en-US" dirty="0"/>
              <a:t>GLOBAL SUPPLY CHAIN DISRUPTIONS</a:t>
            </a:r>
          </a:p>
        </p:txBody>
      </p:sp>
      <p:graphicFrame>
        <p:nvGraphicFramePr>
          <p:cNvPr id="6" name="Content Placeholder 5">
            <a:extLst>
              <a:ext uri="{FF2B5EF4-FFF2-40B4-BE49-F238E27FC236}">
                <a16:creationId xmlns:a16="http://schemas.microsoft.com/office/drawing/2014/main" id="{07DE281B-5463-42F1-A81A-CC2CB0920266}"/>
              </a:ext>
            </a:extLst>
          </p:cNvPr>
          <p:cNvGraphicFramePr>
            <a:graphicFrameLocks noGrp="1"/>
          </p:cNvGraphicFramePr>
          <p:nvPr>
            <p:ph idx="1"/>
            <p:extLst>
              <p:ext uri="{D42A27DB-BD31-4B8C-83A1-F6EECF244321}">
                <p14:modId xmlns:p14="http://schemas.microsoft.com/office/powerpoint/2010/main" val="3773045772"/>
              </p:ext>
            </p:extLst>
          </p:nvPr>
        </p:nvGraphicFramePr>
        <p:xfrm>
          <a:off x="1064261" y="2125980"/>
          <a:ext cx="9146539" cy="357378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3EAD541D-A3E2-4C92-BD75-D74B3346D6B3}"/>
              </a:ext>
            </a:extLst>
          </p:cNvPr>
          <p:cNvSpPr txBox="1"/>
          <p:nvPr/>
        </p:nvSpPr>
        <p:spPr>
          <a:xfrm>
            <a:off x="9113520" y="5346859"/>
            <a:ext cx="250952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Statista 2023</a:t>
            </a:r>
          </a:p>
        </p:txBody>
      </p:sp>
      <p:sp>
        <p:nvSpPr>
          <p:cNvPr id="8" name="TextBox 7">
            <a:extLst>
              <a:ext uri="{FF2B5EF4-FFF2-40B4-BE49-F238E27FC236}">
                <a16:creationId xmlns:a16="http://schemas.microsoft.com/office/drawing/2014/main" id="{86D7B122-DEE8-4405-8D26-77EA01390D2B}"/>
              </a:ext>
            </a:extLst>
          </p:cNvPr>
          <p:cNvSpPr txBox="1"/>
          <p:nvPr/>
        </p:nvSpPr>
        <p:spPr>
          <a:xfrm>
            <a:off x="1686560" y="5659845"/>
            <a:ext cx="8595360"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 Data was gathered from Statista’s </a:t>
            </a:r>
            <a:r>
              <a:rPr lang="en-US" sz="1200" dirty="0" err="1">
                <a:latin typeface="Arial" panose="020B0604020202020204" pitchFamily="34" charset="0"/>
                <a:cs typeface="Arial" panose="020B0604020202020204" pitchFamily="34" charset="0"/>
              </a:rPr>
              <a:t>EventWatch</a:t>
            </a:r>
            <a:r>
              <a:rPr lang="en-US" sz="1200" dirty="0">
                <a:latin typeface="Arial" panose="020B0604020202020204" pitchFamily="34" charset="0"/>
                <a:cs typeface="Arial" panose="020B0604020202020204" pitchFamily="34" charset="0"/>
              </a:rPr>
              <a:t> AI, a 24/7 global event monitoring service that contextualizes and analyzes more than 1.7 billion news feeds about potential and existing supply chain disruptions from approximately 4.2 million sources in 100 languages, including daily news, government regulatory reports, and social media.</a:t>
            </a:r>
          </a:p>
          <a:p>
            <a:r>
              <a:rPr lang="en-US" sz="1200" dirty="0">
                <a:latin typeface="Arial" panose="020B0604020202020204" pitchFamily="34" charset="0"/>
                <a:cs typeface="Arial" panose="020B0604020202020204" pitchFamily="34" charset="0"/>
              </a:rPr>
              <a:t>Figures prior to 2021 were taken from previous releases.</a:t>
            </a:r>
          </a:p>
        </p:txBody>
      </p:sp>
    </p:spTree>
    <p:extLst>
      <p:ext uri="{BB962C8B-B14F-4D97-AF65-F5344CB8AC3E}">
        <p14:creationId xmlns:p14="http://schemas.microsoft.com/office/powerpoint/2010/main" val="3083349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EF49-0525-E648-A31D-B5B384152E00}"/>
              </a:ext>
            </a:extLst>
          </p:cNvPr>
          <p:cNvSpPr>
            <a:spLocks noGrp="1"/>
          </p:cNvSpPr>
          <p:nvPr>
            <p:ph type="title"/>
          </p:nvPr>
        </p:nvSpPr>
        <p:spPr>
          <a:xfrm>
            <a:off x="1154954" y="699054"/>
            <a:ext cx="8761413" cy="706964"/>
          </a:xfrm>
        </p:spPr>
        <p:txBody>
          <a:bodyPr anchor="ctr">
            <a:normAutofit/>
          </a:bodyPr>
          <a:lstStyle/>
          <a:p>
            <a:pPr>
              <a:lnSpc>
                <a:spcPct val="90000"/>
              </a:lnSpc>
            </a:pPr>
            <a:r>
              <a:rPr lang="en-US" sz="2500" cap="all"/>
              <a:t>Why do we need to focus on supply chain?</a:t>
            </a:r>
          </a:p>
        </p:txBody>
      </p:sp>
      <p:grpSp>
        <p:nvGrpSpPr>
          <p:cNvPr id="24" name="Group 23">
            <a:extLst>
              <a:ext uri="{FF2B5EF4-FFF2-40B4-BE49-F238E27FC236}">
                <a16:creationId xmlns:a16="http://schemas.microsoft.com/office/drawing/2014/main" id="{5584C421-CF29-40EA-8660-85ECC6546F41}"/>
              </a:ext>
            </a:extLst>
          </p:cNvPr>
          <p:cNvGrpSpPr/>
          <p:nvPr/>
        </p:nvGrpSpPr>
        <p:grpSpPr>
          <a:xfrm>
            <a:off x="2210463" y="2235871"/>
            <a:ext cx="7981115" cy="4092832"/>
            <a:chOff x="1693627" y="2408399"/>
            <a:chExt cx="7981115" cy="3920304"/>
          </a:xfrm>
        </p:grpSpPr>
        <p:grpSp>
          <p:nvGrpSpPr>
            <p:cNvPr id="8" name="Group 7">
              <a:extLst>
                <a:ext uri="{FF2B5EF4-FFF2-40B4-BE49-F238E27FC236}">
                  <a16:creationId xmlns:a16="http://schemas.microsoft.com/office/drawing/2014/main" id="{0941D60C-A063-4209-B7CA-7EF68368CEFF}"/>
                </a:ext>
              </a:extLst>
            </p:cNvPr>
            <p:cNvGrpSpPr/>
            <p:nvPr/>
          </p:nvGrpSpPr>
          <p:grpSpPr>
            <a:xfrm>
              <a:off x="3387255" y="2408399"/>
              <a:ext cx="4269851" cy="3920304"/>
              <a:chOff x="2926078" y="2575374"/>
              <a:chExt cx="4269851" cy="3920304"/>
            </a:xfrm>
          </p:grpSpPr>
          <p:sp>
            <p:nvSpPr>
              <p:cNvPr id="10" name="Freeform: Shape 9">
                <a:extLst>
                  <a:ext uri="{FF2B5EF4-FFF2-40B4-BE49-F238E27FC236}">
                    <a16:creationId xmlns:a16="http://schemas.microsoft.com/office/drawing/2014/main" id="{92FF8814-B4BE-4B53-8AAD-5E21D7949629}"/>
                  </a:ext>
                </a:extLst>
              </p:cNvPr>
              <p:cNvSpPr/>
              <p:nvPr/>
            </p:nvSpPr>
            <p:spPr>
              <a:xfrm rot="16200000">
                <a:off x="3176287" y="2412632"/>
                <a:ext cx="1792773" cy="2118257"/>
              </a:xfrm>
              <a:custGeom>
                <a:avLst/>
                <a:gdLst>
                  <a:gd name="connsiteX0" fmla="*/ 1303471 w 1764645"/>
                  <a:gd name="connsiteY0" fmla="*/ 1230371 h 1945988"/>
                  <a:gd name="connsiteX1" fmla="*/ 985418 w 1764645"/>
                  <a:gd name="connsiteY1" fmla="*/ 1516618 h 1945988"/>
                  <a:gd name="connsiteX2" fmla="*/ 1303471 w 1764645"/>
                  <a:gd name="connsiteY2" fmla="*/ 1802865 h 1945988"/>
                  <a:gd name="connsiteX3" fmla="*/ 1621524 w 1764645"/>
                  <a:gd name="connsiteY3" fmla="*/ 1516618 h 1945988"/>
                  <a:gd name="connsiteX4" fmla="*/ 1303471 w 1764645"/>
                  <a:gd name="connsiteY4" fmla="*/ 1230371 h 1945988"/>
                  <a:gd name="connsiteX5" fmla="*/ 0 w 1764645"/>
                  <a:gd name="connsiteY5" fmla="*/ 0 h 1945988"/>
                  <a:gd name="connsiteX6" fmla="*/ 126106 w 1764645"/>
                  <a:gd name="connsiteY6" fmla="*/ 7365 h 1945988"/>
                  <a:gd name="connsiteX7" fmla="*/ 1755362 w 1764645"/>
                  <a:gd name="connsiteY7" fmla="*/ 1350803 h 1945988"/>
                  <a:gd name="connsiteX8" fmla="*/ 1764642 w 1764645"/>
                  <a:gd name="connsiteY8" fmla="*/ 1501984 h 1945988"/>
                  <a:gd name="connsiteX9" fmla="*/ 1764645 w 1764645"/>
                  <a:gd name="connsiteY9" fmla="*/ 1502013 h 1945988"/>
                  <a:gd name="connsiteX10" fmla="*/ 1285392 w 1764645"/>
                  <a:gd name="connsiteY10" fmla="*/ 1945988 h 1945988"/>
                  <a:gd name="connsiteX11" fmla="*/ 806138 w 1764645"/>
                  <a:gd name="connsiteY11" fmla="*/ 1502013 h 1945988"/>
                  <a:gd name="connsiteX12" fmla="*/ 815874 w 1764645"/>
                  <a:gd name="connsiteY12" fmla="*/ 1412537 h 1945988"/>
                  <a:gd name="connsiteX13" fmla="*/ 821127 w 1764645"/>
                  <a:gd name="connsiteY13" fmla="*/ 1396863 h 1945988"/>
                  <a:gd name="connsiteX14" fmla="*/ 815740 w 1764645"/>
                  <a:gd name="connsiteY14" fmla="*/ 1352912 h 1945988"/>
                  <a:gd name="connsiteX15" fmla="*/ 88658 w 1764645"/>
                  <a:gd name="connsiteY15" fmla="*/ 764278 h 1945988"/>
                  <a:gd name="connsiteX16" fmla="*/ 61995 w 1764645"/>
                  <a:gd name="connsiteY16" fmla="*/ 761850 h 1945988"/>
                  <a:gd name="connsiteX17" fmla="*/ 148137 w 1764645"/>
                  <a:gd name="connsiteY17" fmla="*/ 707693 h 1945988"/>
                  <a:gd name="connsiteX18" fmla="*/ 318794 w 1764645"/>
                  <a:gd name="connsiteY18" fmla="*/ 393755 h 1945988"/>
                  <a:gd name="connsiteX19" fmla="*/ 61907 w 1764645"/>
                  <a:gd name="connsiteY19" fmla="*/ 25603 h 19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4645" h="1945988">
                    <a:moveTo>
                      <a:pt x="1303471" y="1230371"/>
                    </a:moveTo>
                    <a:cubicBezTo>
                      <a:pt x="1127815" y="1230371"/>
                      <a:pt x="985418" y="1358528"/>
                      <a:pt x="985418" y="1516618"/>
                    </a:cubicBezTo>
                    <a:cubicBezTo>
                      <a:pt x="985418" y="1674708"/>
                      <a:pt x="1127815" y="1802865"/>
                      <a:pt x="1303471" y="1802865"/>
                    </a:cubicBezTo>
                    <a:cubicBezTo>
                      <a:pt x="1479127" y="1802865"/>
                      <a:pt x="1621524" y="1674708"/>
                      <a:pt x="1621524" y="1516618"/>
                    </a:cubicBezTo>
                    <a:cubicBezTo>
                      <a:pt x="1621524" y="1358528"/>
                      <a:pt x="1479127" y="1230371"/>
                      <a:pt x="1303471" y="1230371"/>
                    </a:cubicBezTo>
                    <a:close/>
                    <a:moveTo>
                      <a:pt x="0" y="0"/>
                    </a:moveTo>
                    <a:lnTo>
                      <a:pt x="126106" y="7365"/>
                    </a:lnTo>
                    <a:cubicBezTo>
                      <a:pt x="990126" y="90815"/>
                      <a:pt x="1669027" y="651317"/>
                      <a:pt x="1755362" y="1350803"/>
                    </a:cubicBezTo>
                    <a:lnTo>
                      <a:pt x="1764642" y="1501984"/>
                    </a:lnTo>
                    <a:lnTo>
                      <a:pt x="1764645" y="1502013"/>
                    </a:lnTo>
                    <a:cubicBezTo>
                      <a:pt x="1764645" y="1747214"/>
                      <a:pt x="1550076" y="1945988"/>
                      <a:pt x="1285392" y="1945988"/>
                    </a:cubicBezTo>
                    <a:cubicBezTo>
                      <a:pt x="1020707" y="1945988"/>
                      <a:pt x="806138" y="1747214"/>
                      <a:pt x="806138" y="1502013"/>
                    </a:cubicBezTo>
                    <a:cubicBezTo>
                      <a:pt x="806138" y="1471363"/>
                      <a:pt x="809491" y="1441438"/>
                      <a:pt x="815874" y="1412537"/>
                    </a:cubicBezTo>
                    <a:lnTo>
                      <a:pt x="821127" y="1396863"/>
                    </a:lnTo>
                    <a:lnTo>
                      <a:pt x="815740" y="1352912"/>
                    </a:lnTo>
                    <a:cubicBezTo>
                      <a:pt x="742328" y="1057600"/>
                      <a:pt x="455078" y="824144"/>
                      <a:pt x="88658" y="764278"/>
                    </a:cubicBezTo>
                    <a:lnTo>
                      <a:pt x="61995" y="761850"/>
                    </a:lnTo>
                    <a:lnTo>
                      <a:pt x="148137" y="707693"/>
                    </a:lnTo>
                    <a:cubicBezTo>
                      <a:pt x="253578" y="627349"/>
                      <a:pt x="318794" y="516355"/>
                      <a:pt x="318794" y="393755"/>
                    </a:cubicBezTo>
                    <a:cubicBezTo>
                      <a:pt x="318794" y="240505"/>
                      <a:pt x="216894" y="105389"/>
                      <a:pt x="61907" y="25603"/>
                    </a:cubicBezTo>
                    <a:close/>
                  </a:path>
                </a:pathLst>
              </a:custGeom>
              <a:solidFill>
                <a:srgbClr val="003C6F"/>
              </a:solidFill>
              <a:ln>
                <a:solidFill>
                  <a:srgbClr val="003C6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257797F-D358-4418-B09F-3BCC42CED57B}"/>
                  </a:ext>
                </a:extLst>
              </p:cNvPr>
              <p:cNvSpPr/>
              <p:nvPr/>
            </p:nvSpPr>
            <p:spPr>
              <a:xfrm rot="5400000">
                <a:off x="5163802" y="4463551"/>
                <a:ext cx="1831164" cy="2233089"/>
              </a:xfrm>
              <a:custGeom>
                <a:avLst/>
                <a:gdLst>
                  <a:gd name="connsiteX0" fmla="*/ 1303471 w 1764645"/>
                  <a:gd name="connsiteY0" fmla="*/ 1230371 h 1945988"/>
                  <a:gd name="connsiteX1" fmla="*/ 985418 w 1764645"/>
                  <a:gd name="connsiteY1" fmla="*/ 1516618 h 1945988"/>
                  <a:gd name="connsiteX2" fmla="*/ 1303471 w 1764645"/>
                  <a:gd name="connsiteY2" fmla="*/ 1802865 h 1945988"/>
                  <a:gd name="connsiteX3" fmla="*/ 1621524 w 1764645"/>
                  <a:gd name="connsiteY3" fmla="*/ 1516618 h 1945988"/>
                  <a:gd name="connsiteX4" fmla="*/ 1303471 w 1764645"/>
                  <a:gd name="connsiteY4" fmla="*/ 1230371 h 1945988"/>
                  <a:gd name="connsiteX5" fmla="*/ 0 w 1764645"/>
                  <a:gd name="connsiteY5" fmla="*/ 0 h 1945988"/>
                  <a:gd name="connsiteX6" fmla="*/ 126106 w 1764645"/>
                  <a:gd name="connsiteY6" fmla="*/ 7365 h 1945988"/>
                  <a:gd name="connsiteX7" fmla="*/ 1755362 w 1764645"/>
                  <a:gd name="connsiteY7" fmla="*/ 1350803 h 1945988"/>
                  <a:gd name="connsiteX8" fmla="*/ 1764642 w 1764645"/>
                  <a:gd name="connsiteY8" fmla="*/ 1501984 h 1945988"/>
                  <a:gd name="connsiteX9" fmla="*/ 1764645 w 1764645"/>
                  <a:gd name="connsiteY9" fmla="*/ 1502013 h 1945988"/>
                  <a:gd name="connsiteX10" fmla="*/ 1285392 w 1764645"/>
                  <a:gd name="connsiteY10" fmla="*/ 1945988 h 1945988"/>
                  <a:gd name="connsiteX11" fmla="*/ 806138 w 1764645"/>
                  <a:gd name="connsiteY11" fmla="*/ 1502013 h 1945988"/>
                  <a:gd name="connsiteX12" fmla="*/ 815874 w 1764645"/>
                  <a:gd name="connsiteY12" fmla="*/ 1412537 h 1945988"/>
                  <a:gd name="connsiteX13" fmla="*/ 821127 w 1764645"/>
                  <a:gd name="connsiteY13" fmla="*/ 1396863 h 1945988"/>
                  <a:gd name="connsiteX14" fmla="*/ 815740 w 1764645"/>
                  <a:gd name="connsiteY14" fmla="*/ 1352912 h 1945988"/>
                  <a:gd name="connsiteX15" fmla="*/ 88658 w 1764645"/>
                  <a:gd name="connsiteY15" fmla="*/ 764278 h 1945988"/>
                  <a:gd name="connsiteX16" fmla="*/ 61995 w 1764645"/>
                  <a:gd name="connsiteY16" fmla="*/ 761850 h 1945988"/>
                  <a:gd name="connsiteX17" fmla="*/ 148137 w 1764645"/>
                  <a:gd name="connsiteY17" fmla="*/ 707693 h 1945988"/>
                  <a:gd name="connsiteX18" fmla="*/ 318794 w 1764645"/>
                  <a:gd name="connsiteY18" fmla="*/ 393755 h 1945988"/>
                  <a:gd name="connsiteX19" fmla="*/ 61907 w 1764645"/>
                  <a:gd name="connsiteY19" fmla="*/ 25603 h 19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4645" h="1945988">
                    <a:moveTo>
                      <a:pt x="1303471" y="1230371"/>
                    </a:moveTo>
                    <a:cubicBezTo>
                      <a:pt x="1127815" y="1230371"/>
                      <a:pt x="985418" y="1358528"/>
                      <a:pt x="985418" y="1516618"/>
                    </a:cubicBezTo>
                    <a:cubicBezTo>
                      <a:pt x="985418" y="1674708"/>
                      <a:pt x="1127815" y="1802865"/>
                      <a:pt x="1303471" y="1802865"/>
                    </a:cubicBezTo>
                    <a:cubicBezTo>
                      <a:pt x="1479127" y="1802865"/>
                      <a:pt x="1621524" y="1674708"/>
                      <a:pt x="1621524" y="1516618"/>
                    </a:cubicBezTo>
                    <a:cubicBezTo>
                      <a:pt x="1621524" y="1358528"/>
                      <a:pt x="1479127" y="1230371"/>
                      <a:pt x="1303471" y="1230371"/>
                    </a:cubicBezTo>
                    <a:close/>
                    <a:moveTo>
                      <a:pt x="0" y="0"/>
                    </a:moveTo>
                    <a:lnTo>
                      <a:pt x="126106" y="7365"/>
                    </a:lnTo>
                    <a:cubicBezTo>
                      <a:pt x="990126" y="90815"/>
                      <a:pt x="1669027" y="651317"/>
                      <a:pt x="1755362" y="1350803"/>
                    </a:cubicBezTo>
                    <a:lnTo>
                      <a:pt x="1764642" y="1501984"/>
                    </a:lnTo>
                    <a:lnTo>
                      <a:pt x="1764645" y="1502013"/>
                    </a:lnTo>
                    <a:cubicBezTo>
                      <a:pt x="1764645" y="1747214"/>
                      <a:pt x="1550076" y="1945988"/>
                      <a:pt x="1285392" y="1945988"/>
                    </a:cubicBezTo>
                    <a:cubicBezTo>
                      <a:pt x="1020707" y="1945988"/>
                      <a:pt x="806138" y="1747214"/>
                      <a:pt x="806138" y="1502013"/>
                    </a:cubicBezTo>
                    <a:cubicBezTo>
                      <a:pt x="806138" y="1471363"/>
                      <a:pt x="809491" y="1441438"/>
                      <a:pt x="815874" y="1412537"/>
                    </a:cubicBezTo>
                    <a:lnTo>
                      <a:pt x="821127" y="1396863"/>
                    </a:lnTo>
                    <a:lnTo>
                      <a:pt x="815740" y="1352912"/>
                    </a:lnTo>
                    <a:cubicBezTo>
                      <a:pt x="742328" y="1057600"/>
                      <a:pt x="455078" y="824144"/>
                      <a:pt x="88658" y="764278"/>
                    </a:cubicBezTo>
                    <a:lnTo>
                      <a:pt x="61995" y="761850"/>
                    </a:lnTo>
                    <a:lnTo>
                      <a:pt x="148137" y="707693"/>
                    </a:lnTo>
                    <a:cubicBezTo>
                      <a:pt x="253578" y="627349"/>
                      <a:pt x="318794" y="516355"/>
                      <a:pt x="318794" y="393755"/>
                    </a:cubicBezTo>
                    <a:cubicBezTo>
                      <a:pt x="318794" y="240505"/>
                      <a:pt x="216894" y="105389"/>
                      <a:pt x="61907" y="25603"/>
                    </a:cubicBezTo>
                    <a:close/>
                  </a:path>
                </a:pathLst>
              </a:cu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0D87275-FD44-47D6-A726-F59FD1CA0052}"/>
                  </a:ext>
                </a:extLst>
              </p:cNvPr>
              <p:cNvSpPr/>
              <p:nvPr/>
            </p:nvSpPr>
            <p:spPr>
              <a:xfrm rot="10800000">
                <a:off x="2926078" y="4411909"/>
                <a:ext cx="2036762" cy="2023349"/>
              </a:xfrm>
              <a:custGeom>
                <a:avLst/>
                <a:gdLst>
                  <a:gd name="connsiteX0" fmla="*/ 1303471 w 1764645"/>
                  <a:gd name="connsiteY0" fmla="*/ 1230371 h 1945988"/>
                  <a:gd name="connsiteX1" fmla="*/ 985418 w 1764645"/>
                  <a:gd name="connsiteY1" fmla="*/ 1516618 h 1945988"/>
                  <a:gd name="connsiteX2" fmla="*/ 1303471 w 1764645"/>
                  <a:gd name="connsiteY2" fmla="*/ 1802865 h 1945988"/>
                  <a:gd name="connsiteX3" fmla="*/ 1621524 w 1764645"/>
                  <a:gd name="connsiteY3" fmla="*/ 1516618 h 1945988"/>
                  <a:gd name="connsiteX4" fmla="*/ 1303471 w 1764645"/>
                  <a:gd name="connsiteY4" fmla="*/ 1230371 h 1945988"/>
                  <a:gd name="connsiteX5" fmla="*/ 0 w 1764645"/>
                  <a:gd name="connsiteY5" fmla="*/ 0 h 1945988"/>
                  <a:gd name="connsiteX6" fmla="*/ 126106 w 1764645"/>
                  <a:gd name="connsiteY6" fmla="*/ 7365 h 1945988"/>
                  <a:gd name="connsiteX7" fmla="*/ 1755362 w 1764645"/>
                  <a:gd name="connsiteY7" fmla="*/ 1350803 h 1945988"/>
                  <a:gd name="connsiteX8" fmla="*/ 1764642 w 1764645"/>
                  <a:gd name="connsiteY8" fmla="*/ 1501984 h 1945988"/>
                  <a:gd name="connsiteX9" fmla="*/ 1764645 w 1764645"/>
                  <a:gd name="connsiteY9" fmla="*/ 1502013 h 1945988"/>
                  <a:gd name="connsiteX10" fmla="*/ 1285392 w 1764645"/>
                  <a:gd name="connsiteY10" fmla="*/ 1945988 h 1945988"/>
                  <a:gd name="connsiteX11" fmla="*/ 806138 w 1764645"/>
                  <a:gd name="connsiteY11" fmla="*/ 1502013 h 1945988"/>
                  <a:gd name="connsiteX12" fmla="*/ 815874 w 1764645"/>
                  <a:gd name="connsiteY12" fmla="*/ 1412537 h 1945988"/>
                  <a:gd name="connsiteX13" fmla="*/ 821127 w 1764645"/>
                  <a:gd name="connsiteY13" fmla="*/ 1396863 h 1945988"/>
                  <a:gd name="connsiteX14" fmla="*/ 815740 w 1764645"/>
                  <a:gd name="connsiteY14" fmla="*/ 1352912 h 1945988"/>
                  <a:gd name="connsiteX15" fmla="*/ 88658 w 1764645"/>
                  <a:gd name="connsiteY15" fmla="*/ 764278 h 1945988"/>
                  <a:gd name="connsiteX16" fmla="*/ 61995 w 1764645"/>
                  <a:gd name="connsiteY16" fmla="*/ 761850 h 1945988"/>
                  <a:gd name="connsiteX17" fmla="*/ 148137 w 1764645"/>
                  <a:gd name="connsiteY17" fmla="*/ 707693 h 1945988"/>
                  <a:gd name="connsiteX18" fmla="*/ 318794 w 1764645"/>
                  <a:gd name="connsiteY18" fmla="*/ 393755 h 1945988"/>
                  <a:gd name="connsiteX19" fmla="*/ 61907 w 1764645"/>
                  <a:gd name="connsiteY19" fmla="*/ 25603 h 19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4645" h="1945988">
                    <a:moveTo>
                      <a:pt x="1303471" y="1230371"/>
                    </a:moveTo>
                    <a:cubicBezTo>
                      <a:pt x="1127815" y="1230371"/>
                      <a:pt x="985418" y="1358528"/>
                      <a:pt x="985418" y="1516618"/>
                    </a:cubicBezTo>
                    <a:cubicBezTo>
                      <a:pt x="985418" y="1674708"/>
                      <a:pt x="1127815" y="1802865"/>
                      <a:pt x="1303471" y="1802865"/>
                    </a:cubicBezTo>
                    <a:cubicBezTo>
                      <a:pt x="1479127" y="1802865"/>
                      <a:pt x="1621524" y="1674708"/>
                      <a:pt x="1621524" y="1516618"/>
                    </a:cubicBezTo>
                    <a:cubicBezTo>
                      <a:pt x="1621524" y="1358528"/>
                      <a:pt x="1479127" y="1230371"/>
                      <a:pt x="1303471" y="1230371"/>
                    </a:cubicBezTo>
                    <a:close/>
                    <a:moveTo>
                      <a:pt x="0" y="0"/>
                    </a:moveTo>
                    <a:lnTo>
                      <a:pt x="126106" y="7365"/>
                    </a:lnTo>
                    <a:cubicBezTo>
                      <a:pt x="990126" y="90815"/>
                      <a:pt x="1669027" y="651317"/>
                      <a:pt x="1755362" y="1350803"/>
                    </a:cubicBezTo>
                    <a:lnTo>
                      <a:pt x="1764642" y="1501984"/>
                    </a:lnTo>
                    <a:lnTo>
                      <a:pt x="1764645" y="1502013"/>
                    </a:lnTo>
                    <a:cubicBezTo>
                      <a:pt x="1764645" y="1747214"/>
                      <a:pt x="1550076" y="1945988"/>
                      <a:pt x="1285392" y="1945988"/>
                    </a:cubicBezTo>
                    <a:cubicBezTo>
                      <a:pt x="1020707" y="1945988"/>
                      <a:pt x="806138" y="1747214"/>
                      <a:pt x="806138" y="1502013"/>
                    </a:cubicBezTo>
                    <a:cubicBezTo>
                      <a:pt x="806138" y="1471363"/>
                      <a:pt x="809491" y="1441438"/>
                      <a:pt x="815874" y="1412537"/>
                    </a:cubicBezTo>
                    <a:lnTo>
                      <a:pt x="821127" y="1396863"/>
                    </a:lnTo>
                    <a:lnTo>
                      <a:pt x="815740" y="1352912"/>
                    </a:lnTo>
                    <a:cubicBezTo>
                      <a:pt x="742328" y="1057600"/>
                      <a:pt x="455078" y="824144"/>
                      <a:pt x="88658" y="764278"/>
                    </a:cubicBezTo>
                    <a:lnTo>
                      <a:pt x="61995" y="761850"/>
                    </a:lnTo>
                    <a:lnTo>
                      <a:pt x="148137" y="707693"/>
                    </a:lnTo>
                    <a:cubicBezTo>
                      <a:pt x="253578" y="627349"/>
                      <a:pt x="318794" y="516355"/>
                      <a:pt x="318794" y="393755"/>
                    </a:cubicBezTo>
                    <a:cubicBezTo>
                      <a:pt x="318794" y="240505"/>
                      <a:pt x="216894" y="105389"/>
                      <a:pt x="61907" y="25603"/>
                    </a:cubicBezTo>
                    <a:close/>
                  </a:path>
                </a:pathLst>
              </a:cu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FB2B9D2-6824-4E2C-AEEC-4574F1C09674}"/>
                  </a:ext>
                </a:extLst>
              </p:cNvPr>
              <p:cNvSpPr/>
              <p:nvPr/>
            </p:nvSpPr>
            <p:spPr>
              <a:xfrm>
                <a:off x="5258739" y="2603502"/>
                <a:ext cx="1937190" cy="2017248"/>
              </a:xfrm>
              <a:custGeom>
                <a:avLst/>
                <a:gdLst>
                  <a:gd name="connsiteX0" fmla="*/ 1303471 w 1764645"/>
                  <a:gd name="connsiteY0" fmla="*/ 1230371 h 1945988"/>
                  <a:gd name="connsiteX1" fmla="*/ 985418 w 1764645"/>
                  <a:gd name="connsiteY1" fmla="*/ 1516618 h 1945988"/>
                  <a:gd name="connsiteX2" fmla="*/ 1303471 w 1764645"/>
                  <a:gd name="connsiteY2" fmla="*/ 1802865 h 1945988"/>
                  <a:gd name="connsiteX3" fmla="*/ 1621524 w 1764645"/>
                  <a:gd name="connsiteY3" fmla="*/ 1516618 h 1945988"/>
                  <a:gd name="connsiteX4" fmla="*/ 1303471 w 1764645"/>
                  <a:gd name="connsiteY4" fmla="*/ 1230371 h 1945988"/>
                  <a:gd name="connsiteX5" fmla="*/ 0 w 1764645"/>
                  <a:gd name="connsiteY5" fmla="*/ 0 h 1945988"/>
                  <a:gd name="connsiteX6" fmla="*/ 126106 w 1764645"/>
                  <a:gd name="connsiteY6" fmla="*/ 7365 h 1945988"/>
                  <a:gd name="connsiteX7" fmla="*/ 1755362 w 1764645"/>
                  <a:gd name="connsiteY7" fmla="*/ 1350803 h 1945988"/>
                  <a:gd name="connsiteX8" fmla="*/ 1764642 w 1764645"/>
                  <a:gd name="connsiteY8" fmla="*/ 1501984 h 1945988"/>
                  <a:gd name="connsiteX9" fmla="*/ 1764645 w 1764645"/>
                  <a:gd name="connsiteY9" fmla="*/ 1502013 h 1945988"/>
                  <a:gd name="connsiteX10" fmla="*/ 1285392 w 1764645"/>
                  <a:gd name="connsiteY10" fmla="*/ 1945988 h 1945988"/>
                  <a:gd name="connsiteX11" fmla="*/ 806138 w 1764645"/>
                  <a:gd name="connsiteY11" fmla="*/ 1502013 h 1945988"/>
                  <a:gd name="connsiteX12" fmla="*/ 815874 w 1764645"/>
                  <a:gd name="connsiteY12" fmla="*/ 1412537 h 1945988"/>
                  <a:gd name="connsiteX13" fmla="*/ 821127 w 1764645"/>
                  <a:gd name="connsiteY13" fmla="*/ 1396863 h 1945988"/>
                  <a:gd name="connsiteX14" fmla="*/ 815740 w 1764645"/>
                  <a:gd name="connsiteY14" fmla="*/ 1352912 h 1945988"/>
                  <a:gd name="connsiteX15" fmla="*/ 88658 w 1764645"/>
                  <a:gd name="connsiteY15" fmla="*/ 764278 h 1945988"/>
                  <a:gd name="connsiteX16" fmla="*/ 61995 w 1764645"/>
                  <a:gd name="connsiteY16" fmla="*/ 761850 h 1945988"/>
                  <a:gd name="connsiteX17" fmla="*/ 148137 w 1764645"/>
                  <a:gd name="connsiteY17" fmla="*/ 707693 h 1945988"/>
                  <a:gd name="connsiteX18" fmla="*/ 318794 w 1764645"/>
                  <a:gd name="connsiteY18" fmla="*/ 393755 h 1945988"/>
                  <a:gd name="connsiteX19" fmla="*/ 61907 w 1764645"/>
                  <a:gd name="connsiteY19" fmla="*/ 25603 h 19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4645" h="1945988">
                    <a:moveTo>
                      <a:pt x="1303471" y="1230371"/>
                    </a:moveTo>
                    <a:cubicBezTo>
                      <a:pt x="1127815" y="1230371"/>
                      <a:pt x="985418" y="1358528"/>
                      <a:pt x="985418" y="1516618"/>
                    </a:cubicBezTo>
                    <a:cubicBezTo>
                      <a:pt x="985418" y="1674708"/>
                      <a:pt x="1127815" y="1802865"/>
                      <a:pt x="1303471" y="1802865"/>
                    </a:cubicBezTo>
                    <a:cubicBezTo>
                      <a:pt x="1479127" y="1802865"/>
                      <a:pt x="1621524" y="1674708"/>
                      <a:pt x="1621524" y="1516618"/>
                    </a:cubicBezTo>
                    <a:cubicBezTo>
                      <a:pt x="1621524" y="1358528"/>
                      <a:pt x="1479127" y="1230371"/>
                      <a:pt x="1303471" y="1230371"/>
                    </a:cubicBezTo>
                    <a:close/>
                    <a:moveTo>
                      <a:pt x="0" y="0"/>
                    </a:moveTo>
                    <a:lnTo>
                      <a:pt x="126106" y="7365"/>
                    </a:lnTo>
                    <a:cubicBezTo>
                      <a:pt x="990126" y="90815"/>
                      <a:pt x="1669027" y="651317"/>
                      <a:pt x="1755362" y="1350803"/>
                    </a:cubicBezTo>
                    <a:lnTo>
                      <a:pt x="1764642" y="1501984"/>
                    </a:lnTo>
                    <a:lnTo>
                      <a:pt x="1764645" y="1502013"/>
                    </a:lnTo>
                    <a:cubicBezTo>
                      <a:pt x="1764645" y="1747214"/>
                      <a:pt x="1550076" y="1945988"/>
                      <a:pt x="1285392" y="1945988"/>
                    </a:cubicBezTo>
                    <a:cubicBezTo>
                      <a:pt x="1020707" y="1945988"/>
                      <a:pt x="806138" y="1747214"/>
                      <a:pt x="806138" y="1502013"/>
                    </a:cubicBezTo>
                    <a:cubicBezTo>
                      <a:pt x="806138" y="1471363"/>
                      <a:pt x="809491" y="1441438"/>
                      <a:pt x="815874" y="1412537"/>
                    </a:cubicBezTo>
                    <a:lnTo>
                      <a:pt x="821127" y="1396863"/>
                    </a:lnTo>
                    <a:lnTo>
                      <a:pt x="815740" y="1352912"/>
                    </a:lnTo>
                    <a:cubicBezTo>
                      <a:pt x="742328" y="1057600"/>
                      <a:pt x="455078" y="824144"/>
                      <a:pt x="88658" y="764278"/>
                    </a:cubicBezTo>
                    <a:lnTo>
                      <a:pt x="61995" y="761850"/>
                    </a:lnTo>
                    <a:lnTo>
                      <a:pt x="148137" y="707693"/>
                    </a:lnTo>
                    <a:cubicBezTo>
                      <a:pt x="253578" y="627349"/>
                      <a:pt x="318794" y="516355"/>
                      <a:pt x="318794" y="393755"/>
                    </a:cubicBezTo>
                    <a:cubicBezTo>
                      <a:pt x="318794" y="240505"/>
                      <a:pt x="216894" y="105389"/>
                      <a:pt x="61907" y="25603"/>
                    </a:cubicBezTo>
                    <a:close/>
                  </a:path>
                </a:pathLst>
              </a:custGeom>
              <a:solidFill>
                <a:srgbClr val="F9A639"/>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descr="Heart">
                <a:extLst>
                  <a:ext uri="{FF2B5EF4-FFF2-40B4-BE49-F238E27FC236}">
                    <a16:creationId xmlns:a16="http://schemas.microsoft.com/office/drawing/2014/main" id="{8F7852A6-AF38-4FEB-8F33-1F32A5D73300}"/>
                  </a:ext>
                </a:extLst>
              </p:cNvPr>
              <p:cNvSpPr/>
              <p:nvPr/>
            </p:nvSpPr>
            <p:spPr>
              <a:xfrm>
                <a:off x="4412975" y="2822713"/>
                <a:ext cx="552896" cy="56081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5" name="Rectangle 14" descr="Truck">
                <a:extLst>
                  <a:ext uri="{FF2B5EF4-FFF2-40B4-BE49-F238E27FC236}">
                    <a16:creationId xmlns:a16="http://schemas.microsoft.com/office/drawing/2014/main" id="{76A29084-4D18-477D-BCC0-3A852E05A37D}"/>
                  </a:ext>
                </a:extLst>
              </p:cNvPr>
              <p:cNvSpPr/>
              <p:nvPr/>
            </p:nvSpPr>
            <p:spPr>
              <a:xfrm>
                <a:off x="6406429" y="3853471"/>
                <a:ext cx="566865" cy="63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6" name="Rectangle 15" descr="Check List">
                <a:extLst>
                  <a:ext uri="{FF2B5EF4-FFF2-40B4-BE49-F238E27FC236}">
                    <a16:creationId xmlns:a16="http://schemas.microsoft.com/office/drawing/2014/main" id="{8FF7957D-C28F-435C-AFCD-DC8A119F7DFC}"/>
                  </a:ext>
                </a:extLst>
              </p:cNvPr>
              <p:cNvSpPr/>
              <p:nvPr/>
            </p:nvSpPr>
            <p:spPr>
              <a:xfrm>
                <a:off x="5118822" y="5795195"/>
                <a:ext cx="540615" cy="42830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7" name="Rectangle 16" descr="Money">
                <a:extLst>
                  <a:ext uri="{FF2B5EF4-FFF2-40B4-BE49-F238E27FC236}">
                    <a16:creationId xmlns:a16="http://schemas.microsoft.com/office/drawing/2014/main" id="{4C12B4E7-C4B6-4213-8DD8-B836171DB33E}"/>
                  </a:ext>
                </a:extLst>
              </p:cNvPr>
              <p:cNvSpPr/>
              <p:nvPr/>
            </p:nvSpPr>
            <p:spPr>
              <a:xfrm>
                <a:off x="3216905" y="4620750"/>
                <a:ext cx="436920" cy="49986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20" name="TextBox 19">
              <a:extLst>
                <a:ext uri="{FF2B5EF4-FFF2-40B4-BE49-F238E27FC236}">
                  <a16:creationId xmlns:a16="http://schemas.microsoft.com/office/drawing/2014/main" id="{8B4D5546-2F5A-431A-BD23-E938C97021A7}"/>
                </a:ext>
              </a:extLst>
            </p:cNvPr>
            <p:cNvSpPr txBox="1"/>
            <p:nvPr/>
          </p:nvSpPr>
          <p:spPr>
            <a:xfrm>
              <a:off x="1693627" y="2796237"/>
              <a:ext cx="1861654" cy="646331"/>
            </a:xfrm>
            <a:prstGeom prst="rect">
              <a:avLst/>
            </a:prstGeom>
            <a:noFill/>
          </p:spPr>
          <p:txBody>
            <a:bodyPr wrap="square" rtlCol="0">
              <a:spAutoFit/>
            </a:bodyPr>
            <a:lstStyle/>
            <a:p>
              <a:r>
                <a:rPr lang="en-US" b="1" dirty="0"/>
                <a:t>BRAND IMAGE AND LOYALTY</a:t>
              </a:r>
            </a:p>
          </p:txBody>
        </p:sp>
        <p:sp>
          <p:nvSpPr>
            <p:cNvPr id="21" name="TextBox 20">
              <a:extLst>
                <a:ext uri="{FF2B5EF4-FFF2-40B4-BE49-F238E27FC236}">
                  <a16:creationId xmlns:a16="http://schemas.microsoft.com/office/drawing/2014/main" id="{3065076C-AAD0-4469-95BC-B6A98C717A21}"/>
                </a:ext>
              </a:extLst>
            </p:cNvPr>
            <p:cNvSpPr txBox="1"/>
            <p:nvPr/>
          </p:nvSpPr>
          <p:spPr>
            <a:xfrm>
              <a:off x="1861463" y="5162483"/>
              <a:ext cx="1861654" cy="646331"/>
            </a:xfrm>
            <a:prstGeom prst="rect">
              <a:avLst/>
            </a:prstGeom>
            <a:noFill/>
          </p:spPr>
          <p:txBody>
            <a:bodyPr wrap="square" rtlCol="0">
              <a:spAutoFit/>
            </a:bodyPr>
            <a:lstStyle/>
            <a:p>
              <a:r>
                <a:rPr lang="en-US" b="1" dirty="0"/>
                <a:t>COST OF GOODS SOLD</a:t>
              </a:r>
            </a:p>
          </p:txBody>
        </p:sp>
        <p:sp>
          <p:nvSpPr>
            <p:cNvPr id="22" name="TextBox 21">
              <a:extLst>
                <a:ext uri="{FF2B5EF4-FFF2-40B4-BE49-F238E27FC236}">
                  <a16:creationId xmlns:a16="http://schemas.microsoft.com/office/drawing/2014/main" id="{7ECA331D-DC3D-4539-BDC1-4D3E0402F382}"/>
                </a:ext>
              </a:extLst>
            </p:cNvPr>
            <p:cNvSpPr txBox="1"/>
            <p:nvPr/>
          </p:nvSpPr>
          <p:spPr>
            <a:xfrm>
              <a:off x="7813088" y="5194883"/>
              <a:ext cx="1861654" cy="646331"/>
            </a:xfrm>
            <a:prstGeom prst="rect">
              <a:avLst/>
            </a:prstGeom>
            <a:noFill/>
          </p:spPr>
          <p:txBody>
            <a:bodyPr wrap="square" rtlCol="0">
              <a:spAutoFit/>
            </a:bodyPr>
            <a:lstStyle/>
            <a:p>
              <a:r>
                <a:rPr lang="en-US" b="1" dirty="0"/>
                <a:t>QUALITY ASSURANCE</a:t>
              </a:r>
            </a:p>
          </p:txBody>
        </p:sp>
        <p:sp>
          <p:nvSpPr>
            <p:cNvPr id="23" name="TextBox 22">
              <a:extLst>
                <a:ext uri="{FF2B5EF4-FFF2-40B4-BE49-F238E27FC236}">
                  <a16:creationId xmlns:a16="http://schemas.microsoft.com/office/drawing/2014/main" id="{AD293CC6-B0DF-4B25-9F5B-0F12C2494DC3}"/>
                </a:ext>
              </a:extLst>
            </p:cNvPr>
            <p:cNvSpPr txBox="1"/>
            <p:nvPr/>
          </p:nvSpPr>
          <p:spPr>
            <a:xfrm>
              <a:off x="7798711" y="2770887"/>
              <a:ext cx="1861654" cy="646331"/>
            </a:xfrm>
            <a:prstGeom prst="rect">
              <a:avLst/>
            </a:prstGeom>
            <a:noFill/>
          </p:spPr>
          <p:txBody>
            <a:bodyPr wrap="square" rtlCol="0">
              <a:spAutoFit/>
            </a:bodyPr>
            <a:lstStyle/>
            <a:p>
              <a:r>
                <a:rPr lang="en-US" b="1" dirty="0"/>
                <a:t>CONTINUITY OF SUPPLY</a:t>
              </a:r>
            </a:p>
          </p:txBody>
        </p:sp>
      </p:grpSp>
    </p:spTree>
    <p:extLst>
      <p:ext uri="{BB962C8B-B14F-4D97-AF65-F5344CB8AC3E}">
        <p14:creationId xmlns:p14="http://schemas.microsoft.com/office/powerpoint/2010/main" val="4277617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EF49-0525-E648-A31D-B5B384152E00}"/>
              </a:ext>
            </a:extLst>
          </p:cNvPr>
          <p:cNvSpPr>
            <a:spLocks noGrp="1"/>
          </p:cNvSpPr>
          <p:nvPr>
            <p:ph type="title"/>
          </p:nvPr>
        </p:nvSpPr>
        <p:spPr>
          <a:xfrm>
            <a:off x="1154954" y="699054"/>
            <a:ext cx="8761413" cy="706964"/>
          </a:xfrm>
        </p:spPr>
        <p:txBody>
          <a:bodyPr anchor="ctr">
            <a:normAutofit/>
          </a:bodyPr>
          <a:lstStyle/>
          <a:p>
            <a:pPr>
              <a:lnSpc>
                <a:spcPct val="90000"/>
              </a:lnSpc>
            </a:pPr>
            <a:r>
              <a:rPr lang="en-US" sz="4200" cap="all" dirty="0"/>
              <a:t>What can we do?</a:t>
            </a:r>
          </a:p>
        </p:txBody>
      </p:sp>
      <p:pic>
        <p:nvPicPr>
          <p:cNvPr id="7" name="Picture 4">
            <a:extLst>
              <a:ext uri="{FF2B5EF4-FFF2-40B4-BE49-F238E27FC236}">
                <a16:creationId xmlns:a16="http://schemas.microsoft.com/office/drawing/2014/main" id="{CFC6E7CD-9EE6-41D0-9A53-9E83710D0A14}"/>
              </a:ext>
            </a:extLst>
          </p:cNvPr>
          <p:cNvPicPr>
            <a:picLocks noChangeAspect="1"/>
          </p:cNvPicPr>
          <p:nvPr/>
        </p:nvPicPr>
        <p:blipFill rotWithShape="1">
          <a:blip r:embed="rId2"/>
          <a:srcRect l="20552" r="3" b="3"/>
          <a:stretch/>
        </p:blipFill>
        <p:spPr>
          <a:xfrm>
            <a:off x="0" y="1785772"/>
            <a:ext cx="5980112" cy="4234030"/>
          </a:xfrm>
          <a:prstGeom prst="rect">
            <a:avLst/>
          </a:prstGeom>
          <a:noFill/>
        </p:spPr>
      </p:pic>
      <p:sp>
        <p:nvSpPr>
          <p:cNvPr id="3" name="Content Placeholder 2">
            <a:extLst>
              <a:ext uri="{FF2B5EF4-FFF2-40B4-BE49-F238E27FC236}">
                <a16:creationId xmlns:a16="http://schemas.microsoft.com/office/drawing/2014/main" id="{DF12AAA5-DB5F-4B46-8E07-D2EF2344C207}"/>
              </a:ext>
            </a:extLst>
          </p:cNvPr>
          <p:cNvSpPr>
            <a:spLocks noGrp="1"/>
          </p:cNvSpPr>
          <p:nvPr>
            <p:ph sz="half" idx="2"/>
          </p:nvPr>
        </p:nvSpPr>
        <p:spPr>
          <a:xfrm>
            <a:off x="6208712" y="1785772"/>
            <a:ext cx="5861368" cy="4234028"/>
          </a:xfrm>
        </p:spPr>
        <p:txBody>
          <a:bodyPr>
            <a:normAutofit fontScale="92500" lnSpcReduction="10000"/>
          </a:bodyPr>
          <a:lstStyle/>
          <a:p>
            <a:pPr>
              <a:lnSpc>
                <a:spcPct val="90000"/>
              </a:lnSpc>
            </a:pPr>
            <a:endParaRPr lang="en-US" sz="1200" dirty="0"/>
          </a:p>
          <a:p>
            <a:pPr>
              <a:lnSpc>
                <a:spcPct val="90000"/>
              </a:lnSpc>
            </a:pPr>
            <a:r>
              <a:rPr lang="en-US" sz="2000" dirty="0"/>
              <a:t>Take a closer look at your contracts</a:t>
            </a:r>
          </a:p>
          <a:p>
            <a:pPr lvl="1">
              <a:lnSpc>
                <a:spcPct val="90000"/>
              </a:lnSpc>
            </a:pPr>
            <a:r>
              <a:rPr lang="en-US" sz="1800" b="0" dirty="0"/>
              <a:t>Do we have a contract in place?</a:t>
            </a:r>
          </a:p>
          <a:p>
            <a:pPr lvl="1">
              <a:lnSpc>
                <a:spcPct val="90000"/>
              </a:lnSpc>
            </a:pPr>
            <a:r>
              <a:rPr lang="en-US" sz="1800" b="0" dirty="0"/>
              <a:t>The days of informality and handshake deals are over.</a:t>
            </a:r>
          </a:p>
          <a:p>
            <a:pPr>
              <a:lnSpc>
                <a:spcPct val="90000"/>
              </a:lnSpc>
            </a:pPr>
            <a:r>
              <a:rPr lang="en-US" sz="2000" dirty="0"/>
              <a:t>Dust off your templates</a:t>
            </a:r>
          </a:p>
          <a:p>
            <a:pPr lvl="1">
              <a:lnSpc>
                <a:spcPct val="90000"/>
              </a:lnSpc>
            </a:pPr>
            <a:r>
              <a:rPr lang="en-US" sz="1800" b="0" dirty="0"/>
              <a:t>The world has changed, and we need to make sure that our agreements change with it.</a:t>
            </a:r>
          </a:p>
          <a:p>
            <a:pPr>
              <a:lnSpc>
                <a:spcPct val="90000"/>
              </a:lnSpc>
            </a:pPr>
            <a:r>
              <a:rPr lang="en-US" sz="2000" dirty="0"/>
              <a:t>Start off strong, but be mindful</a:t>
            </a:r>
          </a:p>
          <a:p>
            <a:pPr lvl="1">
              <a:lnSpc>
                <a:spcPct val="90000"/>
              </a:lnSpc>
            </a:pPr>
            <a:r>
              <a:rPr lang="en-US" sz="1800" b="0" dirty="0"/>
              <a:t>If possible, start with your own form of agreement to put yourself in a more favorable position at the onset.</a:t>
            </a:r>
          </a:p>
          <a:p>
            <a:pPr lvl="1">
              <a:lnSpc>
                <a:spcPct val="90000"/>
              </a:lnSpc>
            </a:pPr>
            <a:r>
              <a:rPr lang="en-US" sz="1800" b="0" dirty="0"/>
              <a:t>Be aware of the amount of leverage you possess but be cognizant on the impact to the business relationship. </a:t>
            </a:r>
          </a:p>
          <a:p>
            <a:pPr lvl="1">
              <a:lnSpc>
                <a:spcPct val="90000"/>
              </a:lnSpc>
            </a:pPr>
            <a:endParaRPr lang="en-US" sz="1200" b="0" dirty="0"/>
          </a:p>
          <a:p>
            <a:pPr>
              <a:lnSpc>
                <a:spcPct val="90000"/>
              </a:lnSpc>
            </a:pPr>
            <a:endParaRPr lang="en-US" sz="1200" b="0" dirty="0"/>
          </a:p>
        </p:txBody>
      </p:sp>
    </p:spTree>
    <p:extLst>
      <p:ext uri="{BB962C8B-B14F-4D97-AF65-F5344CB8AC3E}">
        <p14:creationId xmlns:p14="http://schemas.microsoft.com/office/powerpoint/2010/main" val="845585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EF7FFC-D163-4A3B-AF75-5BD4CFCEDDC9}"/>
              </a:ext>
            </a:extLst>
          </p:cNvPr>
          <p:cNvPicPr>
            <a:picLocks noChangeAspect="1"/>
          </p:cNvPicPr>
          <p:nvPr/>
        </p:nvPicPr>
        <p:blipFill rotWithShape="1">
          <a:blip r:embed="rId2">
            <a:extLst>
              <a:ext uri="{28A0092B-C50C-407E-A947-70E740481C1C}">
                <a14:useLocalDpi xmlns:a14="http://schemas.microsoft.com/office/drawing/2010/main" val="0"/>
              </a:ext>
            </a:extLst>
          </a:blip>
          <a:srcRect l="13543" r="21320"/>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9" name="Content Placeholder 8">
            <a:extLst>
              <a:ext uri="{FF2B5EF4-FFF2-40B4-BE49-F238E27FC236}">
                <a16:creationId xmlns:a16="http://schemas.microsoft.com/office/drawing/2014/main" id="{B7EAEE08-0549-6695-4FC2-3AC7C1807B4B}"/>
              </a:ext>
            </a:extLst>
          </p:cNvPr>
          <p:cNvSpPr>
            <a:spLocks noGrp="1"/>
          </p:cNvSpPr>
          <p:nvPr>
            <p:ph idx="1"/>
          </p:nvPr>
        </p:nvSpPr>
        <p:spPr>
          <a:xfrm>
            <a:off x="6796968" y="2019631"/>
            <a:ext cx="5281061" cy="4255273"/>
          </a:xfrm>
        </p:spPr>
        <p:txBody>
          <a:bodyPr anchor="t">
            <a:normAutofit/>
          </a:bodyPr>
          <a:lstStyle/>
          <a:p>
            <a:pPr marL="0" indent="0">
              <a:buNone/>
            </a:pPr>
            <a:r>
              <a:rPr lang="en-US" sz="1800" b="0" dirty="0">
                <a:latin typeface="Arial" panose="020B0604020202020204" pitchFamily="34" charset="0"/>
                <a:cs typeface="Arial" panose="020B0604020202020204" pitchFamily="34" charset="0"/>
              </a:rPr>
              <a:t>Force majeure removes liability for </a:t>
            </a:r>
            <a:r>
              <a:rPr lang="en-US" sz="1800" b="0" i="1" u="sng" dirty="0">
                <a:latin typeface="Arial" panose="020B0604020202020204" pitchFamily="34" charset="0"/>
                <a:cs typeface="Arial" panose="020B0604020202020204" pitchFamily="34" charset="0"/>
              </a:rPr>
              <a:t>unforeseeable</a:t>
            </a:r>
            <a:r>
              <a:rPr lang="en-US" sz="1800" b="0" dirty="0">
                <a:latin typeface="Arial" panose="020B0604020202020204" pitchFamily="34" charset="0"/>
                <a:cs typeface="Arial" panose="020B0604020202020204" pitchFamily="34" charset="0"/>
              </a:rPr>
              <a:t> and </a:t>
            </a:r>
            <a:r>
              <a:rPr lang="en-US" sz="1800" b="0" i="1" u="sng" dirty="0">
                <a:latin typeface="Arial" panose="020B0604020202020204" pitchFamily="34" charset="0"/>
                <a:cs typeface="Arial" panose="020B0604020202020204" pitchFamily="34" charset="0"/>
              </a:rPr>
              <a:t>unavoidable</a:t>
            </a:r>
            <a:r>
              <a:rPr lang="en-US" sz="1800" b="0" dirty="0">
                <a:latin typeface="Arial" panose="020B0604020202020204" pitchFamily="34" charset="0"/>
                <a:cs typeface="Arial" panose="020B0604020202020204" pitchFamily="34" charset="0"/>
              </a:rPr>
              <a:t> events that prevent a party from fulfilling their obligations under a contract.</a:t>
            </a:r>
          </a:p>
          <a:p>
            <a:endParaRPr lang="en-US" sz="1800" dirty="0"/>
          </a:p>
        </p:txBody>
      </p:sp>
      <p:sp>
        <p:nvSpPr>
          <p:cNvPr id="8" name="Title 1">
            <a:extLst>
              <a:ext uri="{FF2B5EF4-FFF2-40B4-BE49-F238E27FC236}">
                <a16:creationId xmlns:a16="http://schemas.microsoft.com/office/drawing/2014/main" id="{83DBB814-E803-4A3E-879E-54EEDDC16778}"/>
              </a:ext>
            </a:extLst>
          </p:cNvPr>
          <p:cNvSpPr>
            <a:spLocks noGrp="1"/>
          </p:cNvSpPr>
          <p:nvPr>
            <p:ph type="title"/>
          </p:nvPr>
        </p:nvSpPr>
        <p:spPr>
          <a:xfrm>
            <a:off x="7068710" y="262531"/>
            <a:ext cx="4787237" cy="1268413"/>
          </a:xfrm>
        </p:spPr>
        <p:txBody>
          <a:bodyPr anchor="b">
            <a:noAutofit/>
          </a:bodyPr>
          <a:lstStyle/>
          <a:p>
            <a:r>
              <a:rPr lang="en-US" sz="4000" dirty="0"/>
              <a:t>FORCE MAJEURE</a:t>
            </a:r>
          </a:p>
        </p:txBody>
      </p:sp>
      <p:sp>
        <p:nvSpPr>
          <p:cNvPr id="10" name="TextBox 9">
            <a:extLst>
              <a:ext uri="{FF2B5EF4-FFF2-40B4-BE49-F238E27FC236}">
                <a16:creationId xmlns:a16="http://schemas.microsoft.com/office/drawing/2014/main" id="{D8EA0C2C-762A-457E-91B1-4D0628F83EDE}"/>
              </a:ext>
            </a:extLst>
          </p:cNvPr>
          <p:cNvSpPr txBox="1"/>
          <p:nvPr/>
        </p:nvSpPr>
        <p:spPr>
          <a:xfrm>
            <a:off x="6796969" y="3362191"/>
            <a:ext cx="2665360" cy="1477328"/>
          </a:xfrm>
          <a:prstGeom prst="rect">
            <a:avLst/>
          </a:prstGeom>
          <a:noFill/>
        </p:spPr>
        <p:txBody>
          <a:bodyPr wrap="square">
            <a:spAutoFit/>
          </a:bodyPr>
          <a:lstStyle/>
          <a:p>
            <a:pPr marL="285750" indent="-285750">
              <a:buFont typeface="Arial" panose="020B0604020202020204" pitchFamily="34" charset="0"/>
              <a:buChar char="•"/>
            </a:pPr>
            <a:r>
              <a:rPr lang="en-US" sz="1800" b="0" dirty="0">
                <a:solidFill>
                  <a:schemeClr val="tx1"/>
                </a:solidFill>
              </a:rPr>
              <a:t>Natural disasters</a:t>
            </a:r>
          </a:p>
          <a:p>
            <a:pPr marL="285750" indent="-285750">
              <a:buFont typeface="Arial" panose="020B0604020202020204" pitchFamily="34" charset="0"/>
              <a:buChar char="•"/>
            </a:pPr>
            <a:r>
              <a:rPr lang="en-US" sz="1800" b="0" dirty="0">
                <a:solidFill>
                  <a:schemeClr val="tx1"/>
                </a:solidFill>
              </a:rPr>
              <a:t>Fire</a:t>
            </a:r>
          </a:p>
          <a:p>
            <a:pPr marL="285750" indent="-285750">
              <a:buFont typeface="Arial" panose="020B0604020202020204" pitchFamily="34" charset="0"/>
              <a:buChar char="•"/>
            </a:pPr>
            <a:r>
              <a:rPr lang="en-US" dirty="0"/>
              <a:t>War or civil unrest</a:t>
            </a:r>
          </a:p>
          <a:p>
            <a:pPr marL="285750" indent="-285750">
              <a:buFont typeface="Arial" panose="020B0604020202020204" pitchFamily="34" charset="0"/>
              <a:buChar char="•"/>
            </a:pPr>
            <a:r>
              <a:rPr lang="en-US" sz="1800" b="0" dirty="0">
                <a:solidFill>
                  <a:schemeClr val="tx1"/>
                </a:solidFill>
              </a:rPr>
              <a:t>Floods</a:t>
            </a:r>
          </a:p>
          <a:p>
            <a:endParaRPr lang="en-US" dirty="0"/>
          </a:p>
        </p:txBody>
      </p:sp>
      <p:sp>
        <p:nvSpPr>
          <p:cNvPr id="13" name="TextBox 12">
            <a:extLst>
              <a:ext uri="{FF2B5EF4-FFF2-40B4-BE49-F238E27FC236}">
                <a16:creationId xmlns:a16="http://schemas.microsoft.com/office/drawing/2014/main" id="{44F815FE-79A9-44C2-B4D2-CDE7F5F0CB1E}"/>
              </a:ext>
            </a:extLst>
          </p:cNvPr>
          <p:cNvSpPr txBox="1"/>
          <p:nvPr/>
        </p:nvSpPr>
        <p:spPr>
          <a:xfrm>
            <a:off x="9462328" y="3372325"/>
            <a:ext cx="2806535" cy="1754326"/>
          </a:xfrm>
          <a:prstGeom prst="rect">
            <a:avLst/>
          </a:prstGeom>
          <a:noFill/>
        </p:spPr>
        <p:txBody>
          <a:bodyPr wrap="square">
            <a:spAutoFit/>
          </a:bodyPr>
          <a:lstStyle/>
          <a:p>
            <a:pPr marL="285750" indent="-285750">
              <a:buFont typeface="Arial" panose="020B0604020202020204" pitchFamily="34" charset="0"/>
              <a:buChar char="•"/>
            </a:pPr>
            <a:r>
              <a:rPr lang="en-US" sz="1800" b="0" dirty="0">
                <a:solidFill>
                  <a:schemeClr val="tx1"/>
                </a:solidFill>
              </a:rPr>
              <a:t>COVID</a:t>
            </a:r>
            <a:endParaRPr lang="en-US" dirty="0"/>
          </a:p>
          <a:p>
            <a:pPr marL="285750" indent="-285750">
              <a:buFont typeface="Arial" panose="020B0604020202020204" pitchFamily="34" charset="0"/>
              <a:buChar char="•"/>
            </a:pPr>
            <a:r>
              <a:rPr lang="en-US" sz="1800" b="0" dirty="0"/>
              <a:t>Labor issues</a:t>
            </a:r>
          </a:p>
          <a:p>
            <a:pPr marL="285750" indent="-285750">
              <a:buFont typeface="Arial" panose="020B0604020202020204" pitchFamily="34" charset="0"/>
              <a:buChar char="•"/>
            </a:pPr>
            <a:r>
              <a:rPr lang="en-US" sz="1800" b="0" dirty="0">
                <a:solidFill>
                  <a:schemeClr val="tx1"/>
                </a:solidFill>
              </a:rPr>
              <a:t>Material cost increases</a:t>
            </a:r>
          </a:p>
          <a:p>
            <a:pPr marL="285750" indent="-285750">
              <a:buFont typeface="Arial" panose="020B0604020202020204" pitchFamily="34" charset="0"/>
              <a:buChar char="•"/>
            </a:pPr>
            <a:r>
              <a:rPr lang="en-US" dirty="0"/>
              <a:t>Supply chain disruptions</a:t>
            </a:r>
            <a:endParaRPr lang="en-US" sz="1800" b="0" dirty="0">
              <a:solidFill>
                <a:schemeClr val="tx1"/>
              </a:solidFill>
            </a:endParaRPr>
          </a:p>
        </p:txBody>
      </p:sp>
    </p:spTree>
    <p:extLst>
      <p:ext uri="{BB962C8B-B14F-4D97-AF65-F5344CB8AC3E}">
        <p14:creationId xmlns:p14="http://schemas.microsoft.com/office/powerpoint/2010/main" val="4823468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FA2020(3)" id="{3B16FD03-D07B-8C4A-AB86-8B405EC9197D}" vid="{81DEB34A-EA94-1542-8D5B-5029569E28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502</Words>
  <Application>Microsoft Office PowerPoint</Application>
  <PresentationFormat>Widescreen</PresentationFormat>
  <Paragraphs>68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Almaden Sans</vt:lpstr>
      <vt:lpstr>Arial</vt:lpstr>
      <vt:lpstr>Calibri</vt:lpstr>
      <vt:lpstr>Century Gothic</vt:lpstr>
      <vt:lpstr>Helvetica</vt:lpstr>
      <vt:lpstr>Wingdings 3</vt:lpstr>
      <vt:lpstr>Ion Boardroom</vt:lpstr>
      <vt:lpstr>Supplier Agreements – Strategies for Building Stronger Contracts During Turbulent Times</vt:lpstr>
      <vt:lpstr>Webinar Sponsor</vt:lpstr>
      <vt:lpstr>POLL QUESTION</vt:lpstr>
      <vt:lpstr>AGENDA</vt:lpstr>
      <vt:lpstr>How did we get here?</vt:lpstr>
      <vt:lpstr>GLOBAL SUPPLY CHAIN DISRUPTIONS</vt:lpstr>
      <vt:lpstr>Why do we need to focus on supply chain?</vt:lpstr>
      <vt:lpstr>What can we do?</vt:lpstr>
      <vt:lpstr>FORCE MAJEURE</vt:lpstr>
      <vt:lpstr>REPLACEMENT DAMAGES</vt:lpstr>
      <vt:lpstr>PRICE CHANGES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Supplier Agreements – Strategies for Building Stronger Contracts During Turbulent Times</dc:title>
  <dc:creator>Hodgman, Elizabeth M. (Dir-Chi-Mktg)</dc:creator>
  <cp:lastModifiedBy>Lauren Smith</cp:lastModifiedBy>
  <cp:revision>37</cp:revision>
  <cp:lastPrinted>2023-02-10T00:48:13Z</cp:lastPrinted>
  <dcterms:created xsi:type="dcterms:W3CDTF">2023-02-10T00:48:13Z</dcterms:created>
  <dcterms:modified xsi:type="dcterms:W3CDTF">2023-03-07T21:50:41Z</dcterms:modified>
</cp:coreProperties>
</file>